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cb1d0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cb1d0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8bcb1d07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8bcb1d07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8bcb1d07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8bcb1d07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8bcb1d0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8bcb1d0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bcb1d07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8bcb1d07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daff743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daff743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bcb1d07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8bcb1d07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8bcb1d07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8bcb1d07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8bcb1d07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8bcb1d07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aff743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aff743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daff743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daff743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8bcb1d07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8bcb1d07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8bcb1d0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8bcb1d0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8bcb1d0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8bcb1d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8bcb1d0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8bcb1d0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8bcb1d0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8bcb1d0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8bcb1d0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8bcb1d0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aff743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aff743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bcb1d0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bcb1d0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80 Discussion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Stockard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PATH?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A list of directories that tells your system where to run executables (like pip) from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9194"/>
            <a:ext cx="9144002" cy="1302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2"/>
          <p:cNvCxnSpPr/>
          <p:nvPr/>
        </p:nvCxnSpPr>
        <p:spPr>
          <a:xfrm>
            <a:off x="55250" y="3011175"/>
            <a:ext cx="2430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 flipH="1" rot="10800000">
            <a:off x="2603700" y="3011175"/>
            <a:ext cx="2811000" cy="1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/>
          <p:nvPr/>
        </p:nvCxnSpPr>
        <p:spPr>
          <a:xfrm flipH="1" rot="10800000">
            <a:off x="5477200" y="3011175"/>
            <a:ext cx="14223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7009950" y="3011175"/>
            <a:ext cx="1422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124825"/>
            <a:ext cx="45910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59425" y="1162100"/>
            <a:ext cx="14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Dylan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🙋💬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59425" y="2039650"/>
            <a:ext cx="191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Laptop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💻👀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1739" t="48830"/>
          <a:stretch/>
        </p:blipFill>
        <p:spPr>
          <a:xfrm>
            <a:off x="2085725" y="2105325"/>
            <a:ext cx="7058276" cy="5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559425" y="3031875"/>
            <a:ext cx="191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Laptop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💻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🔎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000" y="3223500"/>
            <a:ext cx="46482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663000" y="4084625"/>
            <a:ext cx="3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Note: You can see where the first executable in your path is by prompting “which {executable name}”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Python has a lot of useful libraries that make life easier…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Numpy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Pandas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Matplotlib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These libraries are constantly updating, but not at the same time.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However, these libraries often rely on certain versions of one another.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We use a </a:t>
            </a:r>
            <a:r>
              <a:rPr lang="en">
                <a:solidFill>
                  <a:srgbClr val="434343"/>
                </a:solidFill>
              </a:rPr>
              <a:t>specific</a:t>
            </a:r>
            <a:r>
              <a:rPr lang="en">
                <a:solidFill>
                  <a:srgbClr val="434343"/>
                </a:solidFill>
              </a:rPr>
              <a:t> versions for this class so our code is all consistent.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31400" y="1321800"/>
            <a:ext cx="3362400" cy="2499900"/>
          </a:xfrm>
          <a:prstGeom prst="rect">
            <a:avLst/>
          </a:prstGeom>
          <a:ln cap="flat" cmpd="sng" w="76200">
            <a:solidFill>
              <a:srgbClr val="5D2B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Base environment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Python 3.11.5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Numpy 1.24.3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Matplotlib 3.7.2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5350200" y="1321800"/>
            <a:ext cx="3362400" cy="2499900"/>
          </a:xfrm>
          <a:prstGeom prst="rect">
            <a:avLst/>
          </a:prstGeom>
          <a:ln cap="flat" cmpd="sng" w="76200">
            <a:solidFill>
              <a:srgbClr val="5D2B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DSC80 environment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Python 3.8.18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Numpy 1.21.2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Matplotlib 3.5.1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Otter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9" name="Google Shape;149;p25"/>
          <p:cNvSpPr/>
          <p:nvPr/>
        </p:nvSpPr>
        <p:spPr>
          <a:xfrm rot="2700000">
            <a:off x="4185292" y="669900"/>
            <a:ext cx="773433" cy="718279"/>
          </a:xfrm>
          <a:prstGeom prst="bentArrow">
            <a:avLst>
              <a:gd fmla="val 25000" name="adj1"/>
              <a:gd fmla="val 18198" name="adj2"/>
              <a:gd fmla="val 30717" name="adj3"/>
              <a:gd fmla="val 76962" name="adj4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5"/>
          <p:cNvSpPr/>
          <p:nvPr/>
        </p:nvSpPr>
        <p:spPr>
          <a:xfrm rot="-8696875">
            <a:off x="4185198" y="3702180"/>
            <a:ext cx="773609" cy="718262"/>
          </a:xfrm>
          <a:prstGeom prst="bentArrow">
            <a:avLst>
              <a:gd fmla="val 25000" name="adj1"/>
              <a:gd fmla="val 18198" name="adj2"/>
              <a:gd fmla="val 30717" name="adj3"/>
              <a:gd fmla="val 76962" name="adj4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793800" y="2135150"/>
            <a:ext cx="15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MAMBA ACTIVATE/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DEACTIVATE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DSC80 Environment PATH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093"/>
            <a:ext cx="9144002" cy="99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DSC80 Environment PATH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093"/>
            <a:ext cx="9144002" cy="99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-89800" y="1636800"/>
            <a:ext cx="815100" cy="25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DSC80 Environment PATH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1093"/>
            <a:ext cx="9144002" cy="99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48913" l="0" r="62618" t="31556"/>
          <a:stretch/>
        </p:blipFill>
        <p:spPr>
          <a:xfrm>
            <a:off x="2852225" y="2983875"/>
            <a:ext cx="5249001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12334" t="0"/>
          <a:stretch/>
        </p:blipFill>
        <p:spPr>
          <a:xfrm>
            <a:off x="2852225" y="3514125"/>
            <a:ext cx="40748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31825" y="2932250"/>
            <a:ext cx="3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Dsc80 environment PATH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94000" y="3447363"/>
            <a:ext cx="3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Base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environment PATH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31400" y="1321800"/>
            <a:ext cx="3362400" cy="2499900"/>
          </a:xfrm>
          <a:prstGeom prst="rect">
            <a:avLst/>
          </a:prstGeom>
          <a:ln cap="flat" cmpd="sng" w="76200">
            <a:solidFill>
              <a:srgbClr val="5D2B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Base environment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Python 3.11.5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Numpy 1.24.3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Matplotlib 3.7.2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5350200" y="1321800"/>
            <a:ext cx="3362400" cy="2499900"/>
          </a:xfrm>
          <a:prstGeom prst="rect">
            <a:avLst/>
          </a:prstGeom>
          <a:ln cap="flat" cmpd="sng" w="76200">
            <a:solidFill>
              <a:srgbClr val="5D2B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DSC80 environment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Python 3.8.18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Numpy 1.21.2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Matplotlib 3.5.1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 rot="2700000">
            <a:off x="4185292" y="669900"/>
            <a:ext cx="773433" cy="718279"/>
          </a:xfrm>
          <a:prstGeom prst="bentArrow">
            <a:avLst>
              <a:gd fmla="val 25000" name="adj1"/>
              <a:gd fmla="val 18198" name="adj2"/>
              <a:gd fmla="val 30717" name="adj3"/>
              <a:gd fmla="val 76962" name="adj4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" name="Google Shape;182;p29"/>
          <p:cNvSpPr/>
          <p:nvPr/>
        </p:nvSpPr>
        <p:spPr>
          <a:xfrm rot="-8696875">
            <a:off x="4185198" y="3702180"/>
            <a:ext cx="773609" cy="718262"/>
          </a:xfrm>
          <a:prstGeom prst="bentArrow">
            <a:avLst>
              <a:gd fmla="val 25000" name="adj1"/>
              <a:gd fmla="val 18198" name="adj2"/>
              <a:gd fmla="val 30717" name="adj3"/>
              <a:gd fmla="val 76962" name="adj4"/>
            </a:avLst>
          </a:prstGeom>
          <a:solidFill>
            <a:srgbClr val="EFEFEF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793800" y="2135150"/>
            <a:ext cx="15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MAMBA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ACTIVATE/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DEACTIVATE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b="48913" l="0" r="62618" t="31556"/>
          <a:stretch/>
        </p:blipFill>
        <p:spPr>
          <a:xfrm>
            <a:off x="5118313" y="753125"/>
            <a:ext cx="3826176" cy="2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88" y="768250"/>
            <a:ext cx="356162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3477488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To get new material that we release, </a:t>
            </a:r>
            <a:r>
              <a:rPr lang="en">
                <a:solidFill>
                  <a:srgbClr val="434343"/>
                </a:solidFill>
                <a:highlight>
                  <a:srgbClr val="EFEFEF"/>
                </a:highlight>
              </a:rPr>
              <a:t>cd</a:t>
            </a:r>
            <a:r>
              <a:rPr lang="en">
                <a:solidFill>
                  <a:srgbClr val="434343"/>
                </a:solidFill>
              </a:rPr>
              <a:t> to </a:t>
            </a:r>
            <a:r>
              <a:rPr lang="en">
                <a:solidFill>
                  <a:srgbClr val="434343"/>
                </a:solidFill>
                <a:highlight>
                  <a:srgbClr val="EFEFEF"/>
                </a:highlight>
              </a:rPr>
              <a:t>dsc80-2024-wi</a:t>
            </a:r>
            <a:r>
              <a:rPr lang="en">
                <a:solidFill>
                  <a:srgbClr val="434343"/>
                </a:solidFill>
              </a:rPr>
              <a:t> and run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note…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This class distributes assignments and lecture notebooks through our github repository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EFEFEF"/>
                </a:highlight>
              </a:rPr>
              <a:t>d</a:t>
            </a:r>
            <a:r>
              <a:rPr lang="en">
                <a:solidFill>
                  <a:srgbClr val="434343"/>
                </a:solidFill>
                <a:highlight>
                  <a:srgbClr val="EFEFEF"/>
                </a:highlight>
              </a:rPr>
              <a:t>sc80-2024-wi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2649700"/>
            <a:ext cx="7867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250" y="4023625"/>
            <a:ext cx="1683500" cy="4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2168750"/>
            <a:ext cx="8520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To set up, run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Once you pull a lab from the github repo, you will have </a:t>
            </a:r>
            <a:r>
              <a:rPr b="1" lang="en">
                <a:solidFill>
                  <a:schemeClr val="dk2"/>
                </a:solidFill>
              </a:rPr>
              <a:t>three</a:t>
            </a:r>
            <a:r>
              <a:rPr lang="en">
                <a:solidFill>
                  <a:schemeClr val="dk2"/>
                </a:solidFill>
              </a:rPr>
              <a:t> files to use.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lab.py: </a:t>
            </a:r>
            <a:r>
              <a:rPr b="1" lang="en">
                <a:solidFill>
                  <a:schemeClr val="dk2"/>
                </a:solidFill>
              </a:rPr>
              <a:t>This is what you will submit</a:t>
            </a:r>
            <a:r>
              <a:rPr lang="en">
                <a:solidFill>
                  <a:schemeClr val="dk2"/>
                </a:solidFill>
              </a:rPr>
              <a:t>. Do not change function names, put your final solutions in here.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lab.ipynb: </a:t>
            </a:r>
            <a:r>
              <a:rPr b="1" lang="en">
                <a:solidFill>
                  <a:schemeClr val="dk2"/>
                </a:solidFill>
              </a:rPr>
              <a:t>This is what you work in</a:t>
            </a:r>
            <a:r>
              <a:rPr lang="en">
                <a:solidFill>
                  <a:schemeClr val="dk2"/>
                </a:solidFill>
              </a:rPr>
              <a:t>. It will have assignment details and is easier to work in while you’re developing your solutions.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l</a:t>
            </a:r>
            <a:r>
              <a:rPr lang="en">
                <a:solidFill>
                  <a:schemeClr val="dk2"/>
                </a:solidFill>
              </a:rPr>
              <a:t>ab-validation.py: </a:t>
            </a:r>
            <a:r>
              <a:rPr b="1" lang="en">
                <a:solidFill>
                  <a:schemeClr val="dk2"/>
                </a:solidFill>
              </a:rPr>
              <a:t>This is what you test in.</a:t>
            </a:r>
            <a:r>
              <a:rPr lang="en">
                <a:solidFill>
                  <a:schemeClr val="dk2"/>
                </a:solidFill>
              </a:rPr>
              <a:t> There are tests in the notebook as well, but this file will test your lab.py file to make sure it is what you expect before submitting to Gradescope.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Read the syllabus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Fill out the welcome survey on the dsc80 home page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Lecture tomorrow on zoom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There will be a pre-lecture reading released on the homepage for tomorrow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Lab 01 due Wednesday 5:00 PM, no slip days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480150" y="49207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leave…</a:t>
            </a:r>
            <a:endParaRPr/>
          </a:p>
        </p:txBody>
      </p:sp>
      <p:sp>
        <p:nvSpPr>
          <p:cNvPr id="207" name="Google Shape;207;p32"/>
          <p:cNvSpPr txBox="1"/>
          <p:nvPr>
            <p:ph idx="4294967295" type="body"/>
          </p:nvPr>
        </p:nvSpPr>
        <p:spPr>
          <a:xfrm>
            <a:off x="480150" y="1214650"/>
            <a:ext cx="85206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Go to dsc80.com and follow the instructions on the “Tech Support” page to set up your environment and clone the github.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You are good to go once you have ran the first cell of lab 1 with no errors AND filled out the below QR code google form for attendance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208" name="Google Shape;208;p32"/>
          <p:cNvSpPr txBox="1"/>
          <p:nvPr>
            <p:ph type="title"/>
          </p:nvPr>
        </p:nvSpPr>
        <p:spPr>
          <a:xfrm>
            <a:off x="480150" y="3145275"/>
            <a:ext cx="57702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Happy Wednesday!</a:t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100" y="2769950"/>
            <a:ext cx="2186752" cy="218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953100"/>
            <a:ext cx="4045200" cy="30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Hi I’m </a:t>
            </a:r>
            <a:r>
              <a:rPr b="0" lang="en" sz="3000"/>
              <a:t>Dylan!</a:t>
            </a:r>
            <a:endParaRPr b="0" sz="2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0" lang="en" sz="2500"/>
              <a:t>WA state native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0" lang="en" sz="2500"/>
              <a:t>2nd year MS in Data Science</a:t>
            </a:r>
            <a:endParaRPr b="0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0" lang="en" sz="2500"/>
              <a:t>MMA, hiking, road trips</a:t>
            </a:r>
            <a:endParaRPr b="0" sz="2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75" y="873550"/>
            <a:ext cx="4412698" cy="33095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875875" y="4413150"/>
            <a:ext cx="960000" cy="159000"/>
          </a:xfrm>
          <a:prstGeom prst="rect">
            <a:avLst/>
          </a:prstGeom>
          <a:solidFill>
            <a:srgbClr val="5D2B97"/>
          </a:solidFill>
          <a:ln cap="flat" cmpd="sng" w="9525">
            <a:solidFill>
              <a:srgbClr val="5D2B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752975" y="4183075"/>
            <a:ext cx="3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not to do at the Grand Canyon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845172"/>
            <a:ext cx="8520600" cy="18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Hometown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Hobby(s)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Favorite building or art installation on campus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Overview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Usual Discussion</a:t>
            </a:r>
            <a:endParaRPr b="1" sz="15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Go over the prior week’s lab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Discuss learning objectives of the lab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Explore different implementations of the solution.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After discussion, a reflection form is available on Gradescope to be completed by Thursday at midnight.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0.20% of extra credit will be awarded to those who submit the lab, attend discussion section, </a:t>
            </a:r>
            <a:r>
              <a:rPr i="1" lang="en">
                <a:solidFill>
                  <a:srgbClr val="434343"/>
                </a:solidFill>
              </a:rPr>
              <a:t>and</a:t>
            </a:r>
            <a:r>
              <a:rPr lang="en">
                <a:solidFill>
                  <a:srgbClr val="434343"/>
                </a:solidFill>
              </a:rPr>
              <a:t> complete the reflection form.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Overview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Today’s</a:t>
            </a:r>
            <a:r>
              <a:rPr b="1" lang="en" sz="1500">
                <a:solidFill>
                  <a:srgbClr val="434343"/>
                </a:solidFill>
              </a:rPr>
              <a:t> Discussion</a:t>
            </a:r>
            <a:endParaRPr b="1" sz="1500"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Introductions</a:t>
            </a:r>
            <a:endParaRPr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Command line/terminal crash course</a:t>
            </a:r>
            <a:endParaRPr>
              <a:solidFill>
                <a:srgbClr val="43434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-"/>
            </a:pPr>
            <a:r>
              <a:rPr lang="en">
                <a:solidFill>
                  <a:srgbClr val="434343"/>
                </a:solidFill>
              </a:rPr>
              <a:t>Environment setup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Instructions under the “Tech Support” page of the course website for setup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9999"/>
                </a:solidFill>
              </a:rPr>
              <a:t>Usual Discussion</a:t>
            </a:r>
            <a:endParaRPr b="1" sz="15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>
                <a:solidFill>
                  <a:srgbClr val="999999"/>
                </a:solidFill>
              </a:rPr>
              <a:t>Go over the prior week’s lab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>
                <a:solidFill>
                  <a:srgbClr val="999999"/>
                </a:solidFill>
              </a:rPr>
              <a:t>Discuss learning objectives of the lab</a:t>
            </a:r>
            <a:endParaRPr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-"/>
            </a:pPr>
            <a:r>
              <a:rPr lang="en">
                <a:solidFill>
                  <a:srgbClr val="999999"/>
                </a:solidFill>
              </a:rPr>
              <a:t>Explore different implementations of the solution.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After discussion, a reflection form is available on Gradescope to be completed by Thursday at midnight.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9999"/>
                </a:solidFill>
              </a:rPr>
              <a:t>0.20% of extra credit will be awarded to those who submit the lab, attend discussion section, </a:t>
            </a:r>
            <a:r>
              <a:rPr i="1" lang="en">
                <a:solidFill>
                  <a:srgbClr val="999999"/>
                </a:solidFill>
              </a:rPr>
              <a:t>and</a:t>
            </a:r>
            <a:r>
              <a:rPr lang="en">
                <a:solidFill>
                  <a:srgbClr val="999999"/>
                </a:solidFill>
              </a:rPr>
              <a:t> complete the reflection form.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Line/Prompt/Terminal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99763"/>
            <a:ext cx="47487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way to talk with your computer using “bash” to manage files, run scripts, and more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We will not be testing you on your skills here, but you may need them for logistics in this class.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75" y="1851632"/>
            <a:ext cx="3771776" cy="20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99763"/>
            <a:ext cx="4748700" cy="25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151"/>
                </a:solidFill>
                <a:highlight>
                  <a:srgbClr val="FFFFFF"/>
                </a:highlight>
              </a:rPr>
              <a:t>ls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 – List directory contents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151"/>
                </a:solidFill>
                <a:highlight>
                  <a:srgbClr val="FFFFFF"/>
                </a:highlight>
              </a:rPr>
              <a:t>cd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 – Change directory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151"/>
                </a:solidFill>
                <a:highlight>
                  <a:srgbClr val="FFFFFF"/>
                </a:highlight>
              </a:rPr>
              <a:t>pwd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 – Print working directory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151"/>
                </a:solidFill>
                <a:highlight>
                  <a:srgbClr val="FFFFFF"/>
                </a:highlight>
              </a:rPr>
              <a:t>cat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 – read, create, and concatenate files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74151"/>
                </a:solidFill>
                <a:highlight>
                  <a:srgbClr val="FFFFFF"/>
                </a:highlight>
              </a:rPr>
              <a:t>vi 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- visual editor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Most commands have options you can specify (like function parameters), so 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documentation</a:t>
            </a:r>
            <a:r>
              <a:rPr lang="en" sz="1350">
                <a:solidFill>
                  <a:srgbClr val="374151"/>
                </a:solidFill>
                <a:highlight>
                  <a:srgbClr val="FFFFFF"/>
                </a:highlight>
              </a:rPr>
              <a:t> is your friend here!</a:t>
            </a:r>
            <a:endParaRPr sz="1350">
              <a:solidFill>
                <a:srgbClr val="374151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100" y="1068425"/>
            <a:ext cx="5278276" cy="1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PATH?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A list of directories that tells your system where to run executables from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9194"/>
            <a:ext cx="9144002" cy="130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555350" y="2638225"/>
            <a:ext cx="1001400" cy="255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FF9900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