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2"/>
  </p:notesMasterIdLst>
  <p:sldIdLst>
    <p:sldId id="256" r:id="rId4"/>
    <p:sldId id="853" r:id="rId5"/>
    <p:sldId id="785" r:id="rId6"/>
    <p:sldId id="812" r:id="rId7"/>
    <p:sldId id="813" r:id="rId8"/>
    <p:sldId id="817" r:id="rId9"/>
    <p:sldId id="814" r:id="rId10"/>
    <p:sldId id="854" r:id="rId11"/>
    <p:sldId id="815" r:id="rId12"/>
    <p:sldId id="855" r:id="rId13"/>
    <p:sldId id="818" r:id="rId14"/>
    <p:sldId id="856" r:id="rId15"/>
    <p:sldId id="857" r:id="rId16"/>
    <p:sldId id="858" r:id="rId17"/>
    <p:sldId id="819" r:id="rId18"/>
    <p:sldId id="820" r:id="rId19"/>
    <p:sldId id="821" r:id="rId20"/>
    <p:sldId id="822" r:id="rId21"/>
    <p:sldId id="824" r:id="rId22"/>
    <p:sldId id="823" r:id="rId23"/>
    <p:sldId id="832" r:id="rId24"/>
    <p:sldId id="826" r:id="rId25"/>
    <p:sldId id="827" r:id="rId26"/>
    <p:sldId id="828" r:id="rId27"/>
    <p:sldId id="829" r:id="rId28"/>
    <p:sldId id="830" r:id="rId29"/>
    <p:sldId id="831" r:id="rId30"/>
    <p:sldId id="833" r:id="rId31"/>
    <p:sldId id="834" r:id="rId32"/>
    <p:sldId id="835" r:id="rId33"/>
    <p:sldId id="836" r:id="rId34"/>
    <p:sldId id="838" r:id="rId35"/>
    <p:sldId id="837" r:id="rId36"/>
    <p:sldId id="839" r:id="rId37"/>
    <p:sldId id="840" r:id="rId38"/>
    <p:sldId id="841" r:id="rId39"/>
    <p:sldId id="843" r:id="rId40"/>
    <p:sldId id="842" r:id="rId41"/>
    <p:sldId id="844" r:id="rId42"/>
    <p:sldId id="779" r:id="rId43"/>
    <p:sldId id="811" r:id="rId44"/>
    <p:sldId id="847" r:id="rId45"/>
    <p:sldId id="850" r:id="rId46"/>
    <p:sldId id="852" r:id="rId47"/>
    <p:sldId id="851" r:id="rId48"/>
    <p:sldId id="848" r:id="rId49"/>
    <p:sldId id="849" r:id="rId50"/>
    <p:sldId id="845" r:id="rId51"/>
  </p:sldIdLst>
  <p:sldSz cx="12192000" cy="6858000"/>
  <p:notesSz cx="6858000" cy="9144000"/>
  <p:embeddedFontLs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Bookman Old Style" panose="02050604050505020204" pitchFamily="18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libri Light" panose="020F0302020204030204" pitchFamily="34" charset="0"/>
      <p:regular r:id="rId65"/>
      <p:italic r:id="rId66"/>
    </p:embeddedFont>
    <p:embeddedFont>
      <p:font typeface="Cambria Math" panose="02040503050406030204" pitchFamily="18" charset="0"/>
      <p:regular r:id="rId67"/>
    </p:embeddedFont>
    <p:embeddedFont>
      <p:font typeface="Gill Sans MT" panose="020B0502020104020203" pitchFamily="34" charset="0"/>
      <p:regular r:id="rId68"/>
      <p:bold r:id="rId69"/>
      <p:italic r:id="rId70"/>
      <p:boldItalic r:id="rId71"/>
    </p:embeddedFont>
    <p:embeddedFont>
      <p:font typeface="Wingdings 3" panose="05040102010807070707" pitchFamily="18" charset="2"/>
      <p:regular r:id="rId72"/>
    </p:embeddedFont>
  </p:embeddedFontLst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006600"/>
    <a:srgbClr val="0E12BE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0" autoAdjust="0"/>
    <p:restoredTop sz="90909" autoAdjust="0"/>
  </p:normalViewPr>
  <p:slideViewPr>
    <p:cSldViewPr>
      <p:cViewPr varScale="1">
        <p:scale>
          <a:sx n="101" d="100"/>
          <a:sy n="101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ways to compute this. We will see other solutions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sum </a:t>
            </a:r>
          </a:p>
          <a:p>
            <a:r>
              <a:rPr lang="en-US" dirty="0"/>
              <a:t>We could have also analyzed this in another way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1/9/2023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1/9/2023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2:   </a:t>
            </a:r>
            <a:r>
              <a:rPr lang="en-US" sz="2800" i="1" dirty="0"/>
              <a:t>Nested loops and asymptotic time complexity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B23-F538-4028-B874-D09B5A5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42243"/>
                <a:ext cx="9448800" cy="5013838"/>
              </a:xfrm>
            </p:spPr>
            <p:txBody>
              <a:bodyPr/>
              <a:lstStyle/>
              <a:p>
                <a:r>
                  <a:rPr lang="en-US" sz="2400" dirty="0"/>
                  <a:t>Alex is 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sticks.  He needs to design an algorithm to compute the tallest pole he can make by stacking two sticks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8"/>
                <a:endParaRPr lang="en-US" sz="1000" dirty="0"/>
              </a:p>
              <a:p>
                <a:r>
                  <a:rPr lang="en-US" sz="2400" dirty="0"/>
                  <a:t>How many times does line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5−7</m:t>
                    </m:r>
                  </m:oMath>
                </a14:m>
                <a:r>
                  <a:rPr lang="en-US" sz="2400" dirty="0"/>
                  <a:t> (inner body) run?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42243"/>
                <a:ext cx="9448800" cy="5013838"/>
              </a:xfrm>
              <a:blipFill>
                <a:blip r:embed="rId2"/>
                <a:stretch>
                  <a:fillRect l="-452" t="-973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6163AD-8AF8-4AC8-9C71-FEEB685E4FF1}"/>
              </a:ext>
            </a:extLst>
          </p:cNvPr>
          <p:cNvSpPr txBox="1"/>
          <p:nvPr/>
        </p:nvSpPr>
        <p:spPr>
          <a:xfrm>
            <a:off x="914400" y="2230766"/>
            <a:ext cx="4419600" cy="34163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tallest_pole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(heights):</a:t>
            </a:r>
          </a:p>
          <a:p>
            <a:r>
              <a:rPr lang="en-US" sz="2000" dirty="0">
                <a:latin typeface="FiraMono-Regular-Identity-H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-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FiraMono-Regular-Identity-H"/>
              </a:rPr>
              <a:t>‘inf’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n = </a:t>
            </a:r>
            <a:r>
              <a:rPr lang="en-US" sz="2400" dirty="0" err="1">
                <a:solidFill>
                  <a:srgbClr val="008000"/>
                </a:solidFill>
                <a:latin typeface="FiraMono-Medium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</a:t>
            </a:r>
          </a:p>
          <a:p>
            <a:pPr algn="l"/>
            <a:r>
              <a:rPr lang="en-US" sz="2000" dirty="0">
                <a:latin typeface="FiraMono-Medium-Identity-H"/>
              </a:rPr>
              <a:t>3.</a:t>
            </a:r>
            <a:r>
              <a:rPr lang="en-US" sz="2400" dirty="0">
                <a:latin typeface="FiraMono-Medium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000" dirty="0">
                <a:latin typeface="FiraMono-Medium-Identity-H"/>
              </a:rPr>
              <a:t>4.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j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i+1, 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5.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h = heights[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+ heights[j]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6.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if </a:t>
            </a:r>
            <a:r>
              <a:rPr lang="en-US" sz="2400" dirty="0">
                <a:latin typeface="FiraMono-Medium-Identity-H"/>
              </a:rPr>
              <a:t>h &gt; </a:t>
            </a:r>
            <a:r>
              <a:rPr lang="en-US" sz="2400" dirty="0" err="1">
                <a:latin typeface="FiraMono-Medium-Identity-H"/>
              </a:rPr>
              <a:t>max_height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7.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	     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h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8.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endParaRPr lang="en-US" sz="2400" dirty="0">
              <a:solidFill>
                <a:srgbClr val="000000"/>
              </a:solidFill>
              <a:latin typeface="FiraMono-Regular-Identity-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0A7B8-D67A-4158-AD24-0D0CEC5496A1}"/>
              </a:ext>
            </a:extLst>
          </p:cNvPr>
          <p:cNvSpPr txBox="1"/>
          <p:nvPr/>
        </p:nvSpPr>
        <p:spPr>
          <a:xfrm>
            <a:off x="6096000" y="2438401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iter.#1, inner body runs ____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1E246-BDC5-4DFB-90B5-F7073807DCD0}"/>
              </a:ext>
            </a:extLst>
          </p:cNvPr>
          <p:cNvSpPr txBox="1"/>
          <p:nvPr/>
        </p:nvSpPr>
        <p:spPr>
          <a:xfrm>
            <a:off x="6096000" y="2792344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iter.#2, inner body runs ____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FF48B-E8A8-4B89-9891-1E06EB0100D3}"/>
              </a:ext>
            </a:extLst>
          </p:cNvPr>
          <p:cNvSpPr txBox="1"/>
          <p:nvPr/>
        </p:nvSpPr>
        <p:spPr>
          <a:xfrm>
            <a:off x="6088118" y="3151258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iter.#3, inner body runs ____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A1CB-25E7-4691-AA18-972104A3AF57}"/>
              </a:ext>
            </a:extLst>
          </p:cNvPr>
          <p:cNvSpPr txBox="1"/>
          <p:nvPr/>
        </p:nvSpPr>
        <p:spPr>
          <a:xfrm>
            <a:off x="6096000" y="3989458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</a:t>
            </a:r>
            <a:r>
              <a:rPr lang="en-US" sz="1700" dirty="0" err="1"/>
              <a:t>iter</a:t>
            </a:r>
            <a:r>
              <a:rPr lang="en-US" sz="1700" dirty="0"/>
              <a:t>.#n, inner body runs ____ times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82B3F2-52F3-439C-8A29-BE294878F6DF}"/>
              </a:ext>
            </a:extLst>
          </p:cNvPr>
          <p:cNvSpPr/>
          <p:nvPr/>
        </p:nvSpPr>
        <p:spPr>
          <a:xfrm>
            <a:off x="6934200" y="3505200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D968EB-88B0-4416-BA0A-22120D860ABD}"/>
              </a:ext>
            </a:extLst>
          </p:cNvPr>
          <p:cNvSpPr/>
          <p:nvPr/>
        </p:nvSpPr>
        <p:spPr>
          <a:xfrm>
            <a:off x="6934200" y="3657600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2083D-8155-4C7C-850B-AD8B224BB8D7}"/>
              </a:ext>
            </a:extLst>
          </p:cNvPr>
          <p:cNvSpPr/>
          <p:nvPr/>
        </p:nvSpPr>
        <p:spPr>
          <a:xfrm>
            <a:off x="6934200" y="3870838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23868B-B7A4-4DA6-B398-7CA338FE4BA6}"/>
                  </a:ext>
                </a:extLst>
              </p:cNvPr>
              <p:cNvSpPr/>
              <p:nvPr/>
            </p:nvSpPr>
            <p:spPr>
              <a:xfrm>
                <a:off x="6248400" y="4556436"/>
                <a:ext cx="4114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outer loop, the inner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23868B-B7A4-4DA6-B398-7CA338FE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56436"/>
                <a:ext cx="41148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A64F-C047-4EA5-81A7-DE128144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Tallest_pole</a:t>
            </a:r>
            <a:r>
              <a:rPr lang="en-US" dirty="0"/>
              <a:t>, cont.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3BB2-CBAA-4E74-9A6E-A38CC06C18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Total times line 5-7 (inner body) is executed: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00" dirty="0"/>
              </a:p>
              <a:p>
                <a:r>
                  <a:rPr lang="en-US" dirty="0"/>
                  <a:t>Algorithm </a:t>
                </a:r>
                <a:r>
                  <a:rPr lang="en-US" sz="2800" dirty="0" err="1">
                    <a:solidFill>
                      <a:srgbClr val="0000FF"/>
                    </a:solidFill>
                    <a:latin typeface="FiraMono-Regular-Identity-H"/>
                  </a:rPr>
                  <a:t>tallest_pole</a:t>
                </a:r>
                <a:r>
                  <a:rPr lang="en-US" sz="2800" dirty="0">
                    <a:solidFill>
                      <a:srgbClr val="0000FF"/>
                    </a:solidFill>
                    <a:latin typeface="FiraMono-Regular-Identity-H"/>
                  </a:rPr>
                  <a:t> </a:t>
                </a:r>
                <a:r>
                  <a:rPr lang="en-US" sz="2800" dirty="0">
                    <a:latin typeface="FiraMono-Regular-Identity-H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Another way to see the time complexity:</a:t>
                </a:r>
              </a:p>
              <a:p>
                <a:pPr lvl="1"/>
                <a:r>
                  <a:rPr lang="en-US" dirty="0"/>
                  <a:t>Number of pairs of n objects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3BB2-CBAA-4E74-9A6E-A38CC06C1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5A2457-F3FC-4166-A1CA-090D582B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05000"/>
            <a:ext cx="7023538" cy="22206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832DA4-D4FA-4AC4-BBAF-CA5CB33160DE}"/>
              </a:ext>
            </a:extLst>
          </p:cNvPr>
          <p:cNvSpPr/>
          <p:nvPr/>
        </p:nvSpPr>
        <p:spPr>
          <a:xfrm>
            <a:off x="2362200" y="5791200"/>
            <a:ext cx="723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Exercise:   </a:t>
            </a:r>
            <a:r>
              <a:rPr lang="en-US" sz="2200" dirty="0"/>
              <a:t>Find a linear-time algorithm for this problem.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348DE3-6EBF-8E87-C03C-D0BB2533B44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24800" y="2508242"/>
                <a:ext cx="3962400" cy="107315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Recall an arithmetic sum: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348DE3-6EBF-8E87-C03C-D0BB2533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08242"/>
                <a:ext cx="3962400" cy="1073158"/>
              </a:xfrm>
              <a:prstGeom prst="rect">
                <a:avLst/>
              </a:prstGeom>
              <a:blipFill>
                <a:blip r:embed="rId5"/>
                <a:stretch>
                  <a:fillRect l="-920" t="-3911"/>
                </a:stretch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B23-F538-4028-B874-D09B5A5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42243"/>
                <a:ext cx="10287000" cy="5013838"/>
              </a:xfrm>
            </p:spPr>
            <p:txBody>
              <a:bodyPr/>
              <a:lstStyle/>
              <a:p>
                <a:r>
                  <a:rPr lang="en-US" sz="2400" dirty="0"/>
                  <a:t>Alex is 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sticks.  He needs to design an algorithm to compute the tallest pole he can make by stacking two sticks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8"/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42243"/>
                <a:ext cx="10287000" cy="5013838"/>
              </a:xfrm>
              <a:blipFill>
                <a:blip r:embed="rId2"/>
                <a:stretch>
                  <a:fillRect l="-415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6163AD-8AF8-4AC8-9C71-FEEB685E4FF1}"/>
              </a:ext>
            </a:extLst>
          </p:cNvPr>
          <p:cNvSpPr txBox="1"/>
          <p:nvPr/>
        </p:nvSpPr>
        <p:spPr>
          <a:xfrm>
            <a:off x="914400" y="2230766"/>
            <a:ext cx="4419600" cy="34163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tallest_pole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(heights):</a:t>
            </a:r>
          </a:p>
          <a:p>
            <a:r>
              <a:rPr lang="en-US" sz="2000" dirty="0">
                <a:latin typeface="FiraMono-Regular-Identity-H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-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FiraMono-Regular-Identity-H"/>
              </a:rPr>
              <a:t>‘inf’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n = </a:t>
            </a:r>
            <a:r>
              <a:rPr lang="en-US" sz="2400" dirty="0" err="1">
                <a:solidFill>
                  <a:srgbClr val="008000"/>
                </a:solidFill>
                <a:latin typeface="FiraMono-Medium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</a:t>
            </a:r>
          </a:p>
          <a:p>
            <a:pPr algn="l"/>
            <a:r>
              <a:rPr lang="en-US" sz="2000" dirty="0">
                <a:latin typeface="FiraMono-Medium-Identity-H"/>
              </a:rPr>
              <a:t>3.</a:t>
            </a:r>
            <a:r>
              <a:rPr lang="en-US" sz="2400" dirty="0">
                <a:latin typeface="FiraMono-Medium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000" dirty="0">
                <a:latin typeface="FiraMono-Medium-Identity-H"/>
              </a:rPr>
              <a:t>4.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j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i+1, 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5.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h = heights[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+ heights[j]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6.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if </a:t>
            </a:r>
            <a:r>
              <a:rPr lang="en-US" sz="2400" dirty="0">
                <a:latin typeface="FiraMono-Medium-Identity-H"/>
              </a:rPr>
              <a:t>h &gt; </a:t>
            </a:r>
            <a:r>
              <a:rPr lang="en-US" sz="2400" dirty="0" err="1">
                <a:latin typeface="FiraMono-Medium-Identity-H"/>
              </a:rPr>
              <a:t>max_height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7.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	     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h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8.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endParaRPr lang="en-US" sz="2400" dirty="0">
              <a:solidFill>
                <a:srgbClr val="000000"/>
              </a:solidFill>
              <a:latin typeface="FiraMono-Regular-Identity-H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1719-EFC3-F91F-2DD3-E3B6AC4BD8A7}"/>
              </a:ext>
            </a:extLst>
          </p:cNvPr>
          <p:cNvSpPr txBox="1">
            <a:spLocks/>
          </p:cNvSpPr>
          <p:nvPr/>
        </p:nvSpPr>
        <p:spPr bwMode="auto">
          <a:xfrm>
            <a:off x="6019800" y="2230765"/>
            <a:ext cx="5334000" cy="41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Essentially the same as the following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8"/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0EA2A-6CA0-DE87-E5DD-E4C8191020E3}"/>
              </a:ext>
            </a:extLst>
          </p:cNvPr>
          <p:cNvSpPr txBox="1"/>
          <p:nvPr/>
        </p:nvSpPr>
        <p:spPr>
          <a:xfrm>
            <a:off x="6334124" y="3048000"/>
            <a:ext cx="4714875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do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sth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. in constant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6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D01C-26CF-4F90-3BCD-24524D5D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1C53-59A4-F005-3DD5-2A0D7CC3C7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2209800"/>
          </a:xfrm>
        </p:spPr>
        <p:txBody>
          <a:bodyPr/>
          <a:lstStyle/>
          <a:p>
            <a:r>
              <a:rPr lang="en-US" dirty="0"/>
              <a:t>The number of iterations of the inner loop depends on the outer loop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BE7EA-0D61-8FE5-8B45-466FE5E3279A}"/>
              </a:ext>
            </a:extLst>
          </p:cNvPr>
          <p:cNvSpPr txBox="1"/>
          <p:nvPr/>
        </p:nvSpPr>
        <p:spPr>
          <a:xfrm>
            <a:off x="838200" y="2209800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E4797-A66D-A50C-0A9F-10EFB4E16D41}"/>
              </a:ext>
            </a:extLst>
          </p:cNvPr>
          <p:cNvSpPr txBox="1"/>
          <p:nvPr/>
        </p:nvSpPr>
        <p:spPr>
          <a:xfrm>
            <a:off x="6210300" y="2209800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FB7CDC9-6F0D-A927-D012-98554CEE50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962400"/>
                <a:ext cx="493395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Inner loop doesn’t depend on outer loop iteration #.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Just multiply: inner body executed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times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FB7CDC9-6F0D-A927-D012-98554CEE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4933950" cy="2209800"/>
              </a:xfrm>
              <a:prstGeom prst="rect">
                <a:avLst/>
              </a:prstGeom>
              <a:blipFill>
                <a:blip r:embed="rId2"/>
                <a:stretch>
                  <a:fillRect l="-865" t="-2204" r="-12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1E2E7-9366-9BAD-E540-0FDE45F33428}"/>
              </a:ext>
            </a:extLst>
          </p:cNvPr>
          <p:cNvSpPr txBox="1">
            <a:spLocks/>
          </p:cNvSpPr>
          <p:nvPr/>
        </p:nvSpPr>
        <p:spPr bwMode="auto">
          <a:xfrm>
            <a:off x="6096000" y="3962400"/>
            <a:ext cx="5086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Inner loop depends on outer loop iteration #. </a:t>
            </a:r>
          </a:p>
          <a:p>
            <a:endParaRPr lang="en-US" sz="1000" dirty="0"/>
          </a:p>
          <a:p>
            <a:r>
              <a:rPr lang="en-US" sz="2400" dirty="0">
                <a:solidFill>
                  <a:srgbClr val="700000"/>
                </a:solidFill>
              </a:rPr>
              <a:t>Cannot</a:t>
            </a:r>
            <a:r>
              <a:rPr lang="en-US" sz="2400" dirty="0"/>
              <a:t> just multiply:  need to figure out for each outer loop iteration #, how many times inner loop will run. </a:t>
            </a:r>
          </a:p>
        </p:txBody>
      </p:sp>
    </p:spTree>
    <p:extLst>
      <p:ext uri="{BB962C8B-B14F-4D97-AF65-F5344CB8AC3E}">
        <p14:creationId xmlns:p14="http://schemas.microsoft.com/office/powerpoint/2010/main" val="15163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9D7-9367-F3EA-2F35-81AB63D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Depended Nested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70564-CD47-31A2-28A3-FA2DA3CA96D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002340"/>
                <a:ext cx="11506200" cy="1447800"/>
              </a:xfrm>
            </p:spPr>
            <p:txBody>
              <a:bodyPr/>
              <a:lstStyle/>
              <a:p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 Find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 for “number of iterations of inner loop during outer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: Then sum up the total cost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100" dirty="0"/>
                  <a:t>For this example,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100" dirty="0"/>
                  <a:t>  Thus total 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100" dirty="0"/>
              </a:p>
              <a:p>
                <a:pPr lvl="1"/>
                <a:endParaRPr lang="en-US"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70564-CD47-31A2-28A3-FA2DA3CA9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002340"/>
                <a:ext cx="11506200" cy="1447800"/>
              </a:xfrm>
              <a:blipFill>
                <a:blip r:embed="rId2"/>
                <a:stretch>
                  <a:fillRect l="-371" t="-10970" r="-53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6CAED26-50FC-5108-ECB3-3240D9067B97}"/>
              </a:ext>
            </a:extLst>
          </p:cNvPr>
          <p:cNvSpPr txBox="1"/>
          <p:nvPr/>
        </p:nvSpPr>
        <p:spPr>
          <a:xfrm>
            <a:off x="3581400" y="126304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8F618F-10C1-1727-4CEB-2730CC3ED23A}"/>
              </a:ext>
            </a:extLst>
          </p:cNvPr>
          <p:cNvSpPr txBox="1">
            <a:spLocks/>
          </p:cNvSpPr>
          <p:nvPr/>
        </p:nvSpPr>
        <p:spPr bwMode="auto">
          <a:xfrm>
            <a:off x="609600" y="4692044"/>
            <a:ext cx="10972800" cy="16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if there are more two layers of nested loops? </a:t>
            </a:r>
          </a:p>
          <a:p>
            <a:pPr lvl="1"/>
            <a:r>
              <a:rPr lang="en-US" sz="2100" dirty="0"/>
              <a:t>Always calculate the cost inside-out ! First figure out the cost of inner-most loop</a:t>
            </a:r>
          </a:p>
          <a:p>
            <a:r>
              <a:rPr lang="en-US" sz="2400" dirty="0"/>
              <a:t>What if the loops are not just –loops? </a:t>
            </a:r>
          </a:p>
          <a:p>
            <a:pPr lvl="1"/>
            <a:r>
              <a:rPr lang="en-US" sz="2000" dirty="0"/>
              <a:t>We will see examples of while loops soon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7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Linear vs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36240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9FC-2AD7-4D0D-88D1-2FE352CB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8760-A48B-437B-BFA0-911A4BF91C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937384"/>
                <a:ext cx="4114800" cy="42195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grows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linear growth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grows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quadratic growth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8760-A48B-437B-BFA0-911A4BF9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937384"/>
                <a:ext cx="4114800" cy="4219576"/>
              </a:xfrm>
              <a:blipFill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CEA78C-C285-41D7-9107-BFF58EAF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93" y="1752601"/>
            <a:ext cx="4286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CCAD-3AED-42A3-A810-E5E0F438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47871-A716-4BF2-84D5-8C2A3C72644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your algorithm runs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sec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endParaRPr lang="en-US" dirty="0"/>
              </a:p>
              <a:p>
                <a:r>
                  <a:rPr lang="en-US" dirty="0"/>
                  <a:t>Linear growth</a:t>
                </a:r>
              </a:p>
              <a:p>
                <a:pPr lvl="1"/>
                <a:r>
                  <a:rPr lang="en-US" dirty="0"/>
                  <a:t>If the input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dirty="0"/>
                  <a:t> points, then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 seconds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8.3</m:t>
                    </m:r>
                  </m:oMath>
                </a14:m>
                <a:r>
                  <a:rPr lang="en-US" dirty="0"/>
                  <a:t> min)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Quadratic growth</a:t>
                </a:r>
              </a:p>
              <a:p>
                <a:pPr lvl="1"/>
                <a:r>
                  <a:rPr lang="en-US" dirty="0"/>
                  <a:t>If the input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dirty="0"/>
                  <a:t> points, then it will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50,000</m:t>
                    </m:r>
                  </m:oMath>
                </a14:m>
                <a:r>
                  <a:rPr lang="en-US" dirty="0"/>
                  <a:t> seconds (~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47871-A716-4BF2-84D5-8C2A3C726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2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F257-2D60-4008-9B8C-379BE10D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growth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FA02-2225-413B-82BF-C48D51292F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constant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logarithmic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linear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0B0E8F"/>
                    </a:solidFill>
                  </a:rPr>
                  <a:t>linearithmic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quadratic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cubic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exponential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FA02-2225-413B-82BF-C48D5129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EAB0D3EA-C80B-45C5-94C6-43E9BFC863BE}"/>
              </a:ext>
            </a:extLst>
          </p:cNvPr>
          <p:cNvSpPr/>
          <p:nvPr/>
        </p:nvSpPr>
        <p:spPr>
          <a:xfrm>
            <a:off x="8686800" y="1371600"/>
            <a:ext cx="76200" cy="327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50840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F79E-878E-C19D-7A3A-A5664E25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84586-4D0D-C21F-B795-4002FB6FFB6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Warm up: analyzing nested loops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 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84586-4D0D-C21F-B795-4002FB6F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664-2643-48BC-92C3-FDDC2E7F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3182A-0962-4C73-9DFA-FD5EB8403E5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allows us to ignore unnecessary details and focus on dominating terms of growth</a:t>
                </a:r>
              </a:p>
              <a:p>
                <a:pPr lvl="1"/>
                <a:r>
                  <a:rPr lang="en-US" dirty="0"/>
                  <a:t>Informally,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forgets constant factors, lower-order terms.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−42=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6600"/>
                    </a:solidFill>
                  </a:rPr>
                  <a:t>Simpler, easier to analyze, and focus on key growth rate</a:t>
                </a:r>
              </a:p>
              <a:p>
                <a:r>
                  <a:rPr lang="en-US" dirty="0">
                    <a:solidFill>
                      <a:srgbClr val="700000"/>
                    </a:solidFill>
                  </a:rPr>
                  <a:t>But: what exactly are we ignoring?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Before we introduce this formally</a:t>
                </a:r>
              </a:p>
              <a:p>
                <a:pPr lvl="1"/>
                <a:r>
                  <a:rPr lang="en-US" dirty="0"/>
                  <a:t>First introduce big-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notations</a:t>
                </a:r>
              </a:p>
              <a:p>
                <a:pPr lvl="1"/>
                <a:r>
                  <a:rPr lang="en-US" dirty="0"/>
                  <a:t>Then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Intuitively, big-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“roughly” corresponds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≤, ≥,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, respectively (up-to constants)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3182A-0962-4C73-9DFA-FD5EB8403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8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87083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70C-49D6-432E-A68A-AA948E2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219200"/>
                <a:ext cx="108204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219200"/>
                <a:ext cx="10820400" cy="1981200"/>
              </a:xfrm>
              <a:blipFill>
                <a:blip r:embed="rId2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3423745"/>
                <a:ext cx="106680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at most as fast as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We also say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:r>
                  <a:rPr lang="en-US" sz="2000" dirty="0">
                    <a:solidFill>
                      <a:srgbClr val="700000"/>
                    </a:solidFill>
                    <a:latin typeface="Cambria Math" panose="02040503050406030204" pitchFamily="18" charset="0"/>
                  </a:rPr>
                  <a:t>an asymptotic upper bound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this case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23745"/>
                <a:ext cx="10668000" cy="2651760"/>
              </a:xfrm>
              <a:prstGeom prst="rect">
                <a:avLst/>
              </a:prstGeom>
              <a:blipFill>
                <a:blip r:embed="rId3"/>
                <a:stretch>
                  <a:fillRect l="-400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0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70C-49D6-432E-A68A-AA948E2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E4D0FD-8489-47D5-86BE-B57000AC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34255"/>
            <a:ext cx="3243262" cy="29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9D39-65D2-5E49-F15B-D5D70F5F1B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423E22-0DB1-75FE-8DCE-CA11EF8866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219200"/>
                <a:ext cx="108204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itchFamily="18" charset="2"/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Font typeface="Wingdings 3" pitchFamily="18" charset="2"/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423E22-0DB1-75FE-8DCE-CA11EF88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10820400" cy="1981200"/>
              </a:xfrm>
              <a:prstGeom prst="rect">
                <a:avLst/>
              </a:prstGeom>
              <a:blipFill>
                <a:blip r:embed="rId3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4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F67-DE13-4195-9FC0-01725EA9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3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[Upper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0000"/>
                    </a:solidFill>
                  </a:rPr>
                  <a:t>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positive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blipFill>
                <a:blip r:embed="rId3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[Upper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=+∞,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0000"/>
                    </a:solidFill>
                  </a:rPr>
                  <a:t>does not </a:t>
                </a:r>
                <a:r>
                  <a:rPr lang="en-US" dirty="0"/>
                  <a:t>hold.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blipFill>
                <a:blip r:embed="rId4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F67-DE13-4195-9FC0-01725EA9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0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23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blipFill>
                <a:blip r:embed="rId3"/>
                <a:stretch>
                  <a:fillRect l="-886" t="-2121" r="-1219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423745"/>
                <a:ext cx="95250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at least as fast as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We also say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:r>
                  <a:rPr lang="en-US" sz="2000" dirty="0">
                    <a:solidFill>
                      <a:srgbClr val="700000"/>
                    </a:solidFill>
                    <a:latin typeface="Cambria Math" panose="02040503050406030204" pitchFamily="18" charset="0"/>
                  </a:rPr>
                  <a:t>an asymptotic lower bound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this case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423745"/>
                <a:ext cx="9525000" cy="2651760"/>
              </a:xfrm>
              <a:prstGeom prst="rect">
                <a:avLst/>
              </a:prstGeom>
              <a:blipFill>
                <a:blip r:embed="rId4"/>
                <a:stretch>
                  <a:fillRect l="-448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6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More examples: Nest loops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BBB7046A-5F9E-449F-A388-3FBDB555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276601"/>
            <a:ext cx="3576637" cy="32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B2713B-B741-4E90-97F6-FDFBD3C03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09F7D-8183-4FBF-7B93-CF0F5E93EB4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19200"/>
                <a:ext cx="109728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itchFamily="18" charset="2"/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Font typeface="Wingdings 3" pitchFamily="18" charset="2"/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09F7D-8183-4FBF-7B93-CF0F5E93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1981200"/>
              </a:xfrm>
              <a:prstGeom prst="rect">
                <a:avLst/>
              </a:prstGeom>
              <a:blipFill>
                <a:blip r:embed="rId4"/>
                <a:stretch>
                  <a:fillRect l="-886" t="-2121" r="-1219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8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295400"/>
                <a:ext cx="9448800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295400"/>
                <a:ext cx="9448800" cy="4937760"/>
              </a:xfrm>
              <a:blipFill>
                <a:blip r:embed="rId2"/>
                <a:stretch>
                  <a:fillRect l="-58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2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[Lower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blipFill>
                <a:blip r:embed="rId3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[Lower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=+∞,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cannot hold.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blipFill>
                <a:blip r:embed="rId4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3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8D2E-FB61-41E4-9A66-76BCFA9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829B2-C248-4E6E-A439-76FDCEB83C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+6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829B2-C248-4E6E-A439-76FDCEB83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0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1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108204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10820400" cy="1981200"/>
              </a:xfrm>
              <a:blipFill>
                <a:blip r:embed="rId3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423745"/>
                <a:ext cx="94488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like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423745"/>
                <a:ext cx="9448800" cy="2651760"/>
              </a:xfrm>
              <a:prstGeom prst="rect">
                <a:avLst/>
              </a:prstGeom>
              <a:blipFill>
                <a:blip r:embed="rId4"/>
                <a:stretch>
                  <a:fillRect l="-452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32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C1FF41F2-98DE-48FF-A5FD-2CEF2715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1"/>
            <a:ext cx="3200400" cy="306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B6E779-C7F0-4D9A-9B63-243E422003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B0F72-B4B4-4C32-89D0-96CB6D21CD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1219200"/>
                <a:ext cx="82296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B0F72-B4B4-4C32-89D0-96CB6D21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219200"/>
                <a:ext cx="8229600" cy="1981200"/>
              </a:xfrm>
              <a:prstGeom prst="rect">
                <a:avLst/>
              </a:prstGeom>
              <a:blipFill>
                <a:blip r:embed="rId4"/>
                <a:stretch>
                  <a:fillRect l="-1181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0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3820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[Big-Theta]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382000" cy="2057400"/>
              </a:xfrm>
              <a:blipFill>
                <a:blip r:embed="rId3"/>
                <a:stretch>
                  <a:fillRect l="-1160" t="-2047" r="-1885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3820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[Big-Theta]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382000" cy="2057400"/>
              </a:xfrm>
              <a:prstGeom prst="rect">
                <a:avLst/>
              </a:prstGeom>
              <a:blipFill>
                <a:blip r:embed="rId4"/>
                <a:stretch>
                  <a:fillRect l="-1160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088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79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63A-CB18-4A6C-95EB-26E0833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60782-D786-4CEA-B134-05421522599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60782-D786-4CEA-B134-05421522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A23C-ADE1-4DE1-87EB-8B6AED5B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median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A77-4BDC-4500-94B0-834ED21B658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an algorithm for the following problem</a:t>
                </a:r>
              </a:p>
              <a:p>
                <a:pPr lvl="1"/>
                <a:r>
                  <a:rPr lang="en-US" dirty="0"/>
                  <a:t>Input:    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minimizing the total absolute loss: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Recall from DSC40A</a:t>
                </a:r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0000"/>
                    </a:solidFill>
                  </a:rPr>
                  <a:t> </a:t>
                </a:r>
                <a:r>
                  <a:rPr lang="en-US" dirty="0"/>
                  <a:t>is a median of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 the number whose order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(if sorted)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Question: </a:t>
                </a:r>
              </a:p>
              <a:p>
                <a:pPr lvl="1"/>
                <a:r>
                  <a:rPr lang="en-US" dirty="0"/>
                  <a:t>How to compute this median?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A77-4BDC-4500-94B0-834ED21B6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B83DCB-26B5-4A84-83A4-925BA9971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71752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Big-O (upper bounded)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B83DCB-26B5-4A84-83A4-925BA997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71752"/>
                <a:ext cx="7467600" cy="1547648"/>
              </a:xfrm>
              <a:prstGeom prst="rect">
                <a:avLst/>
              </a:prstGeom>
              <a:blipFill>
                <a:blip r:embed="rId2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DB9B88-3046-46DE-B0CA-3B1C7EE065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345" y="3012528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B0E8F"/>
                    </a:solidFill>
                  </a:rPr>
                  <a:t> (lower bounded)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</a:t>
                </a:r>
                <a:r>
                  <a:rPr lang="en-US" sz="2000" dirty="0">
                    <a:solidFill>
                      <a:srgbClr val="700000"/>
                    </a:solidFill>
                  </a:rPr>
                  <a:t>positive</a:t>
                </a:r>
                <a:r>
                  <a:rPr lang="en-US" sz="2000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DB9B88-3046-46DE-B0CA-3B1C7EE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45" y="3012528"/>
                <a:ext cx="7467600" cy="1547648"/>
              </a:xfrm>
              <a:prstGeom prst="rect">
                <a:avLst/>
              </a:prstGeom>
              <a:blipFill>
                <a:blip r:embed="rId3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6B983C-871E-4083-8963-2DD681AB4D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345" y="4753304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0B0E8F"/>
                    </a:solidFill>
                  </a:rPr>
                  <a:t> (asymptoticly the same)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</a:t>
                </a:r>
                <a:r>
                  <a:rPr lang="en-US" sz="2000" dirty="0">
                    <a:solidFill>
                      <a:srgbClr val="700000"/>
                    </a:solidFill>
                  </a:rPr>
                  <a:t>positive</a:t>
                </a:r>
                <a:r>
                  <a:rPr lang="en-US" sz="2000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6B983C-871E-4083-8963-2DD681AB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45" y="4753304"/>
                <a:ext cx="7467600" cy="1547648"/>
              </a:xfrm>
              <a:prstGeom prst="rect">
                <a:avLst/>
              </a:prstGeom>
              <a:blipFill>
                <a:blip r:embed="rId4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F9178D25-85CE-42C8-9320-5BA55184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15" y="4697062"/>
            <a:ext cx="1984870" cy="19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A2F8D35-E3A3-401A-9A51-20DC82B2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30" y="2902465"/>
            <a:ext cx="2082040" cy="18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279F9A5-E01E-461A-A9EE-F059A439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86" y="1101025"/>
            <a:ext cx="2082041" cy="19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More on nested loops analysis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5A339-E592-4418-B782-B1D86C1EEAE2}"/>
              </a:ext>
            </a:extLst>
          </p:cNvPr>
          <p:cNvCxnSpPr/>
          <p:nvPr/>
        </p:nvCxnSpPr>
        <p:spPr>
          <a:xfrm>
            <a:off x="6019800" y="19812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D69C-3484-434E-AF65-7DAD7CA1C6E7}"/>
              </a:ext>
            </a:extLst>
          </p:cNvPr>
          <p:cNvCxnSpPr/>
          <p:nvPr/>
        </p:nvCxnSpPr>
        <p:spPr>
          <a:xfrm>
            <a:off x="70866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99042-4368-495C-9326-B5F1074F4CD8}"/>
              </a:ext>
            </a:extLst>
          </p:cNvPr>
          <p:cNvCxnSpPr/>
          <p:nvPr/>
        </p:nvCxnSpPr>
        <p:spPr>
          <a:xfrm>
            <a:off x="85344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88B-F23D-4E99-8464-3443B8A02A8E}"/>
              </a:ext>
            </a:extLst>
          </p:cNvPr>
          <p:cNvSpPr txBox="1"/>
          <p:nvPr/>
        </p:nvSpPr>
        <p:spPr>
          <a:xfrm>
            <a:off x="5947561" y="1567934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D3D3B-767F-4263-868D-6446E05434CE}"/>
              </a:ext>
            </a:extLst>
          </p:cNvPr>
          <p:cNvSpPr txBox="1"/>
          <p:nvPr/>
        </p:nvSpPr>
        <p:spPr>
          <a:xfrm>
            <a:off x="7145724" y="1589901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1835-AFEF-4EC2-9518-EE87BBA9C66E}"/>
              </a:ext>
            </a:extLst>
          </p:cNvPr>
          <p:cNvSpPr txBox="1"/>
          <p:nvPr/>
        </p:nvSpPr>
        <p:spPr>
          <a:xfrm>
            <a:off x="8534400" y="1371601"/>
            <a:ext cx="17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this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/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blipFill>
                <a:blip r:embed="rId3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14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pseudo-code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0E4B8-BDBA-4931-9F2B-68733FCBAE0C}"/>
                  </a:ext>
                </a:extLst>
              </p:cNvPr>
              <p:cNvSpPr txBox="1"/>
              <p:nvPr/>
            </p:nvSpPr>
            <p:spPr>
              <a:xfrm>
                <a:off x="5562600" y="1752601"/>
                <a:ext cx="4953000" cy="394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loop,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while</a:t>
                </a:r>
                <a:r>
                  <a:rPr lang="en-US" dirty="0"/>
                  <a:t> loop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   meaning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</a:t>
                </a:r>
                <a:r>
                  <a:rPr lang="en-US" b="1" dirty="0"/>
                  <a:t>while</a:t>
                </a:r>
                <a:r>
                  <a:rPr lang="en-US" dirty="0"/>
                  <a:t> loop runs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iterations.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total time complexity of the while loop is #iterations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time complexity of the algorithm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0E4B8-BDBA-4931-9F2B-68733FCB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52601"/>
                <a:ext cx="4953000" cy="3941015"/>
              </a:xfrm>
              <a:prstGeom prst="rect">
                <a:avLst/>
              </a:prstGeom>
              <a:blipFill>
                <a:blip r:embed="rId3"/>
                <a:stretch>
                  <a:fillRect l="-862" t="-929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AD732B-F3DF-42D3-BD5A-8E171C9D5508}"/>
                  </a:ext>
                </a:extLst>
              </p:cNvPr>
              <p:cNvSpPr/>
              <p:nvPr/>
            </p:nvSpPr>
            <p:spPr>
              <a:xfrm>
                <a:off x="26883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AD732B-F3DF-42D3-BD5A-8E171C9D5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36" y="2895600"/>
                <a:ext cx="512064" cy="304800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5A339-E592-4418-B782-B1D86C1EEAE2}"/>
              </a:ext>
            </a:extLst>
          </p:cNvPr>
          <p:cNvCxnSpPr/>
          <p:nvPr/>
        </p:nvCxnSpPr>
        <p:spPr>
          <a:xfrm>
            <a:off x="6019800" y="19812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D69C-3484-434E-AF65-7DAD7CA1C6E7}"/>
              </a:ext>
            </a:extLst>
          </p:cNvPr>
          <p:cNvCxnSpPr/>
          <p:nvPr/>
        </p:nvCxnSpPr>
        <p:spPr>
          <a:xfrm>
            <a:off x="70866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99042-4368-495C-9326-B5F1074F4CD8}"/>
              </a:ext>
            </a:extLst>
          </p:cNvPr>
          <p:cNvCxnSpPr/>
          <p:nvPr/>
        </p:nvCxnSpPr>
        <p:spPr>
          <a:xfrm>
            <a:off x="85344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88B-F23D-4E99-8464-3443B8A02A8E}"/>
              </a:ext>
            </a:extLst>
          </p:cNvPr>
          <p:cNvSpPr txBox="1"/>
          <p:nvPr/>
        </p:nvSpPr>
        <p:spPr>
          <a:xfrm>
            <a:off x="5947561" y="1567934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D3D3B-767F-4263-868D-6446E05434CE}"/>
              </a:ext>
            </a:extLst>
          </p:cNvPr>
          <p:cNvSpPr txBox="1"/>
          <p:nvPr/>
        </p:nvSpPr>
        <p:spPr>
          <a:xfrm>
            <a:off x="7145724" y="1589901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1835-AFEF-4EC2-9518-EE87BBA9C66E}"/>
              </a:ext>
            </a:extLst>
          </p:cNvPr>
          <p:cNvSpPr txBox="1"/>
          <p:nvPr/>
        </p:nvSpPr>
        <p:spPr>
          <a:xfrm>
            <a:off x="8534400" y="1371601"/>
            <a:ext cx="17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this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/>
              <p:nvPr/>
            </p:nvSpPr>
            <p:spPr>
              <a:xfrm>
                <a:off x="3505200" y="4191000"/>
                <a:ext cx="2834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283464" cy="304800"/>
              </a:xfrm>
              <a:prstGeom prst="rect">
                <a:avLst/>
              </a:prstGeom>
              <a:blipFill>
                <a:blip r:embed="rId3"/>
                <a:stretch>
                  <a:fillRect l="-1702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/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30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/>
              <p:nvPr/>
            </p:nvSpPr>
            <p:spPr>
              <a:xfrm>
                <a:off x="3200400" y="4191000"/>
                <a:ext cx="2834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91000"/>
                <a:ext cx="283464" cy="304800"/>
              </a:xfrm>
              <a:prstGeom prst="rect">
                <a:avLst/>
              </a:prstGeom>
              <a:blipFill>
                <a:blip r:embed="rId3"/>
                <a:stretch>
                  <a:fillRect l="-1702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CEFD3-8CFE-4EF9-A622-B9B7D514B1B6}"/>
                  </a:ext>
                </a:extLst>
              </p:cNvPr>
              <p:cNvSpPr txBox="1"/>
              <p:nvPr/>
            </p:nvSpPr>
            <p:spPr>
              <a:xfrm>
                <a:off x="5486400" y="1905001"/>
                <a:ext cx="4953000" cy="371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loop,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while</a:t>
                </a:r>
                <a:r>
                  <a:rPr lang="en-US" dirty="0"/>
                  <a:t> loop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   meaning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</a:t>
                </a:r>
                <a:r>
                  <a:rPr lang="en-US" b="1" dirty="0"/>
                  <a:t>while</a:t>
                </a:r>
                <a:r>
                  <a:rPr lang="en-US" dirty="0"/>
                  <a:t> loop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iterations.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total time complexity of the while loop is #iterations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time complexity of the algorithm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CEFD3-8CFE-4EF9-A622-B9B7D514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905001"/>
                <a:ext cx="4953000" cy="3716851"/>
              </a:xfrm>
              <a:prstGeom prst="rect">
                <a:avLst/>
              </a:prstGeom>
              <a:blipFill>
                <a:blip r:embed="rId4"/>
                <a:stretch>
                  <a:fillRect l="-738" t="-985" r="-1722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63D7D7-27B2-4F1A-8E40-DD5A45286811}"/>
                  </a:ext>
                </a:extLst>
              </p:cNvPr>
              <p:cNvSpPr/>
              <p:nvPr/>
            </p:nvSpPr>
            <p:spPr>
              <a:xfrm>
                <a:off x="26121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63D7D7-27B2-4F1A-8E40-DD5A45286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2895600"/>
                <a:ext cx="512064" cy="304800"/>
              </a:xfrm>
              <a:prstGeom prst="rect">
                <a:avLst/>
              </a:prstGeom>
              <a:blipFill>
                <a:blip r:embed="rId5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B97E90-0034-41D8-BE95-B2B5AF2224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40671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FC6F0-53C9-4596-8DA1-E2203076EE78}"/>
                  </a:ext>
                </a:extLst>
              </p:cNvPr>
              <p:cNvSpPr txBox="1"/>
              <p:nvPr/>
            </p:nvSpPr>
            <p:spPr>
              <a:xfrm>
                <a:off x="5638800" y="1524000"/>
                <a:ext cx="5486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the same analysis as the previous slide, the inner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each iteration of outer-for loop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outer-for loop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Hence the total time complexity of the algorithm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FC6F0-53C9-4596-8DA1-E2203076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24000"/>
                <a:ext cx="5486400" cy="2585323"/>
              </a:xfrm>
              <a:prstGeom prst="rect">
                <a:avLst/>
              </a:prstGeom>
              <a:blipFill>
                <a:blip r:embed="rId3"/>
                <a:stretch>
                  <a:fillRect l="-667" t="-1179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fourth example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B97E90-0034-41D8-BE95-B2B5AF2224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0671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C60A3-0556-4B2B-ACD9-964C9C1646C8}"/>
                  </a:ext>
                </a:extLst>
              </p:cNvPr>
              <p:cNvSpPr/>
              <p:nvPr/>
            </p:nvSpPr>
            <p:spPr>
              <a:xfrm>
                <a:off x="2965930" y="3276600"/>
                <a:ext cx="207818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C60A3-0556-4B2B-ACD9-964C9C16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3276600"/>
                <a:ext cx="207818" cy="304800"/>
              </a:xfrm>
              <a:prstGeom prst="rect">
                <a:avLst/>
              </a:prstGeom>
              <a:blipFill>
                <a:blip r:embed="rId3"/>
                <a:stretch>
                  <a:fillRect l="-38235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4BADB-AA3B-4BA3-83CA-7003F834E331}"/>
                  </a:ext>
                </a:extLst>
              </p:cNvPr>
              <p:cNvSpPr txBox="1"/>
              <p:nvPr/>
            </p:nvSpPr>
            <p:spPr>
              <a:xfrm>
                <a:off x="5638800" y="1524000"/>
                <a:ext cx="5638800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the same analysis as the previous slide, 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-th iteration of the outer-for loop, the inner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outer-for loop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changes from 1 to n. Hence the total time complexity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4BADB-AA3B-4BA3-83CA-7003F834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24000"/>
                <a:ext cx="5638800" cy="2787558"/>
              </a:xfrm>
              <a:prstGeom prst="rect">
                <a:avLst/>
              </a:prstGeom>
              <a:blipFill>
                <a:blip r:embed="rId4"/>
                <a:stretch>
                  <a:fillRect l="-649" t="-1094" r="-432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418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B732-5BB4-4852-AB37-6F03D728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684A-B4E9-44E5-9A6B-7DEFF74AED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Idea: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/>
                  <a:t>has to be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return the one whose loss is smallest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684A-B4E9-44E5-9A6B-7DEFF74AE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48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23-0CBC-419E-BEC9-BB00BB5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676400" y="1371600"/>
                <a:ext cx="5638800" cy="5029200"/>
              </a:xfrm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def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E12BE"/>
                    </a:solidFill>
                  </a:rPr>
                  <a:t>median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  <a:latin typeface="Arial Narrow" panose="020B0606020202030204" pitchFamily="34" charset="0"/>
                  </a:rPr>
                  <a:t>None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float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'inf’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for</a:t>
                </a:r>
                <a:r>
                  <a:rPr lang="en-US" sz="2400" dirty="0"/>
                  <a:t> 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for</a:t>
                </a:r>
                <a:r>
                  <a:rPr lang="en-US" sz="2400" dirty="0"/>
                  <a:t> x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+=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abs</a:t>
                </a:r>
                <a:r>
                  <a:rPr lang="en-US" sz="2400" dirty="0"/>
                  <a:t>(x - h)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&lt; 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total_abs_loss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h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return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min_h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676400" y="1371600"/>
                <a:ext cx="5638800" cy="5029200"/>
              </a:xfrm>
              <a:blipFill>
                <a:blip r:embed="rId2"/>
                <a:stretch>
                  <a:fillRect l="-1509" t="-84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B4AF2A3-E28B-42AD-8398-F643B577D03E}"/>
              </a:ext>
            </a:extLst>
          </p:cNvPr>
          <p:cNvSpPr/>
          <p:nvPr/>
        </p:nvSpPr>
        <p:spPr>
          <a:xfrm>
            <a:off x="7543800" y="1371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Inner-for loop: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F1F7C-2B3D-43FD-9090-495FFC9309AA}"/>
              </a:ext>
            </a:extLst>
          </p:cNvPr>
          <p:cNvSpPr/>
          <p:nvPr/>
        </p:nvSpPr>
        <p:spPr>
          <a:xfrm>
            <a:off x="7543800" y="3429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Outer-for loop: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EE2C2-986F-49D3-8C14-90A000B6D0F8}"/>
              </a:ext>
            </a:extLst>
          </p:cNvPr>
          <p:cNvSpPr/>
          <p:nvPr/>
        </p:nvSpPr>
        <p:spPr>
          <a:xfrm>
            <a:off x="7541172" y="5257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Total: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23-0CBC-419E-BEC9-BB00BB5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638800" cy="5029200"/>
              </a:xfrm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def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E12BE"/>
                    </a:solidFill>
                  </a:rPr>
                  <a:t>median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  <a:latin typeface="Arial Narrow" panose="020B0606020202030204" pitchFamily="34" charset="0"/>
                  </a:rPr>
                  <a:t>None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float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'inf’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for</a:t>
                </a:r>
                <a:r>
                  <a:rPr lang="en-US" sz="2400" dirty="0"/>
                  <a:t> 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for</a:t>
                </a:r>
                <a:r>
                  <a:rPr lang="en-US" sz="2400" dirty="0"/>
                  <a:t> x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+=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abs</a:t>
                </a:r>
                <a:r>
                  <a:rPr lang="en-US" sz="2400" dirty="0"/>
                  <a:t>(x - h)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&lt; 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total_abs_loss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h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return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min_h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638800" cy="5029200"/>
              </a:xfrm>
              <a:blipFill>
                <a:blip r:embed="rId2"/>
                <a:stretch>
                  <a:fillRect l="-1509" t="-84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9023B-EB56-4D0C-9EE8-11FDFB602657}"/>
                  </a:ext>
                </a:extLst>
              </p:cNvPr>
              <p:cNvSpPr/>
              <p:nvPr/>
            </p:nvSpPr>
            <p:spPr>
              <a:xfrm>
                <a:off x="8001000" y="1868214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9023B-EB56-4D0C-9EE8-11FDFB60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868214"/>
                <a:ext cx="2133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33345C0-F5EE-4AA1-927D-05BCA68978FF}"/>
              </a:ext>
            </a:extLst>
          </p:cNvPr>
          <p:cNvSpPr/>
          <p:nvPr/>
        </p:nvSpPr>
        <p:spPr>
          <a:xfrm>
            <a:off x="8001000" y="3657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will see how to do better later in class. </a:t>
            </a:r>
          </a:p>
        </p:txBody>
      </p:sp>
    </p:spTree>
    <p:extLst>
      <p:ext uri="{BB962C8B-B14F-4D97-AF65-F5344CB8AC3E}">
        <p14:creationId xmlns:p14="http://schemas.microsoft.com/office/powerpoint/2010/main" val="22560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97A-DE70-4347-1192-5B3F4B3C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9818-CF3E-BC25-3325-90EFF9B43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abstract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0402-5236-5417-18DA-9D272BBA13AE}"/>
              </a:ext>
            </a:extLst>
          </p:cNvPr>
          <p:cNvSpPr txBox="1"/>
          <p:nvPr/>
        </p:nvSpPr>
        <p:spPr>
          <a:xfrm>
            <a:off x="3124200" y="186130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73CF9-09FC-BE0B-3B45-406BFABC4A7F}"/>
                  </a:ext>
                </a:extLst>
              </p:cNvPr>
              <p:cNvSpPr/>
              <p:nvPr/>
            </p:nvSpPr>
            <p:spPr>
              <a:xfrm>
                <a:off x="2057400" y="3962400"/>
                <a:ext cx="80772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Inner-most line will be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times. </a:t>
                </a:r>
              </a:p>
              <a:p>
                <a:pPr algn="ctr"/>
                <a:r>
                  <a:rPr lang="en-US" sz="2400" dirty="0"/>
                  <a:t>Thus the time complexity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73CF9-09FC-BE0B-3B45-406BFABC4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62400"/>
                <a:ext cx="8077200" cy="1219200"/>
              </a:xfrm>
              <a:prstGeom prst="rect">
                <a:avLst/>
              </a:prstGeom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51D7-4D93-4ADB-9066-1D68FCF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9B098-47A4-4DBE-8305-DE6C233208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3810000"/>
              </a:xfrm>
            </p:spPr>
            <p:txBody>
              <a:bodyPr/>
              <a:lstStyle/>
              <a:p>
                <a:r>
                  <a:rPr lang="en-US" dirty="0"/>
                  <a:t>Not all nested loop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9B098-47A4-4DBE-8305-DE6C23320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3810000"/>
              </a:xfrm>
              <a:blipFill>
                <a:blip r:embed="rId2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FEA240-5E78-4B7F-861E-2BCEB7D4FF0E}"/>
              </a:ext>
            </a:extLst>
          </p:cNvPr>
          <p:cNvSpPr txBox="1"/>
          <p:nvPr/>
        </p:nvSpPr>
        <p:spPr>
          <a:xfrm>
            <a:off x="2209800" y="206683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n, n+10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D5712-B9BD-4D92-9372-E379710CBC3B}"/>
              </a:ext>
            </a:extLst>
          </p:cNvPr>
          <p:cNvSpPr txBox="1"/>
          <p:nvPr/>
        </p:nvSpPr>
        <p:spPr>
          <a:xfrm>
            <a:off x="2209800" y="4032354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foo_2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n, 2n-10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3D05D-2578-417C-BD40-89B6E02A088E}"/>
                  </a:ext>
                </a:extLst>
              </p:cNvPr>
              <p:cNvSpPr/>
              <p:nvPr/>
            </p:nvSpPr>
            <p:spPr>
              <a:xfrm>
                <a:off x="7010400" y="2356365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3D05D-2578-417C-BD40-89B6E02A0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56365"/>
                <a:ext cx="2133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477E7-F02B-477E-AC52-AACCB2704336}"/>
                  </a:ext>
                </a:extLst>
              </p:cNvPr>
              <p:cNvSpPr/>
              <p:nvPr/>
            </p:nvSpPr>
            <p:spPr>
              <a:xfrm>
                <a:off x="7013028" y="4267200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477E7-F02B-477E-AC52-AACCB2704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28" y="4267200"/>
                <a:ext cx="2133600" cy="990600"/>
              </a:xfrm>
              <a:prstGeom prst="rect">
                <a:avLst/>
              </a:prstGeom>
              <a:blipFill>
                <a:blip r:embed="rId4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22555</TotalTime>
  <Words>2705</Words>
  <Application>Microsoft Office PowerPoint</Application>
  <PresentationFormat>Widescreen</PresentationFormat>
  <Paragraphs>384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Bookman Old Style</vt:lpstr>
      <vt:lpstr>Arial Narrow</vt:lpstr>
      <vt:lpstr>FiraMono-Regular-Identity-H</vt:lpstr>
      <vt:lpstr>Wingdings 3</vt:lpstr>
      <vt:lpstr>Arial</vt:lpstr>
      <vt:lpstr>Wingdings</vt:lpstr>
      <vt:lpstr>Gill Sans MT</vt:lpstr>
      <vt:lpstr>FiraMono-Medium-Identity-H</vt:lpstr>
      <vt:lpstr>Calibri</vt:lpstr>
      <vt:lpstr>Cambria Math</vt:lpstr>
      <vt:lpstr>Calibri Light</vt:lpstr>
      <vt:lpstr>Origin</vt:lpstr>
      <vt:lpstr>1_Custom Design</vt:lpstr>
      <vt:lpstr>Custom Design</vt:lpstr>
      <vt:lpstr>DSC40B: Theoretical Foundations of Data Science II </vt:lpstr>
      <vt:lpstr>Today’s Agenda</vt:lpstr>
      <vt:lpstr>More examples: Nest loops</vt:lpstr>
      <vt:lpstr>The median problem</vt:lpstr>
      <vt:lpstr>One algorithm </vt:lpstr>
      <vt:lpstr>One algorithm </vt:lpstr>
      <vt:lpstr>One algorithm </vt:lpstr>
      <vt:lpstr>PowerPoint Presentation</vt:lpstr>
      <vt:lpstr>Caution! </vt:lpstr>
      <vt:lpstr>A second example</vt:lpstr>
      <vt:lpstr>Tallest_pole, cont. </vt:lpstr>
      <vt:lpstr>Note </vt:lpstr>
      <vt:lpstr>What’s the difference? </vt:lpstr>
      <vt:lpstr>Depended Nested Loop</vt:lpstr>
      <vt:lpstr>Linear vs quadratic growth</vt:lpstr>
      <vt:lpstr>Scaling</vt:lpstr>
      <vt:lpstr>PowerPoint Presentation</vt:lpstr>
      <vt:lpstr>Some common growth rates</vt:lpstr>
      <vt:lpstr>Asymptotic notations</vt:lpstr>
      <vt:lpstr>PowerPoint Presentation</vt:lpstr>
      <vt:lpstr>Big-O notation</vt:lpstr>
      <vt:lpstr>Big-O notation</vt:lpstr>
      <vt:lpstr>Big-O notation</vt:lpstr>
      <vt:lpstr>Examples</vt:lpstr>
      <vt:lpstr>More examples</vt:lpstr>
      <vt:lpstr>A useful result</vt:lpstr>
      <vt:lpstr>More examples</vt:lpstr>
      <vt:lpstr>Big-Ω notation</vt:lpstr>
      <vt:lpstr>Big-Ω notation</vt:lpstr>
      <vt:lpstr>Big-Ω notation</vt:lpstr>
      <vt:lpstr>Examples</vt:lpstr>
      <vt:lpstr>A useful result</vt:lpstr>
      <vt:lpstr>More Examples</vt:lpstr>
      <vt:lpstr>Big-Θ notation</vt:lpstr>
      <vt:lpstr>Big-Θ notation</vt:lpstr>
      <vt:lpstr>Big-Θ notation</vt:lpstr>
      <vt:lpstr>A useful result</vt:lpstr>
      <vt:lpstr>Examples</vt:lpstr>
      <vt:lpstr>More Examples</vt:lpstr>
      <vt:lpstr>In summary</vt:lpstr>
      <vt:lpstr>More on nested loops analysis</vt:lpstr>
      <vt:lpstr>A first example</vt:lpstr>
      <vt:lpstr>A pseudo-code example</vt:lpstr>
      <vt:lpstr>A second example</vt:lpstr>
      <vt:lpstr>A second example</vt:lpstr>
      <vt:lpstr>A third example</vt:lpstr>
      <vt:lpstr>A fourth example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1304</cp:revision>
  <dcterms:created xsi:type="dcterms:W3CDTF">2006-08-16T00:00:00Z</dcterms:created>
  <dcterms:modified xsi:type="dcterms:W3CDTF">2023-01-09T22:46:02Z</dcterms:modified>
</cp:coreProperties>
</file>