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2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53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0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9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F2ED2B-6244-488C-9694-3E803429271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413040-5F0B-4AE0-85E2-D36C75B2EFC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2520-E93F-48FB-BE24-D3CFFB306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277" y="2068495"/>
            <a:ext cx="5537446" cy="1802169"/>
          </a:xfrm>
        </p:spPr>
        <p:txBody>
          <a:bodyPr>
            <a:normAutofit/>
          </a:bodyPr>
          <a:lstStyle/>
          <a:p>
            <a:r>
              <a:rPr lang="en-IN" sz="9600" dirty="0"/>
              <a:t>Clustering!</a:t>
            </a:r>
          </a:p>
        </p:txBody>
      </p:sp>
    </p:spTree>
    <p:extLst>
      <p:ext uri="{BB962C8B-B14F-4D97-AF65-F5344CB8AC3E}">
        <p14:creationId xmlns:p14="http://schemas.microsoft.com/office/powerpoint/2010/main" val="56669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893DE-2A66-4AB1-A7C0-B75DA86CEC09}"/>
              </a:ext>
            </a:extLst>
          </p:cNvPr>
          <p:cNvSpPr txBox="1"/>
          <p:nvPr/>
        </p:nvSpPr>
        <p:spPr>
          <a:xfrm>
            <a:off x="4551285" y="397731"/>
            <a:ext cx="308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>
                <a:latin typeface="+mj-lt"/>
              </a:rPr>
              <a:t>Dendrogram</a:t>
            </a:r>
            <a:endParaRPr lang="en-IN" sz="4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4D78B-FE27-4755-86FE-68114D582A9E}"/>
              </a:ext>
            </a:extLst>
          </p:cNvPr>
          <p:cNvSpPr txBox="1"/>
          <p:nvPr/>
        </p:nvSpPr>
        <p:spPr>
          <a:xfrm>
            <a:off x="834501" y="1358283"/>
            <a:ext cx="67203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800" b="1" i="1" dirty="0">
                <a:solidFill>
                  <a:schemeClr val="tx2"/>
                </a:solidFill>
              </a:rPr>
              <a:t>Dendrogram:</a:t>
            </a:r>
            <a:r>
              <a:rPr lang="en-US" altLang="en-US" sz="2800" dirty="0"/>
              <a:t> a tree data structure which illustrates hierarchical clustering techniques.</a:t>
            </a:r>
          </a:p>
          <a:p>
            <a:pPr>
              <a:lnSpc>
                <a:spcPct val="200000"/>
              </a:lnSpc>
            </a:pPr>
            <a:r>
              <a:rPr lang="en-US" altLang="en-US" sz="2800" dirty="0"/>
              <a:t>Each level shows clusters for that level.</a:t>
            </a:r>
          </a:p>
          <a:p>
            <a:pPr lvl="1">
              <a:lnSpc>
                <a:spcPct val="200000"/>
              </a:lnSpc>
            </a:pPr>
            <a:r>
              <a:rPr lang="en-US" altLang="en-US" sz="2400" dirty="0"/>
              <a:t>Leaf – individual clusters</a:t>
            </a:r>
          </a:p>
          <a:p>
            <a:pPr lvl="1">
              <a:lnSpc>
                <a:spcPct val="200000"/>
              </a:lnSpc>
            </a:pPr>
            <a:r>
              <a:rPr lang="en-US" altLang="en-US" sz="2400" dirty="0"/>
              <a:t>Root – one cluster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73D0-32F6-4F79-B536-B402E056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19" y="1358283"/>
            <a:ext cx="3494341" cy="38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C87AC-10D1-4F69-B839-7B8BB71A602A}"/>
              </a:ext>
            </a:extLst>
          </p:cNvPr>
          <p:cNvSpPr txBox="1"/>
          <p:nvPr/>
        </p:nvSpPr>
        <p:spPr>
          <a:xfrm>
            <a:off x="3755254" y="399495"/>
            <a:ext cx="52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Distance Between Clusters?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9E07D-3A65-4562-A074-3E9A8C960204}"/>
              </a:ext>
            </a:extLst>
          </p:cNvPr>
          <p:cNvSpPr txBox="1"/>
          <p:nvPr/>
        </p:nvSpPr>
        <p:spPr>
          <a:xfrm>
            <a:off x="719091" y="1189608"/>
            <a:ext cx="106887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en-US" sz="2400" b="1" i="1" dirty="0">
                <a:solidFill>
                  <a:schemeClr val="tx2"/>
                </a:solidFill>
              </a:rPr>
              <a:t>Single Link</a:t>
            </a:r>
            <a:r>
              <a:rPr lang="en-US" altLang="en-US" sz="2400" dirty="0"/>
              <a:t>: smallest distance between points</a:t>
            </a:r>
          </a:p>
          <a:p>
            <a:pPr>
              <a:lnSpc>
                <a:spcPct val="250000"/>
              </a:lnSpc>
            </a:pPr>
            <a:r>
              <a:rPr lang="en-US" altLang="en-US" sz="2400" b="1" i="1" dirty="0">
                <a:solidFill>
                  <a:schemeClr val="tx2"/>
                </a:solidFill>
              </a:rPr>
              <a:t>Complete Link:</a:t>
            </a:r>
            <a:r>
              <a:rPr lang="en-US" altLang="en-US" sz="2400" dirty="0"/>
              <a:t> largest distance between points</a:t>
            </a:r>
          </a:p>
          <a:p>
            <a:pPr>
              <a:lnSpc>
                <a:spcPct val="250000"/>
              </a:lnSpc>
            </a:pPr>
            <a:r>
              <a:rPr lang="en-US" altLang="en-US" sz="2400" b="1" i="1" dirty="0">
                <a:solidFill>
                  <a:schemeClr val="tx2"/>
                </a:solidFill>
              </a:rPr>
              <a:t>Average Link: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average distance between points</a:t>
            </a:r>
          </a:p>
          <a:p>
            <a:pPr>
              <a:lnSpc>
                <a:spcPct val="250000"/>
              </a:lnSpc>
            </a:pPr>
            <a:r>
              <a:rPr lang="en-US" altLang="en-US" sz="2400" b="1" i="1" dirty="0">
                <a:solidFill>
                  <a:schemeClr val="tx2"/>
                </a:solidFill>
              </a:rPr>
              <a:t>Centroid: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distance between centroids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44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C45A-2DE4-43E9-8CB0-706ACCFF95B8}"/>
              </a:ext>
            </a:extLst>
          </p:cNvPr>
          <p:cNvSpPr txBox="1"/>
          <p:nvPr/>
        </p:nvSpPr>
        <p:spPr>
          <a:xfrm>
            <a:off x="3295095" y="2413337"/>
            <a:ext cx="5601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+mj-lt"/>
              </a:rPr>
              <a:t>Let’s Get Coding!</a:t>
            </a:r>
          </a:p>
        </p:txBody>
      </p:sp>
    </p:spTree>
    <p:extLst>
      <p:ext uri="{BB962C8B-B14F-4D97-AF65-F5344CB8AC3E}">
        <p14:creationId xmlns:p14="http://schemas.microsoft.com/office/powerpoint/2010/main" val="188777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E586B-F678-42C0-8372-E0A92F86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27" y="522954"/>
            <a:ext cx="6990945" cy="52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6E44D-5235-47FA-9CC8-FA7A9BF66309}"/>
              </a:ext>
            </a:extLst>
          </p:cNvPr>
          <p:cNvSpPr txBox="1"/>
          <p:nvPr/>
        </p:nvSpPr>
        <p:spPr>
          <a:xfrm>
            <a:off x="4116280" y="381740"/>
            <a:ext cx="395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+mj-lt"/>
              </a:rPr>
              <a:t>Important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EE148-8A8B-4374-96BE-338CAFA32A08}"/>
              </a:ext>
            </a:extLst>
          </p:cNvPr>
          <p:cNvSpPr txBox="1"/>
          <p:nvPr/>
        </p:nvSpPr>
        <p:spPr>
          <a:xfrm>
            <a:off x="603682" y="1322773"/>
            <a:ext cx="109905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Cluster: a collection of data objects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Similar to one another within the same cluster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Dissimilar to the objects in other clusters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Cluster analysis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Grouping a set of data objects into clusters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Clustering is </a:t>
            </a:r>
            <a:r>
              <a:rPr lang="en-US" altLang="en-US" sz="2400" dirty="0">
                <a:solidFill>
                  <a:schemeClr val="hlink"/>
                </a:solidFill>
              </a:rPr>
              <a:t>unsupervised classification</a:t>
            </a:r>
            <a:r>
              <a:rPr lang="en-US" altLang="en-US" sz="2400" dirty="0"/>
              <a:t>: no predefined classes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Typical applications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As a </a:t>
            </a:r>
            <a:r>
              <a:rPr lang="en-US" altLang="en-US" sz="2000" dirty="0">
                <a:solidFill>
                  <a:schemeClr val="hlink"/>
                </a:solidFill>
              </a:rPr>
              <a:t>stand-alone tool</a:t>
            </a:r>
            <a:r>
              <a:rPr lang="en-US" altLang="en-US" sz="2000" dirty="0"/>
              <a:t> to get insight into data distribution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As a </a:t>
            </a:r>
            <a:r>
              <a:rPr lang="en-US" altLang="en-US" sz="2000" dirty="0">
                <a:solidFill>
                  <a:schemeClr val="hlink"/>
                </a:solidFill>
              </a:rPr>
              <a:t>preprocessing step</a:t>
            </a:r>
            <a:r>
              <a:rPr lang="en-US" altLang="en-US" sz="2000" dirty="0"/>
              <a:t> for other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05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27B6C-3FFE-4582-8EB8-0295AFFD3784}"/>
              </a:ext>
            </a:extLst>
          </p:cNvPr>
          <p:cNvSpPr txBox="1"/>
          <p:nvPr/>
        </p:nvSpPr>
        <p:spPr>
          <a:xfrm>
            <a:off x="4154750" y="399495"/>
            <a:ext cx="456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+mj-lt"/>
              </a:rPr>
              <a:t> Why Clustering?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EC66D-4962-45EB-B5A6-4DFDC3FF1101}"/>
              </a:ext>
            </a:extLst>
          </p:cNvPr>
          <p:cNvSpPr txBox="1"/>
          <p:nvPr/>
        </p:nvSpPr>
        <p:spPr>
          <a:xfrm>
            <a:off x="754602" y="1731146"/>
            <a:ext cx="10679837" cy="421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In marketing, customers are segmented according to similarities to carry out targeted marketing.(</a:t>
            </a:r>
            <a:r>
              <a:rPr lang="en-US" dirty="0" err="1"/>
              <a:t>NetFlix</a:t>
            </a:r>
            <a:r>
              <a:rPr lang="en-US" dirty="0"/>
              <a:t>, Amazon, Flipkart, YouTube)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Detecting distinct kinds of pattern in image data (</a:t>
            </a:r>
            <a:r>
              <a:rPr lang="en-US" b="1" dirty="0"/>
              <a:t>Image processing</a:t>
            </a:r>
            <a:r>
              <a:rPr lang="en-US" dirty="0"/>
              <a:t>). It’s effective in biology research for identifying the underlying patterns.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en-IN" dirty="0"/>
              <a:t>Earth-quake studies: Observed earth quake </a:t>
            </a:r>
            <a:r>
              <a:rPr lang="en-IN" dirty="0" err="1"/>
              <a:t>epicenters</a:t>
            </a:r>
            <a:r>
              <a:rPr lang="en-IN" dirty="0"/>
              <a:t> should be clustered along continent faults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804A4-EE8D-42F1-A8F6-E206906377F7}"/>
              </a:ext>
            </a:extLst>
          </p:cNvPr>
          <p:cNvSpPr txBox="1"/>
          <p:nvPr/>
        </p:nvSpPr>
        <p:spPr>
          <a:xfrm>
            <a:off x="2175030" y="301841"/>
            <a:ext cx="7565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dirty="0">
                <a:latin typeface="+mj-lt"/>
              </a:rPr>
              <a:t>The </a:t>
            </a:r>
            <a:r>
              <a:rPr lang="en-US" altLang="en-US" sz="4400" i="1" dirty="0">
                <a:latin typeface="+mj-lt"/>
              </a:rPr>
              <a:t>K-Means</a:t>
            </a:r>
            <a:r>
              <a:rPr lang="en-US" altLang="en-US" sz="4400" dirty="0">
                <a:latin typeface="+mj-lt"/>
              </a:rPr>
              <a:t> Clustering Method</a:t>
            </a:r>
            <a:r>
              <a:rPr lang="en-US" altLang="en-US" sz="3600" b="1" dirty="0">
                <a:latin typeface="+mj-lt"/>
              </a:rPr>
              <a:t> </a:t>
            </a:r>
            <a:endParaRPr lang="en-IN" sz="4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306C4-32EC-41A7-8293-6B72F0242FE3}"/>
              </a:ext>
            </a:extLst>
          </p:cNvPr>
          <p:cNvSpPr txBox="1"/>
          <p:nvPr/>
        </p:nvSpPr>
        <p:spPr>
          <a:xfrm>
            <a:off x="843378" y="1340528"/>
            <a:ext cx="10981677" cy="512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800" dirty="0"/>
              <a:t>Given </a:t>
            </a:r>
            <a:r>
              <a:rPr lang="en-US" altLang="en-US" sz="2800" i="1" dirty="0"/>
              <a:t>k</a:t>
            </a:r>
            <a:r>
              <a:rPr lang="en-US" altLang="en-US" sz="2800" dirty="0"/>
              <a:t>, the </a:t>
            </a:r>
            <a:r>
              <a:rPr lang="en-US" altLang="en-US" sz="2800" i="1" dirty="0"/>
              <a:t>k-means</a:t>
            </a:r>
            <a:r>
              <a:rPr lang="en-US" altLang="en-US" sz="2800" dirty="0"/>
              <a:t> algorithm is implemented in four steps:</a:t>
            </a:r>
          </a:p>
          <a:p>
            <a:pPr lvl="1"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- Partition objects into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- Compute seed points as the centroids of the clusters of the current partition (the  centroid is the center, i.e., </a:t>
            </a:r>
            <a:r>
              <a:rPr lang="en-US" altLang="en-US" sz="2400" i="1" dirty="0">
                <a:solidFill>
                  <a:schemeClr val="hlink"/>
                </a:solidFill>
              </a:rPr>
              <a:t>mean point</a:t>
            </a:r>
            <a:r>
              <a:rPr lang="en-US" altLang="en-US" sz="2400" dirty="0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- Assign each object to the cluster with the nearest seed point  </a:t>
            </a:r>
          </a:p>
          <a:p>
            <a:pPr lvl="1"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- Go back to Step 2, stop when no more new assignment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71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06529-1643-48F4-9828-E05F062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9" y="492155"/>
            <a:ext cx="9821662" cy="55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7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4AFD8-E6BA-4FFA-81CF-390993C14736}"/>
              </a:ext>
            </a:extLst>
          </p:cNvPr>
          <p:cNvSpPr txBox="1"/>
          <p:nvPr/>
        </p:nvSpPr>
        <p:spPr>
          <a:xfrm>
            <a:off x="896645" y="550416"/>
            <a:ext cx="1038687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u="sng" dirty="0"/>
              <a:t>Strength:</a:t>
            </a:r>
            <a:r>
              <a:rPr lang="en-US" altLang="en-US" sz="2400" dirty="0"/>
              <a:t> </a:t>
            </a:r>
            <a:r>
              <a:rPr lang="en-US" altLang="en-US" sz="2400" i="1" dirty="0"/>
              <a:t>Relatively efficient</a:t>
            </a:r>
            <a:r>
              <a:rPr lang="en-US" altLang="en-US" sz="2400" dirty="0"/>
              <a:t>: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tkn</a:t>
            </a:r>
            <a:r>
              <a:rPr lang="en-US" altLang="en-US" sz="2400" dirty="0"/>
              <a:t>), where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# objects,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# clusters, and </a:t>
            </a:r>
            <a:r>
              <a:rPr lang="en-US" altLang="en-US" sz="2400" i="1" dirty="0"/>
              <a:t>t  </a:t>
            </a:r>
            <a:r>
              <a:rPr lang="en-US" altLang="en-US" sz="2400" dirty="0"/>
              <a:t>is # iterations. Normally,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</a:t>
            </a:r>
            <a:r>
              <a:rPr lang="en-US" altLang="en-US" sz="2400" i="1" dirty="0"/>
              <a:t>t</a:t>
            </a:r>
            <a:r>
              <a:rPr lang="en-US" altLang="en-US" sz="2400" dirty="0"/>
              <a:t> &lt;&lt; </a:t>
            </a:r>
            <a:r>
              <a:rPr lang="en-US" altLang="en-US" sz="2400" i="1" dirty="0"/>
              <a:t>n</a:t>
            </a:r>
            <a:r>
              <a:rPr lang="en-US" altLang="en-US" sz="2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en-US" sz="2400" u="sng" dirty="0"/>
              <a:t>Weakness</a:t>
            </a:r>
            <a:endParaRPr lang="en-US" altLang="en-US" sz="2400" dirty="0"/>
          </a:p>
          <a:p>
            <a:pPr lvl="1">
              <a:lnSpc>
                <a:spcPct val="200000"/>
              </a:lnSpc>
            </a:pPr>
            <a:r>
              <a:rPr lang="en-US" altLang="en-US" sz="2000" dirty="0"/>
              <a:t>- Applicable only when </a:t>
            </a:r>
            <a:r>
              <a:rPr lang="en-US" altLang="en-US" sz="2000" i="1" dirty="0"/>
              <a:t>mean</a:t>
            </a:r>
            <a:r>
              <a:rPr lang="en-US" altLang="en-US" sz="2000" dirty="0"/>
              <a:t> is defined, then what about categorical data?</a:t>
            </a:r>
          </a:p>
          <a:p>
            <a:pPr lvl="1">
              <a:lnSpc>
                <a:spcPct val="200000"/>
              </a:lnSpc>
            </a:pPr>
            <a:r>
              <a:rPr lang="en-US" altLang="en-US" sz="2000" dirty="0"/>
              <a:t>- Need to specify </a:t>
            </a:r>
            <a:r>
              <a:rPr lang="en-US" altLang="en-US" sz="2000" i="1" dirty="0"/>
              <a:t>k, </a:t>
            </a:r>
            <a:r>
              <a:rPr lang="en-US" altLang="en-US" sz="2000" dirty="0"/>
              <a:t>the </a:t>
            </a:r>
            <a:r>
              <a:rPr lang="en-US" altLang="en-US" sz="2000" i="1" dirty="0"/>
              <a:t>number</a:t>
            </a:r>
            <a:r>
              <a:rPr lang="en-US" altLang="en-US" sz="2000" dirty="0"/>
              <a:t> of clusters, in advance</a:t>
            </a:r>
          </a:p>
          <a:p>
            <a:pPr lvl="1">
              <a:lnSpc>
                <a:spcPct val="200000"/>
              </a:lnSpc>
            </a:pPr>
            <a:r>
              <a:rPr lang="en-US" altLang="en-US" sz="2000" dirty="0"/>
              <a:t>- Unable to handle noisy data and </a:t>
            </a:r>
            <a:r>
              <a:rPr lang="en-US" altLang="en-US" sz="2000" i="1" dirty="0"/>
              <a:t>outliers</a:t>
            </a:r>
            <a:endParaRPr lang="en-US" altLang="en-US" sz="2000" dirty="0"/>
          </a:p>
          <a:p>
            <a:pPr lvl="1">
              <a:lnSpc>
                <a:spcPct val="200000"/>
              </a:lnSpc>
            </a:pPr>
            <a:r>
              <a:rPr lang="en-US" altLang="en-US" sz="2000" dirty="0"/>
              <a:t>- Not suitable to discover clusters with </a:t>
            </a:r>
            <a:r>
              <a:rPr lang="en-US" altLang="en-US" sz="2000" i="1" dirty="0"/>
              <a:t>non-convex shapes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37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22082-8DAA-46A7-8577-CD57AEAF6D3E}"/>
              </a:ext>
            </a:extLst>
          </p:cNvPr>
          <p:cNvSpPr txBox="1"/>
          <p:nvPr/>
        </p:nvSpPr>
        <p:spPr>
          <a:xfrm>
            <a:off x="3382393" y="435005"/>
            <a:ext cx="585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latin typeface="+mj-lt"/>
              </a:rPr>
              <a:t>Hierarchical Clustering</a:t>
            </a:r>
            <a:endParaRPr lang="en-IN" sz="4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88CAA-5005-4045-8847-E715CDE5AC90}"/>
              </a:ext>
            </a:extLst>
          </p:cNvPr>
          <p:cNvSpPr txBox="1"/>
          <p:nvPr/>
        </p:nvSpPr>
        <p:spPr>
          <a:xfrm>
            <a:off x="594804" y="1447060"/>
            <a:ext cx="10848513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Clusters are created in levels actually creating sets of clusters at each level.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>
                <a:solidFill>
                  <a:schemeClr val="tx2"/>
                </a:solidFill>
              </a:rPr>
              <a:t>Agglomerative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Initially each item in its own cluster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Iteratively clusters are merged together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Bottom Up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>
                <a:solidFill>
                  <a:schemeClr val="tx2"/>
                </a:solidFill>
              </a:rPr>
              <a:t>Divisive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Initially all items in one cluster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Large clusters are successively divided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Top Down	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12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25FDA-6EF8-4405-BA9B-615768F57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9" y="736847"/>
            <a:ext cx="10751842" cy="48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87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393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Clustering!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Clustering!</dc:title>
  <dc:creator>Ayush Tiwari</dc:creator>
  <cp:lastModifiedBy>Ayush Tiwari</cp:lastModifiedBy>
  <cp:revision>5</cp:revision>
  <dcterms:created xsi:type="dcterms:W3CDTF">2019-04-09T15:04:13Z</dcterms:created>
  <dcterms:modified xsi:type="dcterms:W3CDTF">2019-04-09T15:39:10Z</dcterms:modified>
</cp:coreProperties>
</file>