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91" r:id="rId4"/>
    <p:sldId id="279" r:id="rId5"/>
    <p:sldId id="294" r:id="rId6"/>
    <p:sldId id="281" r:id="rId7"/>
    <p:sldId id="295" r:id="rId8"/>
    <p:sldId id="296" r:id="rId9"/>
    <p:sldId id="293" r:id="rId10"/>
    <p:sldId id="300" r:id="rId11"/>
    <p:sldId id="301" r:id="rId12"/>
    <p:sldId id="302" r:id="rId13"/>
    <p:sldId id="305" r:id="rId14"/>
    <p:sldId id="307" r:id="rId15"/>
    <p:sldId id="308" r:id="rId16"/>
    <p:sldId id="310" r:id="rId17"/>
    <p:sldId id="318" r:id="rId18"/>
    <p:sldId id="312" r:id="rId19"/>
    <p:sldId id="319" r:id="rId20"/>
    <p:sldId id="314" r:id="rId21"/>
    <p:sldId id="315" r:id="rId22"/>
    <p:sldId id="321" r:id="rId23"/>
    <p:sldId id="316" r:id="rId24"/>
    <p:sldId id="31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yeon Park" initials="SP" lastIdx="1" clrIdx="0">
    <p:extLst>
      <p:ext uri="{19B8F6BF-5375-455C-9EA6-DF929625EA0E}">
        <p15:presenceInfo xmlns:p15="http://schemas.microsoft.com/office/powerpoint/2012/main" userId="cc98d79f426e9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DB17B"/>
    <a:srgbClr val="ED7C2F"/>
    <a:srgbClr val="DE8D5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7" autoAdjust="0"/>
    <p:restoredTop sz="87940" autoAdjust="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5791A-9288-4BBB-8896-5A94A83414D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B2A2A-E710-4402-90F4-0C8977D0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3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개인적 차원의 문제</a:t>
            </a:r>
            <a:endParaRPr lang="en-US" altLang="ko-KR" dirty="0"/>
          </a:p>
          <a:p>
            <a:r>
              <a:rPr lang="ko-KR" altLang="en-US" dirty="0"/>
              <a:t>온도 문제</a:t>
            </a:r>
            <a:r>
              <a:rPr lang="en-US" altLang="ko-KR" dirty="0"/>
              <a:t>,</a:t>
            </a:r>
            <a:r>
              <a:rPr lang="ko-KR" altLang="en-US" dirty="0"/>
              <a:t> 악취</a:t>
            </a:r>
            <a:r>
              <a:rPr lang="en-US" altLang="ko-KR" dirty="0"/>
              <a:t>,</a:t>
            </a:r>
            <a:r>
              <a:rPr lang="ko-KR" altLang="en-US" dirty="0"/>
              <a:t> 공기 문제로 인한 불쾌지수의 상승</a:t>
            </a:r>
            <a:endParaRPr lang="en-US" altLang="ko-KR" dirty="0"/>
          </a:p>
          <a:p>
            <a:r>
              <a:rPr lang="ko-KR" altLang="en-US" dirty="0"/>
              <a:t>지하철을 </a:t>
            </a:r>
            <a:r>
              <a:rPr lang="ko-KR" altLang="en-US" dirty="0" err="1"/>
              <a:t>낑겨</a:t>
            </a:r>
            <a:r>
              <a:rPr lang="ko-KR" altLang="en-US" dirty="0"/>
              <a:t> 타는 사람들의 몸이나 물건 일부가 문에 끼는 사고</a:t>
            </a:r>
            <a:endParaRPr lang="en-US" altLang="ko-KR" dirty="0"/>
          </a:p>
          <a:p>
            <a:r>
              <a:rPr lang="ko-KR" altLang="en-US" dirty="0"/>
              <a:t>사람들이 사람들 사이에 치여 물건을 잃어버리기도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갈등 및 범죄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사람들 간 일어나는 사소한 시비 등</a:t>
            </a:r>
            <a:endParaRPr lang="en-US" altLang="ko-KR" dirty="0"/>
          </a:p>
          <a:p>
            <a:r>
              <a:rPr lang="ko-KR" altLang="en-US" dirty="0"/>
              <a:t>몸과 시야가 자유롭지 못한 틈을 타 소매치기</a:t>
            </a:r>
            <a:r>
              <a:rPr lang="en-US" altLang="ko-KR" dirty="0"/>
              <a:t>, </a:t>
            </a:r>
            <a:r>
              <a:rPr lang="ko-KR" altLang="en-US" dirty="0"/>
              <a:t>강제추행</a:t>
            </a:r>
            <a:r>
              <a:rPr lang="en-US" altLang="ko-KR" dirty="0"/>
              <a:t>, </a:t>
            </a:r>
            <a:r>
              <a:rPr lang="ko-KR" altLang="en-US" dirty="0"/>
              <a:t>불법 촬영 등 범죄 노출 가능성 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06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72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9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92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15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2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개인간 충분한 공간의 부족 </a:t>
            </a:r>
            <a:r>
              <a:rPr lang="en-US" altLang="ko-KR" dirty="0"/>
              <a:t>&gt; </a:t>
            </a:r>
            <a:r>
              <a:rPr lang="ko-KR" altLang="en-US" dirty="0"/>
              <a:t>시야 확보 불가</a:t>
            </a:r>
            <a:endParaRPr lang="en-US" altLang="ko-KR" dirty="0"/>
          </a:p>
          <a:p>
            <a:r>
              <a:rPr lang="ko-KR" altLang="en-US" dirty="0"/>
              <a:t>임산부 및 노약자의 경우 노약자석 또는 임산부석에 혼잡한 지하철로 인해 사람이 앉아있을 확률이 높고 </a:t>
            </a:r>
            <a:r>
              <a:rPr lang="ko-KR" altLang="en-US" dirty="0" err="1"/>
              <a:t>비어있다고</a:t>
            </a:r>
            <a:r>
              <a:rPr lang="ko-KR" altLang="en-US" dirty="0"/>
              <a:t> 하더라도 자리까지 이동이 매우 어려움</a:t>
            </a:r>
            <a:r>
              <a:rPr lang="en-US" altLang="ko-KR" dirty="0"/>
              <a:t> &gt;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7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8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6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3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0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0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2A2A-E710-4402-90F4-0C8977D072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DCEDD2-2C6D-42CD-890D-FB9E8B02F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9D2E7F8-7D71-4482-BD58-203C0F319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E4D61BE-A3F9-46C1-907C-64B93C85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D534A9-37DF-49BA-B42C-D473EB2B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E099FC-968F-43F5-8478-C0D949B1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995071-0404-4CC9-A296-68FFA954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06D5895-9FF7-470C-8B1A-2E6C1744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CEFBAF-AD61-41D5-8E58-64BAC2E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76E7AD-68A9-438B-8B5D-76B29866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2FE296-5E74-45D1-B5CD-164180AE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6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1FC4736-193B-4D5F-9725-83AF182F2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613219B-8DC6-4809-AC05-C1116CDF1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E452D43-3E3D-4CEC-9761-3BC19945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D2579C-F411-47C8-BDE7-2153DAEF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2E0785-F2D9-4E34-8AE5-9610C54B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39476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1E5B93-C8BA-49A9-9B93-107AE464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458818-F1ED-46EE-A179-1CCC306B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8DE492-7004-4B72-8B36-A19AAE4A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697E6A-F0D4-45D4-B5B0-635580C8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0C1E97-5BE2-4A2B-A5BE-8D371C0D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FBA853-8380-431F-A4E5-DC62F15B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DB7A3B9-AF43-486A-9EF2-CBC132A2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C10EF25-E2C5-4E0A-97F1-1FC59EF3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1A98B1-AEDA-4C11-BABA-EC099018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25CBA1-23C3-43DF-BF3B-AB84930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660FB6-0AB7-41C0-AD53-D568E829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A2C6526-2EE2-4E7B-8065-CF5741A35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B0650DC-D81A-4CF2-BAAF-4F5385DBF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55B3423-7996-47D2-8C5B-92917D2A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08B8CB2-A3E0-4529-A63E-BF5AF048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C90F75-7BF0-4EA4-8E5B-5D6C08E8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9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603C00-7B2B-435D-A887-B93205DB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8276F4-62F5-4460-BB06-166F621E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94C0B08-C5D0-4C15-91A0-F65779ED6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706E9AA-8C86-42E0-B902-E6D7578A1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07E7FE5-1F82-4AA0-B51A-566D9BD1F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D195C2C-32F3-4962-85EF-65C8B15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1FB507B-2AD8-4FD1-AD26-67E233C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001E66F-BDF8-44D9-A5A8-629DFAFA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7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9A0BB9-F236-47E8-BE07-771C723A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932F2D9-B07E-46A4-B9AC-3858AFB6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5231B14-4508-4E8E-9E57-9094B726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C7462C6-7CDB-4E41-82CA-13F11B14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6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E0DA58E-0F95-4C1B-BECE-B21CEE2D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FC4B32C-31A5-4811-A5A2-C029855A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9F14C73-9F4D-47F7-AC79-D76201C8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341607-50B9-4F00-81EE-D121C201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169DA7-E398-4F52-A542-3D089B9D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E922C6-6334-4F63-86E1-DA3CBB20A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28DC1A5-202A-462E-B0BE-A1B45DBF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F5A213-68C8-407D-A376-B0EE03DF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6242F57-247A-4CC9-AEA3-626DAED7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2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5A7ECA-EBB8-4F67-992E-35F3C8FB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41EA742-3A34-4E5E-BEBE-55B68ED30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23FFDE1-210D-487F-A63D-FA2D2DBEC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F65252F-7A4F-4CDD-9609-A8A48621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190AF46-A3A7-4388-B59C-B0C23308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C810765-19AE-4F94-A4E3-0ACC4EC2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0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FB7C70B-703D-4A9B-9FC7-FB6CFD34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387BCE4-B2FF-43D5-9126-B192EAB7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4E8A2F-AC52-470C-BDA2-1C49DC1FB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92AB-8F14-413B-AC68-2257DBC70E0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F046566-E395-4ADA-89DF-FD44900E5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8ACA0C-15E0-44D4-9271-DFC37F984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35B8-167F-4665-8140-4092722D3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15024829/fileData.d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keseoul.com/main.do" TargetMode="External"/><Relationship Id="rId5" Type="http://schemas.openxmlformats.org/officeDocument/2006/relationships/hyperlink" Target="http://www.riss4u.net/search/detail/DetailView.do?p_mat_type=1a0202e37d52c72d&amp;control_no=04e89ccb6becd520ffe0bdc3ef48d419" TargetMode="External"/><Relationship Id="rId4" Type="http://schemas.openxmlformats.org/officeDocument/2006/relationships/hyperlink" Target="https://www.data.go.kr/dataset/3074459/fileData.do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D04FA73E-CC17-4FF8-9E13-CD7BF611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5531B9-908E-457B-88C2-208E25FE4237}"/>
              </a:ext>
            </a:extLst>
          </p:cNvPr>
          <p:cNvSpPr txBox="1"/>
          <p:nvPr/>
        </p:nvSpPr>
        <p:spPr>
          <a:xfrm>
            <a:off x="9625263" y="4970987"/>
            <a:ext cx="2064618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박소연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장혜정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여은지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김시현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71DD42A0-D38B-45BC-AFA3-4C41D6571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45795"/>
              </p:ext>
            </p:extLst>
          </p:nvPr>
        </p:nvGraphicFramePr>
        <p:xfrm>
          <a:off x="469900" y="1280160"/>
          <a:ext cx="112522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2200">
                  <a:extLst>
                    <a:ext uri="{9D8B030D-6E8A-4147-A177-3AD203B41FA5}">
                      <a16:colId xmlns:a16="http://schemas.microsoft.com/office/drawing/2014/main" xmlns="" val="146567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3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출퇴근 및 </a:t>
                      </a:r>
                      <a:r>
                        <a:rPr lang="ko-KR" altLang="en-US" sz="35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등하교</a:t>
                      </a:r>
                      <a:r>
                        <a:rPr lang="ko-KR" altLang="en-US" sz="3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시간대 지하철 </a:t>
                      </a:r>
                      <a:endParaRPr lang="en-US" altLang="ko-KR" sz="3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3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열차 </a:t>
                      </a:r>
                      <a:r>
                        <a:rPr lang="ko-KR" altLang="en-US" sz="35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수용률</a:t>
                      </a:r>
                      <a:r>
                        <a:rPr lang="ko-KR" altLang="en-US" sz="3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분석 및 사고 발생비율 감소 방안 제시</a:t>
                      </a:r>
                    </a:p>
                    <a:p>
                      <a:pPr latinLnBrk="1"/>
                      <a:endParaRPr lang="ko-KR" altLang="en-US" sz="3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01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19539E1F-E3A9-43EA-98C6-51B67C2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데이터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 +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11698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 startAt="2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 데이터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SET + </a:t>
                      </a:r>
                      <a:r>
                        <a:rPr lang="ko-KR" altLang="en-US" sz="15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전처리</a:t>
                      </a:r>
                      <a:endParaRPr lang="ko-KR" alt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sp>
        <p:nvSpPr>
          <p:cNvPr id="31" name="Freeform 10">
            <a:extLst>
              <a:ext uri="{FF2B5EF4-FFF2-40B4-BE49-F238E27FC236}">
                <a16:creationId xmlns:a16="http://schemas.microsoft.com/office/drawing/2014/main" xmlns="" id="{267A7E40-E07D-4E2F-8297-2A53CF92F89C}"/>
              </a:ext>
            </a:extLst>
          </p:cNvPr>
          <p:cNvSpPr/>
          <p:nvPr/>
        </p:nvSpPr>
        <p:spPr>
          <a:xfrm>
            <a:off x="5791200" y="1461082"/>
            <a:ext cx="5680316" cy="4294196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A4AF51FA-5F75-40E3-8961-9F7D26859ED6}"/>
              </a:ext>
            </a:extLst>
          </p:cNvPr>
          <p:cNvSpPr txBox="1"/>
          <p:nvPr/>
        </p:nvSpPr>
        <p:spPr>
          <a:xfrm>
            <a:off x="327138" y="1461082"/>
            <a:ext cx="976549" cy="9130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333" b="1" dirty="0">
                <a:solidFill>
                  <a:srgbClr val="DE8D50"/>
                </a:solidFill>
                <a:cs typeface="Arial" pitchFamily="34" charset="0"/>
              </a:rPr>
              <a:t>01</a:t>
            </a:r>
            <a:endParaRPr lang="ko-KR" altLang="en-US" sz="5333" b="1" dirty="0">
              <a:solidFill>
                <a:srgbClr val="DE8D50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BAE26D-6D0C-459B-AC9E-C56BF3F4B7F6}"/>
              </a:ext>
            </a:extLst>
          </p:cNvPr>
          <p:cNvSpPr txBox="1"/>
          <p:nvPr/>
        </p:nvSpPr>
        <p:spPr>
          <a:xfrm>
            <a:off x="1303687" y="1844842"/>
            <a:ext cx="3974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서울시 지하철호선별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역별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승하차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인원 정보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0C5F3A-81DA-43F4-BC32-0C725C1CF585}"/>
              </a:ext>
            </a:extLst>
          </p:cNvPr>
          <p:cNvSpPr txBox="1"/>
          <p:nvPr/>
        </p:nvSpPr>
        <p:spPr>
          <a:xfrm>
            <a:off x="1059483" y="3657331"/>
            <a:ext cx="4331369" cy="209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지하철 승차 인원이 가장 많은 호선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 algn="r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 algn="r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dirty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endParaRPr lang="en-US" altLang="ko-KR" sz="2000" dirty="0">
              <a:highlight>
                <a:srgbClr val="EDB17B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 algn="r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B1BEAEF-212A-4B4A-AED0-7792A076D19E}"/>
              </a:ext>
            </a:extLst>
          </p:cNvPr>
          <p:cNvSpPr txBox="1"/>
          <p:nvPr/>
        </p:nvSpPr>
        <p:spPr>
          <a:xfrm>
            <a:off x="1416686" y="2374089"/>
            <a:ext cx="3974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호선의 시간대별 사용자 수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 별 역 별 승차 인원 산출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xmlns="" id="{341E409B-0B7C-423B-AFE9-C438CF541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37388"/>
            <a:ext cx="5847838" cy="383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0CB5DE-C9E7-4EAF-9AB7-63059FDFAE8C}"/>
              </a:ext>
            </a:extLst>
          </p:cNvPr>
          <p:cNvSpPr txBox="1"/>
          <p:nvPr/>
        </p:nvSpPr>
        <p:spPr>
          <a:xfrm>
            <a:off x="972142" y="5354747"/>
            <a:ext cx="28696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출근시간대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(7:00~9:00)</a:t>
            </a:r>
          </a:p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최근시간대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(17:00~19:00)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열차 이용 승객이 가장 많음</a:t>
            </a:r>
          </a:p>
        </p:txBody>
      </p:sp>
    </p:spTree>
    <p:extLst>
      <p:ext uri="{BB962C8B-B14F-4D97-AF65-F5344CB8AC3E}">
        <p14:creationId xmlns:p14="http://schemas.microsoft.com/office/powerpoint/2010/main" val="37517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19539E1F-E3A9-43EA-98C6-51B67C2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데이터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 +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12809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 startAt="2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 데이터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SET + </a:t>
                      </a:r>
                      <a:r>
                        <a:rPr lang="ko-KR" altLang="en-US" sz="15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전처리</a:t>
                      </a:r>
                      <a:endParaRPr lang="ko-KR" alt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sp>
        <p:nvSpPr>
          <p:cNvPr id="31" name="Freeform 10">
            <a:extLst>
              <a:ext uri="{FF2B5EF4-FFF2-40B4-BE49-F238E27FC236}">
                <a16:creationId xmlns:a16="http://schemas.microsoft.com/office/drawing/2014/main" xmlns="" id="{267A7E40-E07D-4E2F-8297-2A53CF92F89C}"/>
              </a:ext>
            </a:extLst>
          </p:cNvPr>
          <p:cNvSpPr/>
          <p:nvPr/>
        </p:nvSpPr>
        <p:spPr>
          <a:xfrm>
            <a:off x="5791200" y="1461082"/>
            <a:ext cx="5680316" cy="4294196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A4AF51FA-5F75-40E3-8961-9F7D26859ED6}"/>
              </a:ext>
            </a:extLst>
          </p:cNvPr>
          <p:cNvSpPr txBox="1"/>
          <p:nvPr/>
        </p:nvSpPr>
        <p:spPr>
          <a:xfrm>
            <a:off x="327138" y="1461082"/>
            <a:ext cx="976549" cy="9130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333" b="1" dirty="0">
                <a:solidFill>
                  <a:srgbClr val="DE8D50"/>
                </a:solidFill>
                <a:cs typeface="Arial" pitchFamily="34" charset="0"/>
              </a:rPr>
              <a:t>01</a:t>
            </a:r>
            <a:endParaRPr lang="ko-KR" altLang="en-US" sz="5333" b="1" dirty="0">
              <a:solidFill>
                <a:srgbClr val="DE8D50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BAE26D-6D0C-459B-AC9E-C56BF3F4B7F6}"/>
              </a:ext>
            </a:extLst>
          </p:cNvPr>
          <p:cNvSpPr txBox="1"/>
          <p:nvPr/>
        </p:nvSpPr>
        <p:spPr>
          <a:xfrm>
            <a:off x="1303687" y="1844842"/>
            <a:ext cx="3974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서울시 지하철호선별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역별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승하차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인원 정보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0C5F3A-81DA-43F4-BC32-0C725C1CF585}"/>
              </a:ext>
            </a:extLst>
          </p:cNvPr>
          <p:cNvSpPr txBox="1"/>
          <p:nvPr/>
        </p:nvSpPr>
        <p:spPr>
          <a:xfrm>
            <a:off x="1059483" y="3657331"/>
            <a:ext cx="4331369" cy="209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지하철 승차 인원이 가장 많은 호선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 algn="r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 algn="r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 algn="r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B1BEAEF-212A-4B4A-AED0-7792A076D19E}"/>
              </a:ext>
            </a:extLst>
          </p:cNvPr>
          <p:cNvSpPr txBox="1"/>
          <p:nvPr/>
        </p:nvSpPr>
        <p:spPr>
          <a:xfrm>
            <a:off x="1416686" y="2374089"/>
            <a:ext cx="3974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호선의 시간대별 사용자 수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 별 역 별 승차 인원 산출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xmlns="" id="{1ACF542D-3049-4CEC-BEB9-C56E3666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02113"/>
            <a:ext cx="5955282" cy="391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F082D9-6DFD-494C-ABA9-229D6C34754E}"/>
              </a:ext>
            </a:extLst>
          </p:cNvPr>
          <p:cNvSpPr txBox="1"/>
          <p:nvPr/>
        </p:nvSpPr>
        <p:spPr>
          <a:xfrm>
            <a:off x="972142" y="5354747"/>
            <a:ext cx="28696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출근시간대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(7:00~9:00)</a:t>
            </a:r>
          </a:p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최근시간대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(17:00~19:00)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열차 이용 승객이 가장 많음</a:t>
            </a:r>
          </a:p>
        </p:txBody>
      </p:sp>
    </p:spTree>
    <p:extLst>
      <p:ext uri="{BB962C8B-B14F-4D97-AF65-F5344CB8AC3E}">
        <p14:creationId xmlns:p14="http://schemas.microsoft.com/office/powerpoint/2010/main" val="17202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19539E1F-E3A9-43EA-98C6-51B67C2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데이터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 +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92620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 startAt="2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 데이터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SET + </a:t>
                      </a:r>
                      <a:r>
                        <a:rPr lang="ko-KR" altLang="en-US" sz="15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전처리</a:t>
                      </a:r>
                      <a:endParaRPr lang="ko-KR" alt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sp>
        <p:nvSpPr>
          <p:cNvPr id="31" name="Freeform 10">
            <a:extLst>
              <a:ext uri="{FF2B5EF4-FFF2-40B4-BE49-F238E27FC236}">
                <a16:creationId xmlns:a16="http://schemas.microsoft.com/office/drawing/2014/main" xmlns="" id="{267A7E40-E07D-4E2F-8297-2A53CF92F89C}"/>
              </a:ext>
            </a:extLst>
          </p:cNvPr>
          <p:cNvSpPr/>
          <p:nvPr/>
        </p:nvSpPr>
        <p:spPr>
          <a:xfrm>
            <a:off x="5791200" y="1461082"/>
            <a:ext cx="6073662" cy="3979019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A4AF51FA-5F75-40E3-8961-9F7D26859ED6}"/>
              </a:ext>
            </a:extLst>
          </p:cNvPr>
          <p:cNvSpPr txBox="1"/>
          <p:nvPr/>
        </p:nvSpPr>
        <p:spPr>
          <a:xfrm>
            <a:off x="327138" y="1461082"/>
            <a:ext cx="976549" cy="9130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333" b="1" dirty="0">
                <a:solidFill>
                  <a:srgbClr val="DE8D50"/>
                </a:solidFill>
                <a:cs typeface="Arial" pitchFamily="34" charset="0"/>
              </a:rPr>
              <a:t>02</a:t>
            </a:r>
            <a:endParaRPr lang="ko-KR" altLang="en-US" sz="5333" b="1" dirty="0">
              <a:solidFill>
                <a:srgbClr val="DE8D50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BAE26D-6D0C-459B-AC9E-C56BF3F4B7F6}"/>
              </a:ext>
            </a:extLst>
          </p:cNvPr>
          <p:cNvSpPr txBox="1"/>
          <p:nvPr/>
        </p:nvSpPr>
        <p:spPr>
          <a:xfrm>
            <a:off x="1303686" y="1844842"/>
            <a:ext cx="4212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서울시 지하철 시간별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요일별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승하차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인원 정보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0C5F3A-81DA-43F4-BC32-0C725C1CF585}"/>
              </a:ext>
            </a:extLst>
          </p:cNvPr>
          <p:cNvSpPr txBox="1"/>
          <p:nvPr/>
        </p:nvSpPr>
        <p:spPr>
          <a:xfrm>
            <a:off x="1059483" y="3703631"/>
            <a:ext cx="4331369" cy="117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지하철 승차 인원이 가장 많은 요일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 algn="r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월요일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B1BEAEF-212A-4B4A-AED0-7792A076D19E}"/>
              </a:ext>
            </a:extLst>
          </p:cNvPr>
          <p:cNvSpPr txBox="1"/>
          <p:nvPr/>
        </p:nvSpPr>
        <p:spPr>
          <a:xfrm>
            <a:off x="1416686" y="2374089"/>
            <a:ext cx="3974166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요일 별 승차 인원 산출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요일 별 승차 인원이 가장 많은 역 산출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승차 인원이 가장 많은 요일의 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혼잡한 승차 시간대 도출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F082D9-6DFD-494C-ABA9-229D6C34754E}"/>
              </a:ext>
            </a:extLst>
          </p:cNvPr>
          <p:cNvSpPr txBox="1"/>
          <p:nvPr/>
        </p:nvSpPr>
        <p:spPr>
          <a:xfrm>
            <a:off x="2721418" y="5034631"/>
            <a:ext cx="28696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출근시간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(7:00~9:00)</a:t>
            </a:r>
          </a:p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최근시간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(17:00~19:00)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열차 이용 승객이 가장 많음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xmlns="" id="{1F496E53-F1CF-4371-A7D3-8DF222CD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69258"/>
            <a:ext cx="5421530" cy="35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19539E1F-E3A9-43EA-98C6-51B67C2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데이터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 +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4587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 startAt="2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 데이터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SET + </a:t>
                      </a:r>
                      <a:r>
                        <a:rPr lang="ko-KR" altLang="en-US" sz="15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전처리</a:t>
                      </a:r>
                      <a:endParaRPr lang="ko-KR" alt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sp>
        <p:nvSpPr>
          <p:cNvPr id="31" name="Freeform 10">
            <a:extLst>
              <a:ext uri="{FF2B5EF4-FFF2-40B4-BE49-F238E27FC236}">
                <a16:creationId xmlns:a16="http://schemas.microsoft.com/office/drawing/2014/main" xmlns="" id="{267A7E40-E07D-4E2F-8297-2A53CF92F89C}"/>
              </a:ext>
            </a:extLst>
          </p:cNvPr>
          <p:cNvSpPr/>
          <p:nvPr/>
        </p:nvSpPr>
        <p:spPr>
          <a:xfrm>
            <a:off x="5791200" y="1461082"/>
            <a:ext cx="6073662" cy="4970987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A4AF51FA-5F75-40E3-8961-9F7D26859ED6}"/>
              </a:ext>
            </a:extLst>
          </p:cNvPr>
          <p:cNvSpPr txBox="1"/>
          <p:nvPr/>
        </p:nvSpPr>
        <p:spPr>
          <a:xfrm>
            <a:off x="327138" y="1461082"/>
            <a:ext cx="976549" cy="9130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333" b="1" dirty="0">
                <a:solidFill>
                  <a:srgbClr val="DE8D50"/>
                </a:solidFill>
                <a:cs typeface="Arial" pitchFamily="34" charset="0"/>
              </a:rPr>
              <a:t>03</a:t>
            </a:r>
            <a:endParaRPr lang="ko-KR" altLang="en-US" sz="5333" b="1" dirty="0">
              <a:solidFill>
                <a:srgbClr val="DE8D50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BAE26D-6D0C-459B-AC9E-C56BF3F4B7F6}"/>
              </a:ext>
            </a:extLst>
          </p:cNvPr>
          <p:cNvSpPr txBox="1"/>
          <p:nvPr/>
        </p:nvSpPr>
        <p:spPr>
          <a:xfrm>
            <a:off x="1303686" y="1844842"/>
            <a:ext cx="4212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장소별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각 범죄의 발생 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0C5F3A-81DA-43F4-BC32-0C725C1CF585}"/>
              </a:ext>
            </a:extLst>
          </p:cNvPr>
          <p:cNvSpPr txBox="1"/>
          <p:nvPr/>
        </p:nvSpPr>
        <p:spPr>
          <a:xfrm>
            <a:off x="1059483" y="3703631"/>
            <a:ext cx="4331369" cy="163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지하철에서 가장 많이 일어나는 범죄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강제 추행</a:t>
            </a:r>
            <a:endParaRPr lang="en-US" altLang="ko-KR" sz="2000" dirty="0">
              <a:highlight>
                <a:srgbClr val="EDB17B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성풍속범죄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B1BEAEF-212A-4B4A-AED0-7792A076D19E}"/>
              </a:ext>
            </a:extLst>
          </p:cNvPr>
          <p:cNvSpPr txBox="1"/>
          <p:nvPr/>
        </p:nvSpPr>
        <p:spPr>
          <a:xfrm>
            <a:off x="1416686" y="2374089"/>
            <a:ext cx="3974166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지하철에서 많이 일어나는 범죄 분석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지하철에서 많이 일어나는 강제추행 범죄의 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장소별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발생 건수 분석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xmlns="" id="{AB16AB17-172E-4D87-A9AA-9E4AB258F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00" y="1757451"/>
            <a:ext cx="5206079" cy="46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4BA4A2-D1F9-48BB-A99C-E2DE0506B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654" y="4161714"/>
            <a:ext cx="1478513" cy="25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19539E1F-E3A9-43EA-98C6-51B67C2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데이터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 +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/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 startAt="2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 데이터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SET + </a:t>
                      </a:r>
                      <a:r>
                        <a:rPr lang="ko-KR" altLang="en-US" sz="15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전처리</a:t>
                      </a:r>
                      <a:endParaRPr lang="ko-KR" alt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sp>
        <p:nvSpPr>
          <p:cNvPr id="31" name="Freeform 10">
            <a:extLst>
              <a:ext uri="{FF2B5EF4-FFF2-40B4-BE49-F238E27FC236}">
                <a16:creationId xmlns:a16="http://schemas.microsoft.com/office/drawing/2014/main" xmlns="" id="{267A7E40-E07D-4E2F-8297-2A53CF92F89C}"/>
              </a:ext>
            </a:extLst>
          </p:cNvPr>
          <p:cNvSpPr/>
          <p:nvPr/>
        </p:nvSpPr>
        <p:spPr>
          <a:xfrm>
            <a:off x="5791200" y="1461082"/>
            <a:ext cx="6073662" cy="4970987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A4AF51FA-5F75-40E3-8961-9F7D26859ED6}"/>
              </a:ext>
            </a:extLst>
          </p:cNvPr>
          <p:cNvSpPr txBox="1"/>
          <p:nvPr/>
        </p:nvSpPr>
        <p:spPr>
          <a:xfrm>
            <a:off x="327138" y="1461082"/>
            <a:ext cx="976549" cy="9130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333" b="1" dirty="0">
                <a:solidFill>
                  <a:srgbClr val="DE8D50"/>
                </a:solidFill>
                <a:cs typeface="Arial" pitchFamily="34" charset="0"/>
              </a:rPr>
              <a:t>03</a:t>
            </a:r>
            <a:endParaRPr lang="ko-KR" altLang="en-US" sz="5333" b="1" dirty="0">
              <a:solidFill>
                <a:srgbClr val="DE8D50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BAE26D-6D0C-459B-AC9E-C56BF3F4B7F6}"/>
              </a:ext>
            </a:extLst>
          </p:cNvPr>
          <p:cNvSpPr txBox="1"/>
          <p:nvPr/>
        </p:nvSpPr>
        <p:spPr>
          <a:xfrm>
            <a:off x="1303686" y="1844842"/>
            <a:ext cx="4212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장소별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각 범죄의 발생 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0C5F3A-81DA-43F4-BC32-0C725C1CF585}"/>
              </a:ext>
            </a:extLst>
          </p:cNvPr>
          <p:cNvSpPr txBox="1"/>
          <p:nvPr/>
        </p:nvSpPr>
        <p:spPr>
          <a:xfrm>
            <a:off x="1059483" y="3703631"/>
            <a:ext cx="4331369" cy="163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장소별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강제 추행 발생 건수 순위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지하철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위로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높은 </a:t>
            </a:r>
            <a:r>
              <a:rPr lang="ko-KR" altLang="en-US" sz="2000" dirty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순위에 위치</a:t>
            </a:r>
            <a:endParaRPr lang="en-US" altLang="ko-KR" sz="2000" dirty="0">
              <a:highlight>
                <a:srgbClr val="EDB17B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B1BEAEF-212A-4B4A-AED0-7792A076D19E}"/>
              </a:ext>
            </a:extLst>
          </p:cNvPr>
          <p:cNvSpPr txBox="1"/>
          <p:nvPr/>
        </p:nvSpPr>
        <p:spPr>
          <a:xfrm>
            <a:off x="1416686" y="2374089"/>
            <a:ext cx="3974166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지하철에서 많이 일어나는 범죄 분석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지하철에서 많이 일어나는 강제추행 범죄의 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장소별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발생 건수 분석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360F68C-0A6D-421B-BFD9-2ABBC0CCE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18" y="4133021"/>
            <a:ext cx="2470990" cy="2598004"/>
          </a:xfrm>
          <a:prstGeom prst="rect">
            <a:avLst/>
          </a:prstGeom>
        </p:spPr>
      </p:pic>
      <p:pic>
        <p:nvPicPr>
          <p:cNvPr id="29698" name="Picture 2">
            <a:extLst>
              <a:ext uri="{FF2B5EF4-FFF2-40B4-BE49-F238E27FC236}">
                <a16:creationId xmlns:a16="http://schemas.microsoft.com/office/drawing/2014/main" xmlns="" id="{940A32CD-70DF-4F8D-9F58-4623860C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17" y="1700580"/>
            <a:ext cx="5401760" cy="44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19539E1F-E3A9-43EA-98C6-51B67C2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데이터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 +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80864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 startAt="2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 데이터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SET + </a:t>
                      </a:r>
                      <a:r>
                        <a:rPr lang="ko-KR" altLang="en-US" sz="15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전처리</a:t>
                      </a:r>
                      <a:endParaRPr lang="ko-KR" alt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sp>
        <p:nvSpPr>
          <p:cNvPr id="31" name="Freeform 10">
            <a:extLst>
              <a:ext uri="{FF2B5EF4-FFF2-40B4-BE49-F238E27FC236}">
                <a16:creationId xmlns:a16="http://schemas.microsoft.com/office/drawing/2014/main" xmlns="" id="{267A7E40-E07D-4E2F-8297-2A53CF92F89C}"/>
              </a:ext>
            </a:extLst>
          </p:cNvPr>
          <p:cNvSpPr/>
          <p:nvPr/>
        </p:nvSpPr>
        <p:spPr>
          <a:xfrm>
            <a:off x="5791200" y="1461082"/>
            <a:ext cx="6073662" cy="4970987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A4AF51FA-5F75-40E3-8961-9F7D26859ED6}"/>
              </a:ext>
            </a:extLst>
          </p:cNvPr>
          <p:cNvSpPr txBox="1"/>
          <p:nvPr/>
        </p:nvSpPr>
        <p:spPr>
          <a:xfrm>
            <a:off x="327138" y="1461082"/>
            <a:ext cx="976549" cy="9130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333" b="1" dirty="0">
                <a:solidFill>
                  <a:srgbClr val="DE8D50"/>
                </a:solidFill>
                <a:cs typeface="Arial" pitchFamily="34" charset="0"/>
              </a:rPr>
              <a:t>04</a:t>
            </a:r>
            <a:endParaRPr lang="ko-KR" altLang="en-US" sz="5333" b="1" dirty="0">
              <a:solidFill>
                <a:srgbClr val="DE8D50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BAE26D-6D0C-459B-AC9E-C56BF3F4B7F6}"/>
              </a:ext>
            </a:extLst>
          </p:cNvPr>
          <p:cNvSpPr txBox="1"/>
          <p:nvPr/>
        </p:nvSpPr>
        <p:spPr>
          <a:xfrm>
            <a:off x="1303686" y="1844842"/>
            <a:ext cx="4212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요일 별 각 범죄의 발생 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0C5F3A-81DA-43F4-BC32-0C725C1CF585}"/>
              </a:ext>
            </a:extLst>
          </p:cNvPr>
          <p:cNvSpPr txBox="1"/>
          <p:nvPr/>
        </p:nvSpPr>
        <p:spPr>
          <a:xfrm>
            <a:off x="1059483" y="3703631"/>
            <a:ext cx="4331369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요일별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지하철에서 자주 발생하는 범죄 종류의 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평일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주말 평균 발생 건수 분석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 smtClean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평일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 발생 건이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주말의 평균 건에 비해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성범죄 발생 확률이 </a:t>
            </a:r>
            <a:endParaRPr lang="en-US" altLang="ko-KR" sz="2000" dirty="0">
              <a:highlight>
                <a:srgbClr val="EDB17B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상대적으로 높음</a:t>
            </a:r>
            <a:endParaRPr lang="en-US" altLang="ko-KR" sz="2000" dirty="0">
              <a:highlight>
                <a:srgbClr val="EDB17B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B1BEAEF-212A-4B4A-AED0-7792A076D19E}"/>
              </a:ext>
            </a:extLst>
          </p:cNvPr>
          <p:cNvSpPr txBox="1"/>
          <p:nvPr/>
        </p:nvSpPr>
        <p:spPr>
          <a:xfrm>
            <a:off x="1416686" y="2374089"/>
            <a:ext cx="3974166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요일 별 지하철에서 빈번하게 발생하는  범죄의 발생 건수 분석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항목별 평일과 주말의 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 발생 건수 비교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E3A95F6-E1C7-407F-B702-20E720D87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76" t="51708" r="69103" b="31613"/>
          <a:stretch/>
        </p:blipFill>
        <p:spPr>
          <a:xfrm>
            <a:off x="160511" y="4472885"/>
            <a:ext cx="2257955" cy="2156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C1A10D6-3E1D-410C-801F-CE728D360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06024"/>
            <a:ext cx="5837854" cy="45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41A840D7-7264-41BA-AD8C-BD97C2A525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C85F3E-8276-496E-BC40-7DA23D33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시각화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0F100C0-49DA-4935-8F47-5C6B7C312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3" y="2437227"/>
            <a:ext cx="4542590" cy="42403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F3FE655-7B6F-4C4D-9DDC-8DC60355A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755" y="1824647"/>
            <a:ext cx="5997888" cy="4003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2EDFBD8-C5A2-475F-8EFB-22AACFFCDC2C}"/>
              </a:ext>
            </a:extLst>
          </p:cNvPr>
          <p:cNvSpPr txBox="1"/>
          <p:nvPr/>
        </p:nvSpPr>
        <p:spPr>
          <a:xfrm>
            <a:off x="561925" y="1787339"/>
            <a:ext cx="4520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범죄발생이 가장 높은 요일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월요일</a:t>
            </a:r>
            <a:endParaRPr lang="en-US" altLang="ko-KR" sz="16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범죄 발생율이 높은 시간대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8~10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18~20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095A8F-0FE0-414C-A000-A45E4FE6B484}"/>
              </a:ext>
            </a:extLst>
          </p:cNvPr>
          <p:cNvSpPr txBox="1"/>
          <p:nvPr/>
        </p:nvSpPr>
        <p:spPr>
          <a:xfrm>
            <a:off x="6599934" y="1486093"/>
            <a:ext cx="3743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월요일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시간대별 지하철 이용자 비율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AD6D7DA-F024-4C17-A8ED-F8435E6039BF}"/>
              </a:ext>
            </a:extLst>
          </p:cNvPr>
          <p:cNvSpPr txBox="1"/>
          <p:nvPr/>
        </p:nvSpPr>
        <p:spPr>
          <a:xfrm>
            <a:off x="5859851" y="5767751"/>
            <a:ext cx="539127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시간대별 사용자 이용수와 범죄 발생율이 비례함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A1FE3646-F23B-4788-A14A-9ED0F4D008B2}"/>
              </a:ext>
            </a:extLst>
          </p:cNvPr>
          <p:cNvSpPr/>
          <p:nvPr/>
        </p:nvSpPr>
        <p:spPr>
          <a:xfrm>
            <a:off x="5382228" y="6016323"/>
            <a:ext cx="356898" cy="259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0D81381B-0D69-4BB4-95DD-C1B1BC4CE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9033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 startAt="3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분석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&amp; 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시각화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2971DB3E-6997-4772-B4E6-827D6497AA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C85F3E-8276-496E-BC40-7DA23D33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열차 배차의 조정방안 제안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BB2E8F3-4029-4581-8B24-F37A2928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811" y="932723"/>
            <a:ext cx="5370654" cy="5219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E919CE-050F-4B2D-9181-64973E31274B}"/>
              </a:ext>
            </a:extLst>
          </p:cNvPr>
          <p:cNvSpPr txBox="1"/>
          <p:nvPr/>
        </p:nvSpPr>
        <p:spPr>
          <a:xfrm>
            <a:off x="519518" y="2285438"/>
            <a:ext cx="249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호선 별 사용자 비율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F5DAEF5-10FE-4004-B69F-72E4FAB6D573}"/>
              </a:ext>
            </a:extLst>
          </p:cNvPr>
          <p:cNvSpPr/>
          <p:nvPr/>
        </p:nvSpPr>
        <p:spPr>
          <a:xfrm>
            <a:off x="622940" y="2826981"/>
            <a:ext cx="20160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</a:t>
            </a:r>
            <a:r>
              <a:rPr lang="en-US" altLang="ko-KR" sz="2500" dirty="0">
                <a:solidFill>
                  <a:srgbClr val="ED7C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500" dirty="0">
                <a:solidFill>
                  <a:srgbClr val="ED7C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호선 </a:t>
            </a:r>
            <a:endParaRPr lang="en-US" altLang="ko-KR" sz="2500" dirty="0">
              <a:solidFill>
                <a:srgbClr val="ED7C2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</a:t>
            </a:r>
            <a:r>
              <a:rPr lang="en-US" altLang="ko-KR" sz="2500" dirty="0">
                <a:solidFill>
                  <a:srgbClr val="ED7C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500" dirty="0">
                <a:solidFill>
                  <a:srgbClr val="ED7C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endParaRPr lang="en-US" altLang="ko-KR" sz="2500" dirty="0">
              <a:solidFill>
                <a:srgbClr val="ED7C2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</a:t>
            </a:r>
            <a:r>
              <a:rPr lang="en-US" altLang="ko-KR" sz="2500" dirty="0">
                <a:solidFill>
                  <a:srgbClr val="ED7C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500" dirty="0">
                <a:solidFill>
                  <a:srgbClr val="ED7C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endParaRPr lang="en-US" altLang="ko-KR" sz="2500" dirty="0">
              <a:solidFill>
                <a:srgbClr val="ED7C2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</a:t>
            </a:r>
            <a:r>
              <a:rPr lang="en-US" altLang="ko-KR" sz="2500" dirty="0">
                <a:solidFill>
                  <a:srgbClr val="ED7C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500" dirty="0">
                <a:solidFill>
                  <a:srgbClr val="ED7C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endParaRPr lang="en-US" altLang="ko-KR" sz="2500" dirty="0">
              <a:solidFill>
                <a:srgbClr val="ED7C2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</a:t>
            </a:r>
            <a:r>
              <a:rPr lang="en-US" altLang="ko-KR" sz="2500" dirty="0">
                <a:solidFill>
                  <a:srgbClr val="ED7C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500" dirty="0">
                <a:solidFill>
                  <a:srgbClr val="ED7C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endParaRPr lang="en-US" altLang="ko-KR" sz="2500" dirty="0">
              <a:solidFill>
                <a:srgbClr val="ED7C2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 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C0BA5F66-B2FA-4ABE-AFE5-486924042F7E}"/>
              </a:ext>
            </a:extLst>
          </p:cNvPr>
          <p:cNvSpPr/>
          <p:nvPr/>
        </p:nvSpPr>
        <p:spPr>
          <a:xfrm>
            <a:off x="2368992" y="3549347"/>
            <a:ext cx="782285" cy="400110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FDA7175-32BF-4720-BB10-B78E9C906DBB}"/>
              </a:ext>
            </a:extLst>
          </p:cNvPr>
          <p:cNvSpPr/>
          <p:nvPr/>
        </p:nvSpPr>
        <p:spPr>
          <a:xfrm>
            <a:off x="3261968" y="3097582"/>
            <a:ext cx="2442258" cy="1546218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사용자가 가장 많은 시간대에 배차 간격을 줄이거나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열차 수를 늘려야함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5D1B0E71-B420-45C2-A426-EE9B9375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28327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 startAt="3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분석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&amp; </a:t>
                      </a: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시각화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1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005932CE-E1AA-44D5-852A-4AA256E8AD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C85F3E-8276-496E-BC40-7DA23D33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대체 이동 수단 제안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9349AF0-70CC-4798-A1D2-FCA1E15F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19" y="1123487"/>
            <a:ext cx="6926038" cy="3991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577277-CF88-46EF-8004-395A03A9C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989" y="2925441"/>
            <a:ext cx="4165173" cy="33620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61D8E5D-CF1E-496C-8988-3CA31A257ABF}"/>
              </a:ext>
            </a:extLst>
          </p:cNvPr>
          <p:cNvSpPr/>
          <p:nvPr/>
        </p:nvSpPr>
        <p:spPr>
          <a:xfrm>
            <a:off x="875412" y="1838152"/>
            <a:ext cx="26432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rgbClr val="DE8D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01</a:t>
            </a:r>
            <a:r>
              <a:rPr lang="en-US" altLang="ko-KR" b="1" dirty="0">
                <a:solidFill>
                  <a:srgbClr val="DE8D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 </a:t>
            </a:r>
            <a:r>
              <a:rPr lang="ko-KR" alt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따릉이</a:t>
            </a:r>
            <a:endParaRPr lang="ko-KR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673A80-D420-47CC-A319-BB12389D652F}"/>
              </a:ext>
            </a:extLst>
          </p:cNvPr>
          <p:cNvSpPr txBox="1"/>
          <p:nvPr/>
        </p:nvSpPr>
        <p:spPr>
          <a:xfrm>
            <a:off x="6180881" y="5549847"/>
            <a:ext cx="473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 역 주변에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따릉이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한 대 이상씩 존재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19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년도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1105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개소 확대 구축 예정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E1C5391E-3EF5-44C8-9D42-A2F27D806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7632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3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대체 이동 수단 제안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48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709AF1FE-FA68-4421-8E2C-B699ADD73D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C85F3E-8276-496E-BC40-7DA23D33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대체 이동 수단 제안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DFB5485-C05E-48E2-9124-7790C8A8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29" y="1739827"/>
            <a:ext cx="6130536" cy="43739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D42B7D2-6FF9-4A32-889D-B7567BBDB86C}"/>
              </a:ext>
            </a:extLst>
          </p:cNvPr>
          <p:cNvSpPr/>
          <p:nvPr/>
        </p:nvSpPr>
        <p:spPr>
          <a:xfrm>
            <a:off x="875412" y="1838152"/>
            <a:ext cx="26432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rgbClr val="DE8D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02</a:t>
            </a:r>
            <a:r>
              <a:rPr lang="en-US" altLang="ko-KR" b="1" dirty="0">
                <a:solidFill>
                  <a:srgbClr val="DE8D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 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버스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CA2358BD-A64B-4EF7-844B-BDB0CDDC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36907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3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대체 이동 수단 제안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2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28">
            <a:extLst>
              <a:ext uri="{FF2B5EF4-FFF2-40B4-BE49-F238E27FC236}">
                <a16:creationId xmlns:a16="http://schemas.microsoft.com/office/drawing/2014/main" xmlns="" id="{D57636EC-4F34-4D00-9172-35D9DDE6D78B}"/>
              </a:ext>
            </a:extLst>
          </p:cNvPr>
          <p:cNvSpPr/>
          <p:nvPr/>
        </p:nvSpPr>
        <p:spPr>
          <a:xfrm>
            <a:off x="612794" y="0"/>
            <a:ext cx="6038437" cy="6871919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D3DEFFE-2FCA-4A8D-9E91-9E63DAA8A302}"/>
              </a:ext>
            </a:extLst>
          </p:cNvPr>
          <p:cNvSpPr/>
          <p:nvPr/>
        </p:nvSpPr>
        <p:spPr>
          <a:xfrm flipH="1">
            <a:off x="5891817" y="5403094"/>
            <a:ext cx="540588" cy="5405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BE71C44F-A6E3-4212-8E80-6D941D6B2F07}"/>
              </a:ext>
            </a:extLst>
          </p:cNvPr>
          <p:cNvSpPr/>
          <p:nvPr/>
        </p:nvSpPr>
        <p:spPr>
          <a:xfrm flipH="1" flipV="1">
            <a:off x="6227421" y="4325643"/>
            <a:ext cx="540588" cy="5405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23F60EDD-F09F-4990-8425-99163E957CEA}"/>
              </a:ext>
            </a:extLst>
          </p:cNvPr>
          <p:cNvSpPr/>
          <p:nvPr/>
        </p:nvSpPr>
        <p:spPr>
          <a:xfrm>
            <a:off x="5972731" y="785778"/>
            <a:ext cx="540588" cy="5405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84698FC-0287-41FC-AFB4-F87C2BCCDA4E}"/>
              </a:ext>
            </a:extLst>
          </p:cNvPr>
          <p:cNvSpPr/>
          <p:nvPr/>
        </p:nvSpPr>
        <p:spPr>
          <a:xfrm flipV="1">
            <a:off x="6338347" y="1967387"/>
            <a:ext cx="540588" cy="5405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E8F5924-6ABA-46E2-8894-0A463426E513}"/>
              </a:ext>
            </a:extLst>
          </p:cNvPr>
          <p:cNvSpPr/>
          <p:nvPr/>
        </p:nvSpPr>
        <p:spPr>
          <a:xfrm>
            <a:off x="6246193" y="678167"/>
            <a:ext cx="4586531" cy="6538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배경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목적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EACA19C-76E1-4C5A-BEC4-BB9DBD85BC09}"/>
              </a:ext>
            </a:extLst>
          </p:cNvPr>
          <p:cNvSpPr/>
          <p:nvPr/>
        </p:nvSpPr>
        <p:spPr>
          <a:xfrm>
            <a:off x="3869338" y="848323"/>
            <a:ext cx="1178528" cy="3738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분석 배경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B5753ED-5A1A-45CA-913C-7B0E35AA931E}"/>
              </a:ext>
            </a:extLst>
          </p:cNvPr>
          <p:cNvSpPr/>
          <p:nvPr/>
        </p:nvSpPr>
        <p:spPr>
          <a:xfrm>
            <a:off x="4082861" y="2029932"/>
            <a:ext cx="1241045" cy="3738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2.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분석 과정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51D054B-B0C8-40A4-AF5E-6C5CCBF08802}"/>
              </a:ext>
            </a:extLst>
          </p:cNvPr>
          <p:cNvSpPr/>
          <p:nvPr/>
        </p:nvSpPr>
        <p:spPr>
          <a:xfrm>
            <a:off x="4026602" y="4363164"/>
            <a:ext cx="1178528" cy="3738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기대 효과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648A2A7-F96C-4DAB-A12C-27022761348E}"/>
              </a:ext>
            </a:extLst>
          </p:cNvPr>
          <p:cNvSpPr/>
          <p:nvPr/>
        </p:nvSpPr>
        <p:spPr>
          <a:xfrm>
            <a:off x="3350682" y="5375790"/>
            <a:ext cx="2076915" cy="4154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5. Question &amp; Answer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F02A5E46-D141-45B6-A3BF-504225667C7F}"/>
              </a:ext>
            </a:extLst>
          </p:cNvPr>
          <p:cNvSpPr/>
          <p:nvPr/>
        </p:nvSpPr>
        <p:spPr>
          <a:xfrm>
            <a:off x="1088150" y="2237681"/>
            <a:ext cx="2062937" cy="206293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ED77A63-060E-4A1F-9F12-29BC98EDC711}"/>
              </a:ext>
            </a:extLst>
          </p:cNvPr>
          <p:cNvSpPr/>
          <p:nvPr/>
        </p:nvSpPr>
        <p:spPr>
          <a:xfrm>
            <a:off x="1088150" y="2999915"/>
            <a:ext cx="2062937" cy="4944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xmlns="" id="{275E8370-DFA3-47E5-95F0-D14A6981E767}"/>
              </a:ext>
            </a:extLst>
          </p:cNvPr>
          <p:cNvSpPr/>
          <p:nvPr/>
        </p:nvSpPr>
        <p:spPr>
          <a:xfrm>
            <a:off x="739912" y="1889444"/>
            <a:ext cx="2759412" cy="2759413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F7B330BD-D11A-4847-AD84-ACDC164FA553}"/>
              </a:ext>
            </a:extLst>
          </p:cNvPr>
          <p:cNvSpPr/>
          <p:nvPr/>
        </p:nvSpPr>
        <p:spPr>
          <a:xfrm flipH="1" flipV="1">
            <a:off x="6380937" y="3138612"/>
            <a:ext cx="540588" cy="5405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49B2522-934B-4A55-BBC2-B4771CA73670}"/>
              </a:ext>
            </a:extLst>
          </p:cNvPr>
          <p:cNvSpPr/>
          <p:nvPr/>
        </p:nvSpPr>
        <p:spPr>
          <a:xfrm>
            <a:off x="4194463" y="3221963"/>
            <a:ext cx="2122446" cy="3738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E2974EC8-EFF4-4E27-80E5-6B15C71AE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43" y="899985"/>
            <a:ext cx="329163" cy="32916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88910625-DCF6-4B03-8BD6-F80EAE8796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37" y="5521347"/>
            <a:ext cx="300348" cy="30034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BA889B8-D313-4434-A7BC-CCE0EB0C68DD}"/>
              </a:ext>
            </a:extLst>
          </p:cNvPr>
          <p:cNvSpPr/>
          <p:nvPr/>
        </p:nvSpPr>
        <p:spPr>
          <a:xfrm>
            <a:off x="6662739" y="1822713"/>
            <a:ext cx="3055220" cy="9539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계획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셋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ko-KR" alt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분석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시각화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87EAB595-8557-4EBA-A567-8B2877C0EE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67" y="4404483"/>
            <a:ext cx="363388" cy="363388"/>
          </a:xfrm>
          <a:prstGeom prst="rect">
            <a:avLst/>
          </a:prstGeom>
        </p:spPr>
      </p:pic>
      <p:pic>
        <p:nvPicPr>
          <p:cNvPr id="34" name="그림 33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E5936BBC-D38F-4A74-B990-CF36D22310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09" y="3237918"/>
            <a:ext cx="309601" cy="309601"/>
          </a:xfrm>
          <a:prstGeom prst="rect">
            <a:avLst/>
          </a:prstGeom>
        </p:spPr>
      </p:pic>
      <p:pic>
        <p:nvPicPr>
          <p:cNvPr id="36" name="그림 35" descr="무기이(가) 표시된 사진&#10;&#10;자동 생성된 설명">
            <a:extLst>
              <a:ext uri="{FF2B5EF4-FFF2-40B4-BE49-F238E27FC236}">
                <a16:creationId xmlns:a16="http://schemas.microsoft.com/office/drawing/2014/main" xmlns="" id="{639E8515-0CB7-4BD1-9D5B-938702E860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08" y="2029872"/>
            <a:ext cx="408207" cy="40820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9184D98-BC99-41FA-B3AD-F3FE364B2452}"/>
              </a:ext>
            </a:extLst>
          </p:cNvPr>
          <p:cNvSpPr/>
          <p:nvPr/>
        </p:nvSpPr>
        <p:spPr>
          <a:xfrm>
            <a:off x="6802910" y="3081988"/>
            <a:ext cx="3055220" cy="6538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열차 배차의 조정방안 제안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대체 이동 수단 제안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64468C3-7595-46DA-9047-FB5D360DC799}"/>
              </a:ext>
            </a:extLst>
          </p:cNvPr>
          <p:cNvSpPr/>
          <p:nvPr/>
        </p:nvSpPr>
        <p:spPr>
          <a:xfrm>
            <a:off x="6713373" y="4269020"/>
            <a:ext cx="3055220" cy="6538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기대 효과 및 활용 방안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한계점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2971DB3E-6997-4772-B4E6-827D6497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C85F3E-8276-496E-BC40-7DA23D33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lvl="1" indent="0" algn="ctr">
              <a:lnSpc>
                <a:spcPct val="150000"/>
              </a:lnSpc>
              <a:buNone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 효과 및 활용 방안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765000-A459-4D91-8F44-4DED0C3B9204}"/>
              </a:ext>
            </a:extLst>
          </p:cNvPr>
          <p:cNvSpPr txBox="1"/>
          <p:nvPr/>
        </p:nvSpPr>
        <p:spPr>
          <a:xfrm>
            <a:off x="720169" y="1582694"/>
            <a:ext cx="10751661" cy="4645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이용자 분산 효과</a:t>
            </a:r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지하철 이용자가 많은 출퇴근 시간에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따릉이와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버스와 같은 다른 대중교통을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이용함으로써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이용자를 분산 시킬 수 있음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지하철 내 </a:t>
            </a:r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범죄율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감소</a:t>
            </a:r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이용자가 많은 시간대에 강제추행과 같은 성범죄가 일어날 확률이 높았음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하지만 이용자 분산과 함께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범죄율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감소 기대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9A604A18-1B0A-419A-8913-88A2498D0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04365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4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기대 효과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기대 효과 및 활용 방안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5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FAD16AD2-D466-471E-803C-31610217AA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C85F3E-8276-496E-BC40-7DA23D33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lvl="1" indent="0" algn="ctr">
              <a:lnSpc>
                <a:spcPct val="150000"/>
              </a:lnSpc>
              <a:buNone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한계점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28A9AA-D88F-4D37-AAF2-6AC40147BF14}"/>
              </a:ext>
            </a:extLst>
          </p:cNvPr>
          <p:cNvSpPr txBox="1"/>
          <p:nvPr/>
        </p:nvSpPr>
        <p:spPr>
          <a:xfrm>
            <a:off x="318927" y="1269048"/>
            <a:ext cx="11636519" cy="5198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DE8D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01</a:t>
            </a:r>
            <a:r>
              <a:rPr lang="ko-KR" altLang="en-US" sz="4000" b="1" dirty="0">
                <a:solidFill>
                  <a:srgbClr val="DE8D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 </a:t>
            </a:r>
            <a:r>
              <a:rPr lang="ko-KR" altLang="en-US" sz="2500" b="1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분석의 한계점</a:t>
            </a:r>
            <a:endParaRPr lang="en-US" altLang="ko-KR" sz="2500" b="1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호선 별 지하철의 수에 비례하는 사용자 이용률을 고려하지 못함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2018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년 기준인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서울시 지하철호선별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승하차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인원 정보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와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2002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년 기준인 지하철 내 범죄가 발생한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   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시간의 데이터의 날짜 기준이 다르다는 점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지하철 배차 간격에 대한 데이터를 구하지 못함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DE8D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02</a:t>
            </a:r>
            <a:r>
              <a:rPr lang="ko-KR" altLang="en-US" sz="4000" b="1" dirty="0">
                <a:solidFill>
                  <a:srgbClr val="DE8D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 </a:t>
            </a:r>
            <a:r>
              <a:rPr lang="ko-KR" altLang="en-US" sz="2500" b="1" dirty="0">
                <a:solidFill>
                  <a:srgbClr val="DE8D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교통체증의 어려움</a:t>
            </a: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원래 계획한 대중교통 붐빔 현상의 해소를 위해 지하철의 추가 배치를 해결책으로 가정했으나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이미 출퇴근 시간대 최소의 배차 간격으로 열차가 운행 중이기 때문에 다른 대체 이동수단을 찾아야했다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해결 방안으로 다른 대중 교통인 버스를 이용하기에 버스의 운행 또한 포화 상태이기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떄문에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 이해관계가 복잡하다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F78B3B73-C858-45C9-8F42-AC7B84062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64124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4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기대 효과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 startAt="2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한계점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47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D757871C-C4D3-4C42-82F9-4DB745901E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xmlns="" id="{8E0EA4A2-2A55-4CAE-ACD7-A38AD62B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>
            <a:normAutofit/>
          </a:bodyPr>
          <a:lstStyle/>
          <a:p>
            <a:pPr algn="ctr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</a:t>
            </a:r>
            <a:endParaRPr lang="ko-KR" altLang="en-US" sz="3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920E2DD-08A4-4443-9B99-D4003F79219D}"/>
              </a:ext>
            </a:extLst>
          </p:cNvPr>
          <p:cNvSpPr/>
          <p:nvPr/>
        </p:nvSpPr>
        <p:spPr>
          <a:xfrm>
            <a:off x="1163320" y="1371489"/>
            <a:ext cx="9865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ea typeface="HY견고딕" panose="02030600000101010101" pitchFamily="18" charset="-127"/>
              </a:rPr>
              <a:t>공공 데이터 포털</a:t>
            </a:r>
            <a:endParaRPr lang="en-US" altLang="ko-KR" sz="2000" dirty="0"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ea typeface="HY견고딕" panose="02030600000101010101" pitchFamily="18" charset="-127"/>
              </a:rPr>
              <a:t>서울교통공사</a:t>
            </a:r>
            <a:r>
              <a:rPr lang="en-US" altLang="ko-KR" sz="2000" dirty="0">
                <a:ea typeface="HY견고딕" panose="02030600000101010101" pitchFamily="18" charset="-127"/>
              </a:rPr>
              <a:t>_</a:t>
            </a:r>
            <a:r>
              <a:rPr lang="ko-KR" altLang="en-US" sz="2000" dirty="0">
                <a:ea typeface="HY견고딕" panose="02030600000101010101" pitchFamily="18" charset="-127"/>
              </a:rPr>
              <a:t>일별 </a:t>
            </a:r>
            <a:r>
              <a:rPr lang="ko-KR" altLang="en-US" sz="2000" dirty="0" err="1">
                <a:ea typeface="HY견고딕" panose="02030600000101010101" pitchFamily="18" charset="-127"/>
              </a:rPr>
              <a:t>역별</a:t>
            </a:r>
            <a:r>
              <a:rPr lang="ko-KR" altLang="en-US" sz="2000" dirty="0">
                <a:ea typeface="HY견고딕" panose="02030600000101010101" pitchFamily="18" charset="-127"/>
              </a:rPr>
              <a:t> 시간대별 </a:t>
            </a:r>
            <a:r>
              <a:rPr lang="ko-KR" altLang="en-US" sz="2000" dirty="0" err="1">
                <a:ea typeface="HY견고딕" panose="02030600000101010101" pitchFamily="18" charset="-127"/>
              </a:rPr>
              <a:t>승하차인원</a:t>
            </a:r>
            <a:r>
              <a:rPr lang="en-US" altLang="ko-KR" sz="2000" dirty="0">
                <a:solidFill>
                  <a:schemeClr val="accent2"/>
                </a:solidFill>
                <a:ea typeface="HY견고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https://www.data.go.kr/dataset/15024829/fileData.do</a:t>
            </a:r>
            <a:endParaRPr lang="en-US" altLang="ko-KR" sz="2000" dirty="0">
              <a:solidFill>
                <a:schemeClr val="accent2"/>
              </a:solidFill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a typeface="HY견고딕" panose="02030600000101010101" pitchFamily="18" charset="-127"/>
              </a:rPr>
              <a:t>[</a:t>
            </a:r>
            <a:r>
              <a:rPr lang="ko-KR" altLang="en-US" sz="2000" dirty="0">
                <a:ea typeface="HY견고딕" panose="02030600000101010101" pitchFamily="18" charset="-127"/>
              </a:rPr>
              <a:t>범죄통계</a:t>
            </a:r>
            <a:r>
              <a:rPr lang="en-US" altLang="ko-KR" sz="2000" dirty="0">
                <a:ea typeface="HY견고딕" panose="02030600000101010101" pitchFamily="18" charset="-127"/>
              </a:rPr>
              <a:t>] </a:t>
            </a:r>
            <a:r>
              <a:rPr lang="ko-KR" altLang="en-US" sz="2000" dirty="0">
                <a:ea typeface="HY견고딕" panose="02030600000101010101" pitchFamily="18" charset="-127"/>
              </a:rPr>
              <a:t>발생시간</a:t>
            </a:r>
            <a:r>
              <a:rPr lang="en-US" altLang="ko-KR" sz="2000" b="1" dirty="0">
                <a:ea typeface="HY견고딕" panose="02030600000101010101" pitchFamily="18" charset="-127"/>
              </a:rPr>
              <a:t>·</a:t>
            </a:r>
            <a:r>
              <a:rPr lang="ko-KR" altLang="en-US" sz="2000" b="1" dirty="0">
                <a:ea typeface="HY견고딕" panose="02030600000101010101" pitchFamily="18" charset="-127"/>
              </a:rPr>
              <a:t>요일  </a:t>
            </a:r>
            <a:r>
              <a:rPr lang="en-US" altLang="ko-KR" sz="2000" b="1" dirty="0">
                <a:solidFill>
                  <a:schemeClr val="accent2"/>
                </a:solidFill>
                <a:ea typeface="HY견고딕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https://www.data.go.kr/dataset/3074459/fileData.do</a:t>
            </a:r>
            <a:endParaRPr lang="en-US" altLang="ko-KR" sz="2000" b="1" dirty="0">
              <a:solidFill>
                <a:schemeClr val="accent2"/>
              </a:solidFill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ea typeface="HY견고딕" panose="02030600000101010101" pitchFamily="18" charset="-127"/>
            </a:endParaRPr>
          </a:p>
          <a:p>
            <a:r>
              <a:rPr lang="en-US" altLang="ko-KR" sz="2000" dirty="0"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ea typeface="HY견고딕" panose="02030600000101010101" pitchFamily="18" charset="-127"/>
              </a:rPr>
              <a:t>지하철 내 범죄에 관한 연구</a:t>
            </a:r>
            <a:r>
              <a:rPr lang="en-US" altLang="ko-KR" sz="2000" dirty="0">
                <a:solidFill>
                  <a:schemeClr val="accent2"/>
                </a:solidFill>
                <a:ea typeface="HY견고딕" panose="02030600000101010101" pitchFamily="18" charset="-127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http://www.riss4u.net/search/detail/DetailView.do?p_mat_type=1a0202e37d52c72d&amp;control_no=04e89ccb6becd520ffe0bdc3ef48d419</a:t>
            </a:r>
            <a:endParaRPr lang="en-US" altLang="ko-KR" sz="2000" dirty="0">
              <a:solidFill>
                <a:schemeClr val="accent2"/>
              </a:solidFill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ea typeface="HY견고딕" panose="02030600000101010101" pitchFamily="18" charset="-127"/>
            </a:endParaRPr>
          </a:p>
          <a:p>
            <a:r>
              <a:rPr lang="en-US" altLang="ko-KR" sz="2000" dirty="0"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ea typeface="HY견고딕" panose="02030600000101010101" pitchFamily="18" charset="-127"/>
              </a:rPr>
              <a:t>서울 자전거 </a:t>
            </a:r>
            <a:r>
              <a:rPr lang="ko-KR" altLang="en-US" sz="2000" dirty="0" err="1">
                <a:ea typeface="HY견고딕" panose="02030600000101010101" pitchFamily="18" charset="-127"/>
              </a:rPr>
              <a:t>따릉이</a:t>
            </a:r>
            <a:r>
              <a:rPr lang="ko-KR" altLang="en-US" sz="2000" dirty="0"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HY견고딕" panose="02030600000101010101" pitchFamily="18" charset="-127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https://www.bikeseoul.com/main.do</a:t>
            </a:r>
            <a:endParaRPr lang="en-US" altLang="ko-KR" sz="2000" dirty="0">
              <a:solidFill>
                <a:schemeClr val="accent2"/>
              </a:solidFill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27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2971DB3E-6997-4772-B4E6-827D6497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C85F3E-8276-496E-BC40-7DA23D33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93884"/>
            <a:ext cx="12192000" cy="768085"/>
          </a:xfrm>
        </p:spPr>
        <p:txBody>
          <a:bodyPr>
            <a:noAutofit/>
          </a:bodyPr>
          <a:lstStyle/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1529511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2971DB3E-6997-4772-B4E6-827D6497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CC85F3E-8276-496E-BC40-7DA23D33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93884"/>
            <a:ext cx="12192000" cy="768085"/>
          </a:xfrm>
        </p:spPr>
        <p:txBody>
          <a:bodyPr>
            <a:noAutofit/>
          </a:bodyPr>
          <a:lstStyle/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94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B4A4F6C5-0202-4F19-A059-0D6521B089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혼잡한 지하철의 영향</a:t>
            </a:r>
            <a:endParaRPr 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/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배경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배경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F11848-3DD2-4C6C-8EBE-EF0634DD16E5}"/>
              </a:ext>
            </a:extLst>
          </p:cNvPr>
          <p:cNvSpPr txBox="1"/>
          <p:nvPr/>
        </p:nvSpPr>
        <p:spPr>
          <a:xfrm>
            <a:off x="2117933" y="1525171"/>
            <a:ext cx="7956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매일 같이 사람이 많은 </a:t>
            </a:r>
            <a:endParaRPr lang="en-US" altLang="ko-KR" sz="40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출퇴근길 </a:t>
            </a:r>
            <a:r>
              <a:rPr lang="ko-KR" altLang="en-US" sz="40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등하교</a:t>
            </a:r>
            <a:r>
              <a:rPr lang="ko-KR" altLang="en-US" sz="40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시간대 지하철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3A58256-DA4F-434D-A9A0-FC02393642D2}"/>
              </a:ext>
            </a:extLst>
          </p:cNvPr>
          <p:cNvSpPr txBox="1"/>
          <p:nvPr/>
        </p:nvSpPr>
        <p:spPr>
          <a:xfrm>
            <a:off x="1514475" y="4665753"/>
            <a:ext cx="9163050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지하철이 붐비지 않는다면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이런 문제가 덜 생기지 있지 않을까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?”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213833-63DA-402D-AC56-0335D4612D0E}"/>
              </a:ext>
            </a:extLst>
          </p:cNvPr>
          <p:cNvSpPr txBox="1"/>
          <p:nvPr/>
        </p:nvSpPr>
        <p:spPr>
          <a:xfrm>
            <a:off x="3628180" y="2678681"/>
            <a:ext cx="5003236" cy="18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개인과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개인 간 갈등</a:t>
            </a:r>
            <a:endParaRPr lang="en-US" altLang="ko-KR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불법 촬영</a:t>
            </a:r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성추행 등의 범죄 문제</a:t>
            </a:r>
          </a:p>
        </p:txBody>
      </p:sp>
    </p:spTree>
    <p:extLst>
      <p:ext uri="{BB962C8B-B14F-4D97-AF65-F5344CB8AC3E}">
        <p14:creationId xmlns:p14="http://schemas.microsoft.com/office/powerpoint/2010/main" val="35543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19539E1F-E3A9-43EA-98C6-51B67C2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혼잡한 지하철의 영향</a:t>
            </a:r>
            <a:endParaRPr 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81126" y="1886677"/>
            <a:ext cx="6286500" cy="4038600"/>
            <a:chOff x="800099" y="1247775"/>
            <a:chExt cx="4714875" cy="3028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Freeform 19"/>
            <p:cNvSpPr/>
            <p:nvPr/>
          </p:nvSpPr>
          <p:spPr>
            <a:xfrm>
              <a:off x="800099" y="1247775"/>
              <a:ext cx="4714875" cy="3028950"/>
            </a:xfrm>
            <a:custGeom>
              <a:avLst/>
              <a:gdLst>
                <a:gd name="connsiteX0" fmla="*/ 0 w 4724400"/>
                <a:gd name="connsiteY0" fmla="*/ 3000375 h 3000375"/>
                <a:gd name="connsiteX1" fmla="*/ 28575 w 4724400"/>
                <a:gd name="connsiteY1" fmla="*/ 0 h 3000375"/>
                <a:gd name="connsiteX2" fmla="*/ 4724400 w 4724400"/>
                <a:gd name="connsiteY2" fmla="*/ 19050 h 3000375"/>
                <a:gd name="connsiteX3" fmla="*/ 2838450 w 4724400"/>
                <a:gd name="connsiteY3" fmla="*/ 1514475 h 3000375"/>
                <a:gd name="connsiteX0" fmla="*/ 0 w 4714875"/>
                <a:gd name="connsiteY0" fmla="*/ 3028950 h 3028950"/>
                <a:gd name="connsiteX1" fmla="*/ 28575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  <a:gd name="connsiteX0" fmla="*/ 0 w 4714875"/>
                <a:gd name="connsiteY0" fmla="*/ 3028950 h 3028950"/>
                <a:gd name="connsiteX1" fmla="*/ 0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5" h="3028950">
                  <a:moveTo>
                    <a:pt x="0" y="3028950"/>
                  </a:moveTo>
                  <a:lnTo>
                    <a:pt x="0" y="28575"/>
                  </a:lnTo>
                  <a:lnTo>
                    <a:pt x="4714875" y="0"/>
                  </a:lnTo>
                  <a:lnTo>
                    <a:pt x="2838450" y="1543050"/>
                  </a:lnTo>
                </a:path>
              </a:pathLst>
            </a:custGeom>
            <a:ln w="3810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21" name="Isosceles Triangle 20"/>
            <p:cNvSpPr/>
            <p:nvPr/>
          </p:nvSpPr>
          <p:spPr>
            <a:xfrm rot="14109534">
              <a:off x="3397316" y="2717887"/>
              <a:ext cx="286380" cy="24687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4524376" y="1886677"/>
            <a:ext cx="6286500" cy="4038600"/>
            <a:chOff x="800099" y="1247775"/>
            <a:chExt cx="4714875" cy="3028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17"/>
            <p:cNvSpPr/>
            <p:nvPr/>
          </p:nvSpPr>
          <p:spPr>
            <a:xfrm>
              <a:off x="800099" y="1247775"/>
              <a:ext cx="4714875" cy="3028950"/>
            </a:xfrm>
            <a:custGeom>
              <a:avLst/>
              <a:gdLst>
                <a:gd name="connsiteX0" fmla="*/ 0 w 4724400"/>
                <a:gd name="connsiteY0" fmla="*/ 3000375 h 3000375"/>
                <a:gd name="connsiteX1" fmla="*/ 28575 w 4724400"/>
                <a:gd name="connsiteY1" fmla="*/ 0 h 3000375"/>
                <a:gd name="connsiteX2" fmla="*/ 4724400 w 4724400"/>
                <a:gd name="connsiteY2" fmla="*/ 19050 h 3000375"/>
                <a:gd name="connsiteX3" fmla="*/ 2838450 w 4724400"/>
                <a:gd name="connsiteY3" fmla="*/ 1514475 h 3000375"/>
                <a:gd name="connsiteX0" fmla="*/ 0 w 4714875"/>
                <a:gd name="connsiteY0" fmla="*/ 3028950 h 3028950"/>
                <a:gd name="connsiteX1" fmla="*/ 28575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  <a:gd name="connsiteX0" fmla="*/ 0 w 4714875"/>
                <a:gd name="connsiteY0" fmla="*/ 3028950 h 3028950"/>
                <a:gd name="connsiteX1" fmla="*/ 0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5" h="3028950">
                  <a:moveTo>
                    <a:pt x="0" y="3028950"/>
                  </a:moveTo>
                  <a:lnTo>
                    <a:pt x="0" y="28575"/>
                  </a:lnTo>
                  <a:lnTo>
                    <a:pt x="4714875" y="0"/>
                  </a:lnTo>
                  <a:lnTo>
                    <a:pt x="2838450" y="1543050"/>
                  </a:lnTo>
                </a:path>
              </a:pathLst>
            </a:cu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4109534">
              <a:off x="3397316" y="2717887"/>
              <a:ext cx="286380" cy="24687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xtBox 13"/>
          <p:cNvSpPr txBox="1"/>
          <p:nvPr/>
        </p:nvSpPr>
        <p:spPr>
          <a:xfrm>
            <a:off x="2511095" y="3305813"/>
            <a:ext cx="14822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7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8278845" y="3305810"/>
            <a:ext cx="14822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7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96200" y="2113139"/>
            <a:ext cx="4327285" cy="1166328"/>
            <a:chOff x="5076056" y="2073670"/>
            <a:chExt cx="3520247" cy="874747"/>
          </a:xfrm>
        </p:grpSpPr>
        <p:sp>
          <p:nvSpPr>
            <p:cNvPr id="16" name="TextBox 16"/>
            <p:cNvSpPr txBox="1"/>
            <p:nvPr/>
          </p:nvSpPr>
          <p:spPr>
            <a:xfrm>
              <a:off x="5091923" y="2360899"/>
              <a:ext cx="3504380" cy="58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ea typeface="HY견고딕" panose="02030600000101010101" pitchFamily="18" charset="-127"/>
                  <a:cs typeface="Arial" pitchFamily="34" charset="0"/>
                </a:rPr>
                <a:t>개인 간 충분한 공간 부족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ea typeface="HY견고딕" panose="02030600000101010101" pitchFamily="18" charset="-127"/>
                <a:cs typeface="Arial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ea typeface="HY견고딕" panose="02030600000101010101" pitchFamily="18" charset="-127"/>
                  <a:cs typeface="Arial" pitchFamily="34" charset="0"/>
                </a:rPr>
                <a:t>임산부 및 노약자의 열차 이용 불편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ea typeface="HY견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5076056" y="2073670"/>
              <a:ext cx="3504380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개인적 관점의 영향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5933" y="4306912"/>
            <a:ext cx="4307780" cy="1551168"/>
            <a:chOff x="5076056" y="1988907"/>
            <a:chExt cx="3504380" cy="1163376"/>
          </a:xfrm>
        </p:grpSpPr>
        <p:sp>
          <p:nvSpPr>
            <p:cNvPr id="14" name="TextBox 19"/>
            <p:cNvSpPr txBox="1"/>
            <p:nvPr/>
          </p:nvSpPr>
          <p:spPr>
            <a:xfrm>
              <a:off x="5076056" y="2295124"/>
              <a:ext cx="3504380" cy="857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개인과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 개인의 문제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개인 물품의 도난 가능성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성추행 발생 가능성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5076056" y="1988907"/>
              <a:ext cx="3504380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범죄 발생 가능성</a:t>
              </a:r>
            </a:p>
          </p:txBody>
        </p:sp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2364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배경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배경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CCA8802C-4C07-4E2E-B367-7BF29768C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886" y="4497449"/>
            <a:ext cx="1043449" cy="1043449"/>
          </a:xfrm>
          <a:prstGeom prst="rect">
            <a:avLst/>
          </a:prstGeom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8ECCAAA8-697F-4BC9-ABD7-A7875A838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67" y="2181126"/>
            <a:ext cx="1109546" cy="11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4D370965-DB5C-4DD3-993E-3E7D447EA1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0F2F566A-45B3-425B-8348-7082B972A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목적 및 기대 효과</a:t>
            </a:r>
            <a:endParaRPr 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2DF4EA89-DD0B-4F3E-839E-0855BEA3E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35861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배경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 startAt="2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목적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21422"/>
              </p:ext>
            </p:extLst>
          </p:nvPr>
        </p:nvGraphicFramePr>
        <p:xfrm>
          <a:off x="2421897" y="1579918"/>
          <a:ext cx="2112235" cy="3883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xmlns="" val="3358160258"/>
                    </a:ext>
                  </a:extLst>
                </a:gridCol>
              </a:tblGrid>
              <a:tr h="11185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369705"/>
                  </a:ext>
                </a:extLst>
              </a:tr>
              <a:tr h="692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ED7C2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쾌적한 지하철 이용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3182994"/>
                  </a:ext>
                </a:extLst>
              </a:tr>
              <a:tr h="2072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지하철 이용객이 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많은 시간대와 아닌 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시간대 확인 가능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1176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05335"/>
              </p:ext>
            </p:extLst>
          </p:nvPr>
        </p:nvGraphicFramePr>
        <p:xfrm>
          <a:off x="5110195" y="1579918"/>
          <a:ext cx="2112235" cy="3961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xmlns="" val="3358160258"/>
                    </a:ext>
                  </a:extLst>
                </a:gridCol>
              </a:tblGrid>
              <a:tr h="10893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369705"/>
                  </a:ext>
                </a:extLst>
              </a:tr>
              <a:tr h="7757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지하철 내 자주 일어나는 범죄 확인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3182994"/>
                  </a:ext>
                </a:extLst>
              </a:tr>
              <a:tr h="20185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지하철 내 많이 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일어나는 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범죄의 종류 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파악 가능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11764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17788"/>
              </p:ext>
            </p:extLst>
          </p:nvPr>
        </p:nvGraphicFramePr>
        <p:xfrm>
          <a:off x="7798494" y="1579918"/>
          <a:ext cx="2112235" cy="398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xmlns="" val="3358160258"/>
                    </a:ext>
                  </a:extLst>
                </a:gridCol>
              </a:tblGrid>
              <a:tr h="9686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369705"/>
                  </a:ext>
                </a:extLst>
              </a:tr>
              <a:tr h="114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ED7C2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추가 배치할 </a:t>
                      </a:r>
                      <a:endParaRPr lang="en-US" altLang="ko-KR" sz="1600" b="1" dirty="0">
                        <a:solidFill>
                          <a:srgbClr val="ED7C2F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ED7C2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지하철 노선 별 </a:t>
                      </a:r>
                      <a:endParaRPr lang="en-US" altLang="ko-KR" sz="1600" b="1" dirty="0">
                        <a:solidFill>
                          <a:srgbClr val="ED7C2F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ED7C2F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시간대 제안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3182994"/>
                  </a:ext>
                </a:extLst>
              </a:tr>
              <a:tr h="17949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Arial" pitchFamily="34" charset="0"/>
                        </a:rPr>
                        <a:t>열차 이용객이 많은 시간대의 열차 추가 배치 제안 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4117640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8F2BE69-6A23-44B5-9722-6778DE4A2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4" y="1911639"/>
            <a:ext cx="899740" cy="899740"/>
          </a:xfrm>
          <a:prstGeom prst="rect">
            <a:avLst/>
          </a:prstGeom>
        </p:spPr>
      </p:pic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xmlns="" id="{1E3266E7-FE9D-473D-8F65-3BA38D7F71C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435" y="1783303"/>
            <a:ext cx="735308" cy="735308"/>
          </a:xfrm>
          <a:prstGeom prst="rect">
            <a:avLst/>
          </a:prstGeom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9288BE18-BAEC-4ACC-9450-7C07E91D5B7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29" y="1723874"/>
            <a:ext cx="854166" cy="8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19539E1F-E3A9-43EA-98C6-51B67C2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계획</a:t>
            </a:r>
            <a:endParaRPr 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1221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계획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grpSp>
        <p:nvGrpSpPr>
          <p:cNvPr id="24" name="Group 5">
            <a:extLst>
              <a:ext uri="{FF2B5EF4-FFF2-40B4-BE49-F238E27FC236}">
                <a16:creationId xmlns:a16="http://schemas.microsoft.com/office/drawing/2014/main" xmlns="" id="{3DA71A5E-59B6-466E-B7BB-2A66C1820677}"/>
              </a:ext>
            </a:extLst>
          </p:cNvPr>
          <p:cNvGrpSpPr/>
          <p:nvPr/>
        </p:nvGrpSpPr>
        <p:grpSpPr>
          <a:xfrm>
            <a:off x="4411149" y="1908485"/>
            <a:ext cx="3293215" cy="4224547"/>
            <a:chOff x="3326226" y="1131591"/>
            <a:chExt cx="2736302" cy="3510138"/>
          </a:xfrm>
        </p:grpSpPr>
        <p:sp>
          <p:nvSpPr>
            <p:cNvPr id="26" name="Parallelogram 23">
              <a:extLst>
                <a:ext uri="{FF2B5EF4-FFF2-40B4-BE49-F238E27FC236}">
                  <a16:creationId xmlns:a16="http://schemas.microsoft.com/office/drawing/2014/main" xmlns="" id="{C6B60BA9-AF85-4E26-93C2-1A1E5B9FEE69}"/>
                </a:ext>
              </a:extLst>
            </p:cNvPr>
            <p:cNvSpPr/>
            <p:nvPr/>
          </p:nvSpPr>
          <p:spPr>
            <a:xfrm rot="16200000" flipH="1">
              <a:off x="3391077" y="2834373"/>
              <a:ext cx="1742505" cy="1872208"/>
            </a:xfrm>
            <a:prstGeom prst="parallelogram">
              <a:avLst>
                <a:gd name="adj" fmla="val 60720"/>
              </a:avLst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/>
            </a:p>
          </p:txBody>
        </p:sp>
        <p:sp>
          <p:nvSpPr>
            <p:cNvPr id="27" name="Parallelogram 24">
              <a:extLst>
                <a:ext uri="{FF2B5EF4-FFF2-40B4-BE49-F238E27FC236}">
                  <a16:creationId xmlns:a16="http://schemas.microsoft.com/office/drawing/2014/main" xmlns="" id="{492B9105-36B3-4DF9-9DB7-752738071F64}"/>
                </a:ext>
              </a:extLst>
            </p:cNvPr>
            <p:cNvSpPr/>
            <p:nvPr/>
          </p:nvSpPr>
          <p:spPr>
            <a:xfrm rot="5400000" flipH="1" flipV="1">
              <a:off x="4010302" y="2391727"/>
              <a:ext cx="1368154" cy="1008115"/>
            </a:xfrm>
            <a:prstGeom prst="parallelogram">
              <a:avLst>
                <a:gd name="adj" fmla="val 69427"/>
              </a:avLst>
            </a:prstGeom>
            <a:solidFill>
              <a:srgbClr val="ED7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28" name="Parallelogram 25">
              <a:extLst>
                <a:ext uri="{FF2B5EF4-FFF2-40B4-BE49-F238E27FC236}">
                  <a16:creationId xmlns:a16="http://schemas.microsoft.com/office/drawing/2014/main" xmlns="" id="{7659E370-54C4-4D60-88B2-BEA2C81CC371}"/>
                </a:ext>
              </a:extLst>
            </p:cNvPr>
            <p:cNvSpPr/>
            <p:nvPr/>
          </p:nvSpPr>
          <p:spPr>
            <a:xfrm rot="16200000" flipH="1">
              <a:off x="4255171" y="1066740"/>
              <a:ext cx="1742505" cy="1872208"/>
            </a:xfrm>
            <a:prstGeom prst="parallelogram">
              <a:avLst>
                <a:gd name="adj" fmla="val 60720"/>
              </a:avLst>
            </a:prstGeom>
            <a:solidFill>
              <a:srgbClr val="DE8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6D71930A-E196-4497-B108-81BBD9984AF8}"/>
              </a:ext>
            </a:extLst>
          </p:cNvPr>
          <p:cNvSpPr txBox="1"/>
          <p:nvPr/>
        </p:nvSpPr>
        <p:spPr>
          <a:xfrm>
            <a:off x="6886232" y="4046138"/>
            <a:ext cx="976549" cy="9130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333" b="1" dirty="0">
                <a:solidFill>
                  <a:srgbClr val="ED7C2F"/>
                </a:solidFill>
                <a:cs typeface="Arial" pitchFamily="34" charset="0"/>
              </a:rPr>
              <a:t>02</a:t>
            </a:r>
            <a:endParaRPr lang="ko-KR" altLang="en-US" sz="5333" b="1" dirty="0">
              <a:solidFill>
                <a:srgbClr val="ED7C2F"/>
              </a:solidFill>
              <a:cs typeface="Arial" pitchFamily="34" charset="0"/>
            </a:endParaRP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AE1C0ED6-69C0-41CD-9F8D-F5318F8218F3}"/>
              </a:ext>
            </a:extLst>
          </p:cNvPr>
          <p:cNvSpPr txBox="1"/>
          <p:nvPr/>
        </p:nvSpPr>
        <p:spPr>
          <a:xfrm>
            <a:off x="7738592" y="1902621"/>
            <a:ext cx="976549" cy="9130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333" b="1" dirty="0">
                <a:solidFill>
                  <a:srgbClr val="DE8D50"/>
                </a:solidFill>
                <a:cs typeface="Arial" pitchFamily="34" charset="0"/>
              </a:rPr>
              <a:t>01</a:t>
            </a:r>
            <a:endParaRPr lang="ko-KR" altLang="en-US" sz="5333" b="1" dirty="0">
              <a:solidFill>
                <a:srgbClr val="DE8D50"/>
              </a:solidFill>
              <a:cs typeface="Arial" pitchFamily="34" charset="0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AEAF8883-983A-4863-96B6-E6FEAE44866D}"/>
              </a:ext>
            </a:extLst>
          </p:cNvPr>
          <p:cNvSpPr txBox="1"/>
          <p:nvPr/>
        </p:nvSpPr>
        <p:spPr>
          <a:xfrm>
            <a:off x="3369108" y="5250146"/>
            <a:ext cx="976549" cy="9130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333" b="1" dirty="0">
                <a:solidFill>
                  <a:srgbClr val="C55A11"/>
                </a:solidFill>
                <a:cs typeface="Arial" pitchFamily="34" charset="0"/>
              </a:rPr>
              <a:t>03</a:t>
            </a:r>
            <a:endParaRPr lang="ko-KR" altLang="en-US" sz="5333" b="1" dirty="0">
              <a:solidFill>
                <a:srgbClr val="C55A11"/>
              </a:solidFill>
              <a:cs typeface="Arial" pitchFamily="34" charset="0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xmlns="" id="{D7148511-95E4-4E75-A232-38AA04D149C3}"/>
              </a:ext>
            </a:extLst>
          </p:cNvPr>
          <p:cNvGrpSpPr/>
          <p:nvPr/>
        </p:nvGrpSpPr>
        <p:grpSpPr>
          <a:xfrm>
            <a:off x="8641521" y="1675829"/>
            <a:ext cx="3476859" cy="1447648"/>
            <a:chOff x="664662" y="3374378"/>
            <a:chExt cx="2502581" cy="1085736"/>
          </a:xfrm>
        </p:grpSpPr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xmlns="" id="{A39E1C70-50BA-499F-9528-531BF2F2FDB9}"/>
                </a:ext>
              </a:extLst>
            </p:cNvPr>
            <p:cNvSpPr txBox="1"/>
            <p:nvPr/>
          </p:nvSpPr>
          <p:spPr>
            <a:xfrm>
              <a:off x="664662" y="3602956"/>
              <a:ext cx="2502581" cy="8571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요일 별 지하철 이용 인원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시간대 별 지하철 이용 인원 분석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지하철 노선 별 이용 인원 분석</a:t>
              </a:r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xmlns="" id="{CC671FAC-EB21-4FAA-B7D5-67D0528F3110}"/>
                </a:ext>
              </a:extLst>
            </p:cNvPr>
            <p:cNvSpPr txBox="1"/>
            <p:nvPr/>
          </p:nvSpPr>
          <p:spPr>
            <a:xfrm>
              <a:off x="803639" y="3374378"/>
              <a:ext cx="2188064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지하철 승객 인원 분석</a:t>
              </a:r>
            </a:p>
          </p:txBody>
        </p:sp>
      </p:grpSp>
      <p:grpSp>
        <p:nvGrpSpPr>
          <p:cNvPr id="35" name="Group 10">
            <a:extLst>
              <a:ext uri="{FF2B5EF4-FFF2-40B4-BE49-F238E27FC236}">
                <a16:creationId xmlns:a16="http://schemas.microsoft.com/office/drawing/2014/main" xmlns="" id="{F25412D3-6D53-44D1-817E-4EA6B53C534F}"/>
              </a:ext>
            </a:extLst>
          </p:cNvPr>
          <p:cNvGrpSpPr/>
          <p:nvPr/>
        </p:nvGrpSpPr>
        <p:grpSpPr>
          <a:xfrm>
            <a:off x="7817143" y="3819344"/>
            <a:ext cx="3828158" cy="1437518"/>
            <a:chOff x="693947" y="3374377"/>
            <a:chExt cx="2755438" cy="1078139"/>
          </a:xfrm>
        </p:grpSpPr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xmlns="" id="{D8CA077F-927C-4505-9507-7B9F3DDD0390}"/>
                </a:ext>
              </a:extLst>
            </p:cNvPr>
            <p:cNvSpPr txBox="1"/>
            <p:nvPr/>
          </p:nvSpPr>
          <p:spPr>
            <a:xfrm>
              <a:off x="693947" y="3595358"/>
              <a:ext cx="2509057" cy="8571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범죄유형별 발생 장소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범죄유형별 발생 노선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시간대 지하철 범죄 별 발생 비율</a:t>
              </a:r>
            </a:p>
          </p:txBody>
        </p:sp>
        <p:sp>
          <p:nvSpPr>
            <p:cNvPr id="37" name="TextBox 15">
              <a:extLst>
                <a:ext uri="{FF2B5EF4-FFF2-40B4-BE49-F238E27FC236}">
                  <a16:creationId xmlns:a16="http://schemas.microsoft.com/office/drawing/2014/main" xmlns="" id="{862CA1CF-469A-4469-99DB-DE114F3A9F96}"/>
                </a:ext>
              </a:extLst>
            </p:cNvPr>
            <p:cNvSpPr txBox="1"/>
            <p:nvPr/>
          </p:nvSpPr>
          <p:spPr>
            <a:xfrm>
              <a:off x="803640" y="3374377"/>
              <a:ext cx="264574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지하철 내 범죄 분석</a:t>
              </a:r>
            </a:p>
          </p:txBody>
        </p:sp>
      </p:grpSp>
      <p:grpSp>
        <p:nvGrpSpPr>
          <p:cNvPr id="38" name="Group 11">
            <a:extLst>
              <a:ext uri="{FF2B5EF4-FFF2-40B4-BE49-F238E27FC236}">
                <a16:creationId xmlns:a16="http://schemas.microsoft.com/office/drawing/2014/main" xmlns="" id="{4DCCDFCF-5B28-4647-89DA-86B022647FF6}"/>
              </a:ext>
            </a:extLst>
          </p:cNvPr>
          <p:cNvGrpSpPr/>
          <p:nvPr/>
        </p:nvGrpSpPr>
        <p:grpSpPr>
          <a:xfrm>
            <a:off x="99193" y="5113168"/>
            <a:ext cx="3604536" cy="1125849"/>
            <a:chOff x="448325" y="3441053"/>
            <a:chExt cx="2594486" cy="84438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B6B9E708-229A-4B5C-A7F7-02D930E544AD}"/>
                </a:ext>
              </a:extLst>
            </p:cNvPr>
            <p:cNvSpPr txBox="1"/>
            <p:nvPr/>
          </p:nvSpPr>
          <p:spPr>
            <a:xfrm>
              <a:off x="448325" y="3705282"/>
              <a:ext cx="2486417" cy="5801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지하철 이용객 대비 범죄 발생률</a:t>
              </a:r>
              <a:endParaRPr lang="en-US" altLang="ko-KR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지하철 이용객 대비 경찰관 현황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37A2E0A9-7BE5-4FB8-BC13-C3297497EB37}"/>
                </a:ext>
              </a:extLst>
            </p:cNvPr>
            <p:cNvSpPr txBox="1"/>
            <p:nvPr/>
          </p:nvSpPr>
          <p:spPr>
            <a:xfrm>
              <a:off x="556395" y="3441053"/>
              <a:ext cx="2486416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itchFamily="34" charset="0"/>
                </a:rPr>
                <a:t>혼잡한 지하철 내 범죄 발생 가능성</a:t>
              </a: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C6F8D310-5202-4586-AFBF-2119C69E44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10" y="2290041"/>
            <a:ext cx="432917" cy="432917"/>
          </a:xfrm>
          <a:prstGeom prst="rect">
            <a:avLst/>
          </a:prstGeom>
        </p:spPr>
      </p:pic>
      <p:pic>
        <p:nvPicPr>
          <p:cNvPr id="50" name="그림 49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7E49E82B-2CE2-4CD5-B0E6-CA991E501C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64" y="4028029"/>
            <a:ext cx="482524" cy="482524"/>
          </a:xfrm>
          <a:prstGeom prst="rect">
            <a:avLst/>
          </a:prstGeom>
        </p:spPr>
      </p:pic>
      <p:pic>
        <p:nvPicPr>
          <p:cNvPr id="52" name="그림 51" descr="그리기, 시계이(가) 표시된 사진&#10;&#10;자동 생성된 설명">
            <a:extLst>
              <a:ext uri="{FF2B5EF4-FFF2-40B4-BE49-F238E27FC236}">
                <a16:creationId xmlns:a16="http://schemas.microsoft.com/office/drawing/2014/main" xmlns="" id="{144BC916-45C4-4EE4-9224-AE8CAA1ABE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32" y="5302675"/>
            <a:ext cx="437296" cy="4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19539E1F-E3A9-43EA-98C6-51B67C2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계획</a:t>
            </a:r>
            <a:endParaRPr 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19971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계획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3BF90D-D638-4EE7-85F9-B62D531510A6}"/>
              </a:ext>
            </a:extLst>
          </p:cNvPr>
          <p:cNvSpPr txBox="1"/>
          <p:nvPr/>
        </p:nvSpPr>
        <p:spPr>
          <a:xfrm>
            <a:off x="843710" y="1524000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지하철 이용 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00097E-BEC6-431E-A050-5457335C9E5C}"/>
              </a:ext>
            </a:extLst>
          </p:cNvPr>
          <p:cNvSpPr txBox="1"/>
          <p:nvPr/>
        </p:nvSpPr>
        <p:spPr>
          <a:xfrm>
            <a:off x="840449" y="2209908"/>
            <a:ext cx="2624646" cy="858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서울시 지하철호선별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승하차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인원 정보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3A7BEEB-469E-412D-A08B-95BE64F03BC7}"/>
              </a:ext>
            </a:extLst>
          </p:cNvPr>
          <p:cNvSpPr txBox="1"/>
          <p:nvPr/>
        </p:nvSpPr>
        <p:spPr>
          <a:xfrm>
            <a:off x="4783677" y="1599780"/>
            <a:ext cx="2050260" cy="858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서울 철도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노선별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인원정보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7E2EC6C-E1B9-43D0-957B-F3FE3CA6EEA9}"/>
              </a:ext>
            </a:extLst>
          </p:cNvPr>
          <p:cNvSpPr txBox="1"/>
          <p:nvPr/>
        </p:nvSpPr>
        <p:spPr>
          <a:xfrm>
            <a:off x="4783677" y="2856239"/>
            <a:ext cx="2050260" cy="858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철도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승하차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인원정보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F6D8944-0CE7-4D45-B9BE-A594553EBBCD}"/>
              </a:ext>
            </a:extLst>
          </p:cNvPr>
          <p:cNvSpPr txBox="1"/>
          <p:nvPr/>
        </p:nvSpPr>
        <p:spPr>
          <a:xfrm>
            <a:off x="8415714" y="1559675"/>
            <a:ext cx="2624646" cy="858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 인원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상위 지하철 노선 결과 도출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C2595FC-FA24-4AFA-838F-9627AF1635ED}"/>
              </a:ext>
            </a:extLst>
          </p:cNvPr>
          <p:cNvSpPr txBox="1"/>
          <p:nvPr/>
        </p:nvSpPr>
        <p:spPr>
          <a:xfrm>
            <a:off x="8415714" y="2856239"/>
            <a:ext cx="2624646" cy="858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 인원이 많은 지하철 역 정보 도출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E4A036BD-ECE6-41D9-A815-23BB77A96C10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6833937" y="2016300"/>
            <a:ext cx="1334625" cy="12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6BC7EC12-E63D-4748-BF2F-96429C30A45B}"/>
              </a:ext>
            </a:extLst>
          </p:cNvPr>
          <p:cNvCxnSpPr>
            <a:cxnSpLocks/>
          </p:cNvCxnSpPr>
          <p:nvPr/>
        </p:nvCxnSpPr>
        <p:spPr>
          <a:xfrm>
            <a:off x="6833937" y="3196228"/>
            <a:ext cx="1366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7AE01E8-10C4-44EF-82B9-2220818CB31A}"/>
              </a:ext>
            </a:extLst>
          </p:cNvPr>
          <p:cNvSpPr txBox="1"/>
          <p:nvPr/>
        </p:nvSpPr>
        <p:spPr>
          <a:xfrm>
            <a:off x="6833937" y="2406804"/>
            <a:ext cx="18929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승차 인원 추출 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86291705-D705-4B5E-A503-7EDDB71144DF}"/>
              </a:ext>
            </a:extLst>
          </p:cNvPr>
          <p:cNvCxnSpPr>
            <a:cxnSpLocks/>
          </p:cNvCxnSpPr>
          <p:nvPr/>
        </p:nvCxnSpPr>
        <p:spPr>
          <a:xfrm flipV="1">
            <a:off x="3465095" y="2016300"/>
            <a:ext cx="1238372" cy="529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7832D1D1-7FF2-4A5C-BA55-1525B74B58D2}"/>
              </a:ext>
            </a:extLst>
          </p:cNvPr>
          <p:cNvCxnSpPr>
            <a:cxnSpLocks/>
          </p:cNvCxnSpPr>
          <p:nvPr/>
        </p:nvCxnSpPr>
        <p:spPr>
          <a:xfrm>
            <a:off x="3465095" y="2567860"/>
            <a:ext cx="1238372" cy="546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17189C1-643D-4413-82B0-9D820C9FC732}"/>
              </a:ext>
            </a:extLst>
          </p:cNvPr>
          <p:cNvSpPr txBox="1"/>
          <p:nvPr/>
        </p:nvSpPr>
        <p:spPr>
          <a:xfrm>
            <a:off x="545432" y="4802521"/>
            <a:ext cx="2919663" cy="8586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서울시 지하철 시간별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요일별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승하차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인원 정보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17961EB-B7E1-4BA7-804C-3DAAD16B3BDC}"/>
              </a:ext>
            </a:extLst>
          </p:cNvPr>
          <p:cNvSpPr txBox="1"/>
          <p:nvPr/>
        </p:nvSpPr>
        <p:spPr>
          <a:xfrm>
            <a:off x="4783677" y="4192393"/>
            <a:ext cx="2050260" cy="8586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서울 철도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요일별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인원정보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03F9785-3CE1-4C30-9D1F-74137059E3AC}"/>
              </a:ext>
            </a:extLst>
          </p:cNvPr>
          <p:cNvSpPr txBox="1"/>
          <p:nvPr/>
        </p:nvSpPr>
        <p:spPr>
          <a:xfrm>
            <a:off x="4783677" y="5448852"/>
            <a:ext cx="2050260" cy="8586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철도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승하차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인원정보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667C135-3AD5-4FE4-A245-D2535AD2AA4D}"/>
              </a:ext>
            </a:extLst>
          </p:cNvPr>
          <p:cNvSpPr txBox="1"/>
          <p:nvPr/>
        </p:nvSpPr>
        <p:spPr>
          <a:xfrm>
            <a:off x="8415714" y="4152288"/>
            <a:ext cx="2624646" cy="8586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평일과 주말의 이용 인원 비교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F94A822-6818-46B6-A2C9-62049F73AFD2}"/>
              </a:ext>
            </a:extLst>
          </p:cNvPr>
          <p:cNvSpPr txBox="1"/>
          <p:nvPr/>
        </p:nvSpPr>
        <p:spPr>
          <a:xfrm>
            <a:off x="8415713" y="5448852"/>
            <a:ext cx="2765633" cy="8586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출퇴근 시간대와 그 외 시간대의 이용 인원 비교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3BD8A3F2-6073-4883-8FD3-62C98B558E0E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833937" y="4621742"/>
            <a:ext cx="1334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23F4D024-80B6-4480-9B68-27383E9B6EF8}"/>
              </a:ext>
            </a:extLst>
          </p:cNvPr>
          <p:cNvCxnSpPr>
            <a:cxnSpLocks/>
          </p:cNvCxnSpPr>
          <p:nvPr/>
        </p:nvCxnSpPr>
        <p:spPr>
          <a:xfrm>
            <a:off x="6833937" y="5788841"/>
            <a:ext cx="1366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5A8BD4-3DD7-453D-B6C7-EB4EA31BB2CD}"/>
              </a:ext>
            </a:extLst>
          </p:cNvPr>
          <p:cNvSpPr txBox="1"/>
          <p:nvPr/>
        </p:nvSpPr>
        <p:spPr>
          <a:xfrm>
            <a:off x="6833937" y="4999417"/>
            <a:ext cx="189297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승차 인원 추출  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4717DD00-CB5F-4F8D-842F-C7CADFE8B221}"/>
              </a:ext>
            </a:extLst>
          </p:cNvPr>
          <p:cNvCxnSpPr>
            <a:cxnSpLocks/>
          </p:cNvCxnSpPr>
          <p:nvPr/>
        </p:nvCxnSpPr>
        <p:spPr>
          <a:xfrm flipV="1">
            <a:off x="3465095" y="4608913"/>
            <a:ext cx="1238372" cy="529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5B169FA-4484-411D-8F8D-7433379ECC7D}"/>
              </a:ext>
            </a:extLst>
          </p:cNvPr>
          <p:cNvCxnSpPr>
            <a:cxnSpLocks/>
          </p:cNvCxnSpPr>
          <p:nvPr/>
        </p:nvCxnSpPr>
        <p:spPr>
          <a:xfrm>
            <a:off x="3465095" y="5160473"/>
            <a:ext cx="1238372" cy="546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19539E1F-E3A9-43EA-98C6-51B67C2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계획</a:t>
            </a:r>
            <a:endParaRPr 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81805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계획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ECCEA47-9A31-4085-BD6C-55CD1AF85110}"/>
              </a:ext>
            </a:extLst>
          </p:cNvPr>
          <p:cNvSpPr txBox="1"/>
          <p:nvPr/>
        </p:nvSpPr>
        <p:spPr>
          <a:xfrm>
            <a:off x="794019" y="1514582"/>
            <a:ext cx="366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범죄 발생 장소 및 시간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00097E-BEC6-431E-A050-5457335C9E5C}"/>
              </a:ext>
            </a:extLst>
          </p:cNvPr>
          <p:cNvSpPr txBox="1"/>
          <p:nvPr/>
        </p:nvSpPr>
        <p:spPr>
          <a:xfrm>
            <a:off x="794019" y="4709751"/>
            <a:ext cx="2377494" cy="858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시간대 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범죄의 발생 건수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F6D8944-0CE7-4D45-B9BE-A594553EBBCD}"/>
              </a:ext>
            </a:extLst>
          </p:cNvPr>
          <p:cNvSpPr txBox="1"/>
          <p:nvPr/>
        </p:nvSpPr>
        <p:spPr>
          <a:xfrm>
            <a:off x="4740832" y="4112286"/>
            <a:ext cx="2940924" cy="858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출퇴근 시간대와 그 외 시간의 범죄 발생 건수 비교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7832D1D1-7FF2-4A5C-BA55-1525B74B58D2}"/>
              </a:ext>
            </a:extLst>
          </p:cNvPr>
          <p:cNvCxnSpPr>
            <a:cxnSpLocks/>
          </p:cNvCxnSpPr>
          <p:nvPr/>
        </p:nvCxnSpPr>
        <p:spPr>
          <a:xfrm flipV="1">
            <a:off x="3171513" y="4541634"/>
            <a:ext cx="1318582" cy="597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16D8D67-F66F-49CB-B539-79535F39BDE8}"/>
              </a:ext>
            </a:extLst>
          </p:cNvPr>
          <p:cNvSpPr txBox="1"/>
          <p:nvPr/>
        </p:nvSpPr>
        <p:spPr>
          <a:xfrm>
            <a:off x="794019" y="2439463"/>
            <a:ext cx="2377494" cy="858697"/>
          </a:xfrm>
          <a:prstGeom prst="rect">
            <a:avLst/>
          </a:prstGeom>
          <a:solidFill>
            <a:srgbClr val="DE8D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장소별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범죄의 발생 건수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CC25ABC-74FA-4A39-B456-42C8E20BE16F}"/>
              </a:ext>
            </a:extLst>
          </p:cNvPr>
          <p:cNvSpPr txBox="1"/>
          <p:nvPr/>
        </p:nvSpPr>
        <p:spPr>
          <a:xfrm>
            <a:off x="4732160" y="2462004"/>
            <a:ext cx="2050260" cy="858697"/>
          </a:xfrm>
          <a:prstGeom prst="rect">
            <a:avLst/>
          </a:prstGeom>
          <a:solidFill>
            <a:srgbClr val="DE8D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지하철 내 자주 일어나는 범죄 분석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4E090324-C83D-44D3-9A1B-C8A5369B915A}"/>
              </a:ext>
            </a:extLst>
          </p:cNvPr>
          <p:cNvCxnSpPr>
            <a:cxnSpLocks/>
          </p:cNvCxnSpPr>
          <p:nvPr/>
        </p:nvCxnSpPr>
        <p:spPr>
          <a:xfrm>
            <a:off x="3171513" y="2868811"/>
            <a:ext cx="13185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AF4161B-752A-4AF4-8CD0-78EF674FF7A8}"/>
              </a:ext>
            </a:extLst>
          </p:cNvPr>
          <p:cNvCxnSpPr>
            <a:cxnSpLocks/>
          </p:cNvCxnSpPr>
          <p:nvPr/>
        </p:nvCxnSpPr>
        <p:spPr>
          <a:xfrm>
            <a:off x="3171513" y="5139099"/>
            <a:ext cx="1286628" cy="625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03AC9A1-3BE0-494C-9248-E27329A2D909}"/>
              </a:ext>
            </a:extLst>
          </p:cNvPr>
          <p:cNvSpPr txBox="1"/>
          <p:nvPr/>
        </p:nvSpPr>
        <p:spPr>
          <a:xfrm>
            <a:off x="4740832" y="5366775"/>
            <a:ext cx="2940924" cy="858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출퇴근 시간대와 그 외 시간의 범죄 발생 건수 비교</a:t>
            </a:r>
          </a:p>
        </p:txBody>
      </p:sp>
    </p:spTree>
    <p:extLst>
      <p:ext uri="{BB962C8B-B14F-4D97-AF65-F5344CB8AC3E}">
        <p14:creationId xmlns:p14="http://schemas.microsoft.com/office/powerpoint/2010/main" val="15143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사람, 눈, 그룹, 사람들이(가) 표시된 사진&#10;&#10;자동 생성된 설명">
            <a:extLst>
              <a:ext uri="{FF2B5EF4-FFF2-40B4-BE49-F238E27FC236}">
                <a16:creationId xmlns:a16="http://schemas.microsoft.com/office/drawing/2014/main" xmlns="" id="{19539E1F-E3A9-43EA-98C6-51B67C29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09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데이터 </a:t>
            </a:r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SET + </a:t>
            </a:r>
            <a:r>
              <a:rPr lang="ko-KR" altLang="en-US" sz="3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1461DAC4-006C-4D90-9411-0635DD12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62563"/>
              </p:ext>
            </p:extLst>
          </p:nvPr>
        </p:nvGraphicFramePr>
        <p:xfrm>
          <a:off x="318927" y="286612"/>
          <a:ext cx="3407756" cy="977832"/>
        </p:xfrm>
        <a:graphic>
          <a:graphicData uri="http://schemas.openxmlformats.org/drawingml/2006/table">
            <a:tbl>
              <a:tblPr/>
              <a:tblGrid>
                <a:gridCol w="3407756">
                  <a:extLst>
                    <a:ext uri="{9D8B030D-6E8A-4147-A177-3AD203B41FA5}">
                      <a16:colId xmlns:a16="http://schemas.microsoft.com/office/drawing/2014/main" xmlns="" val="3391748137"/>
                    </a:ext>
                  </a:extLst>
                </a:gridCol>
              </a:tblGrid>
              <a:tr h="488916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 startAt="2"/>
                      </a:pPr>
                      <a:r>
                        <a:rPr lang="ko-KR" altLang="en-US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분석 과정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7157913"/>
                  </a:ext>
                </a:extLst>
              </a:tr>
              <a:tr h="488916">
                <a:tc>
                  <a:txBody>
                    <a:bodyPr/>
                    <a:lstStyle/>
                    <a:p>
                      <a:pPr marL="857250" lvl="1" indent="-400050" latinLnBrk="1">
                        <a:buFont typeface="+mj-lt"/>
                        <a:buAutoNum type="romanUcPeriod" startAt="2"/>
                      </a:pPr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 데이터 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SET + </a:t>
                      </a:r>
                      <a:r>
                        <a:rPr lang="ko-KR" altLang="en-US" sz="15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전처리</a:t>
                      </a:r>
                      <a:endParaRPr lang="ko-KR" alt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6192665"/>
                  </a:ext>
                </a:extLst>
              </a:tr>
            </a:tbl>
          </a:graphicData>
        </a:graphic>
      </p:graphicFrame>
      <p:sp>
        <p:nvSpPr>
          <p:cNvPr id="31" name="Freeform 10">
            <a:extLst>
              <a:ext uri="{FF2B5EF4-FFF2-40B4-BE49-F238E27FC236}">
                <a16:creationId xmlns:a16="http://schemas.microsoft.com/office/drawing/2014/main" xmlns="" id="{267A7E40-E07D-4E2F-8297-2A53CF92F89C}"/>
              </a:ext>
            </a:extLst>
          </p:cNvPr>
          <p:cNvSpPr/>
          <p:nvPr/>
        </p:nvSpPr>
        <p:spPr>
          <a:xfrm>
            <a:off x="5791200" y="1461082"/>
            <a:ext cx="5680316" cy="4294196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A4AF51FA-5F75-40E3-8961-9F7D26859ED6}"/>
              </a:ext>
            </a:extLst>
          </p:cNvPr>
          <p:cNvSpPr txBox="1"/>
          <p:nvPr/>
        </p:nvSpPr>
        <p:spPr>
          <a:xfrm>
            <a:off x="327138" y="1461082"/>
            <a:ext cx="976549" cy="9130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333" b="1" dirty="0">
                <a:solidFill>
                  <a:srgbClr val="DE8D50"/>
                </a:solidFill>
                <a:cs typeface="Arial" pitchFamily="34" charset="0"/>
              </a:rPr>
              <a:t>01</a:t>
            </a:r>
            <a:endParaRPr lang="ko-KR" altLang="en-US" sz="5333" b="1" dirty="0">
              <a:solidFill>
                <a:srgbClr val="DE8D50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BAE26D-6D0C-459B-AC9E-C56BF3F4B7F6}"/>
              </a:ext>
            </a:extLst>
          </p:cNvPr>
          <p:cNvSpPr txBox="1"/>
          <p:nvPr/>
        </p:nvSpPr>
        <p:spPr>
          <a:xfrm>
            <a:off x="1303687" y="1844842"/>
            <a:ext cx="3974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서울시 지하철호선별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역별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dirty="0" err="1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승하차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인원 정보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0C5F3A-81DA-43F4-BC32-0C725C1CF585}"/>
              </a:ext>
            </a:extLst>
          </p:cNvPr>
          <p:cNvSpPr txBox="1"/>
          <p:nvPr/>
        </p:nvSpPr>
        <p:spPr>
          <a:xfrm>
            <a:off x="1059483" y="3657331"/>
            <a:ext cx="4331369" cy="209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지하철 승차 인원이 가장 많은 호선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 algn="r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>
                <a:highlight>
                  <a:srgbClr val="EDB17B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endParaRPr lang="en-US" altLang="ko-KR" sz="2000" dirty="0">
              <a:highlight>
                <a:srgbClr val="EDB17B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 algn="r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57300" lvl="2" indent="-342900" algn="r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B1BEAEF-212A-4B4A-AED0-7792A076D19E}"/>
              </a:ext>
            </a:extLst>
          </p:cNvPr>
          <p:cNvSpPr txBox="1"/>
          <p:nvPr/>
        </p:nvSpPr>
        <p:spPr>
          <a:xfrm>
            <a:off x="1416686" y="2374089"/>
            <a:ext cx="3974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호선의 시간대별 사용자 수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호선 별 역 별 승차 인원 산출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xmlns="" id="{2557824B-A899-49C3-86D9-FD3A22C4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02113"/>
            <a:ext cx="5955282" cy="391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E0D8E32-B463-43EF-A95E-7698A42BA1FA}"/>
              </a:ext>
            </a:extLst>
          </p:cNvPr>
          <p:cNvSpPr txBox="1"/>
          <p:nvPr/>
        </p:nvSpPr>
        <p:spPr>
          <a:xfrm>
            <a:off x="972142" y="5354747"/>
            <a:ext cx="28696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출근시간대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(7:00~9:00)</a:t>
            </a:r>
          </a:p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최근시간대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(17:00~19:00)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열차 이용 승객이 가장 많음</a:t>
            </a:r>
          </a:p>
        </p:txBody>
      </p:sp>
    </p:spTree>
    <p:extLst>
      <p:ext uri="{BB962C8B-B14F-4D97-AF65-F5344CB8AC3E}">
        <p14:creationId xmlns:p14="http://schemas.microsoft.com/office/powerpoint/2010/main" val="2034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1204</Words>
  <Application>Microsoft Office PowerPoint</Application>
  <PresentationFormat>와이드스크린</PresentationFormat>
  <Paragraphs>291</Paragraphs>
  <Slides>24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Soyeon Park</dc:creator>
  <cp:lastModifiedBy>Jang</cp:lastModifiedBy>
  <cp:revision>118</cp:revision>
  <dcterms:created xsi:type="dcterms:W3CDTF">2019-11-18T07:35:29Z</dcterms:created>
  <dcterms:modified xsi:type="dcterms:W3CDTF">2019-11-20T17:30:02Z</dcterms:modified>
</cp:coreProperties>
</file>