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57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4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Geoffrey%20Fox\Desktop\PWC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084142607174103E-2"/>
          <c:y val="4.2440824484095453E-2"/>
          <c:w val="0.94079429133858272"/>
          <c:h val="0.91511835103180905"/>
        </c:manualLayout>
      </c:layout>
      <c:lineChart>
        <c:grouping val="stacked"/>
        <c:ser>
          <c:idx val="0"/>
          <c:order val="0"/>
          <c:marker>
            <c:symbol val="none"/>
          </c:marker>
          <c:cat>
            <c:numRef>
              <c:f>PWC!$G$2:$G$82</c:f>
              <c:numCache>
                <c:formatCode>General</c:formatCode>
                <c:ptCount val="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24</c:v>
                </c:pt>
                <c:pt idx="34">
                  <c:v>24</c:v>
                </c:pt>
                <c:pt idx="35">
                  <c:v>32</c:v>
                </c:pt>
                <c:pt idx="36">
                  <c:v>32</c:v>
                </c:pt>
                <c:pt idx="37">
                  <c:v>32</c:v>
                </c:pt>
                <c:pt idx="38">
                  <c:v>32</c:v>
                </c:pt>
                <c:pt idx="39">
                  <c:v>48</c:v>
                </c:pt>
                <c:pt idx="40">
                  <c:v>48</c:v>
                </c:pt>
                <c:pt idx="41">
                  <c:v>48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48</c:v>
                </c:pt>
                <c:pt idx="46">
                  <c:v>48</c:v>
                </c:pt>
                <c:pt idx="47">
                  <c:v>48</c:v>
                </c:pt>
                <c:pt idx="48">
                  <c:v>48</c:v>
                </c:pt>
                <c:pt idx="49">
                  <c:v>64</c:v>
                </c:pt>
                <c:pt idx="50">
                  <c:v>64</c:v>
                </c:pt>
                <c:pt idx="51">
                  <c:v>64</c:v>
                </c:pt>
                <c:pt idx="52">
                  <c:v>64</c:v>
                </c:pt>
                <c:pt idx="53">
                  <c:v>64</c:v>
                </c:pt>
                <c:pt idx="54">
                  <c:v>64</c:v>
                </c:pt>
                <c:pt idx="55">
                  <c:v>64</c:v>
                </c:pt>
                <c:pt idx="56">
                  <c:v>64</c:v>
                </c:pt>
                <c:pt idx="57">
                  <c:v>80</c:v>
                </c:pt>
                <c:pt idx="58">
                  <c:v>96</c:v>
                </c:pt>
                <c:pt idx="59">
                  <c:v>96</c:v>
                </c:pt>
                <c:pt idx="60">
                  <c:v>96</c:v>
                </c:pt>
                <c:pt idx="61">
                  <c:v>128</c:v>
                </c:pt>
                <c:pt idx="62">
                  <c:v>128</c:v>
                </c:pt>
                <c:pt idx="63">
                  <c:v>128</c:v>
                </c:pt>
                <c:pt idx="64">
                  <c:v>128</c:v>
                </c:pt>
                <c:pt idx="65">
                  <c:v>128</c:v>
                </c:pt>
                <c:pt idx="66">
                  <c:v>192</c:v>
                </c:pt>
                <c:pt idx="67">
                  <c:v>192</c:v>
                </c:pt>
                <c:pt idx="68">
                  <c:v>288</c:v>
                </c:pt>
                <c:pt idx="69">
                  <c:v>288</c:v>
                </c:pt>
                <c:pt idx="70">
                  <c:v>384</c:v>
                </c:pt>
                <c:pt idx="71">
                  <c:v>384</c:v>
                </c:pt>
                <c:pt idx="72">
                  <c:v>384</c:v>
                </c:pt>
                <c:pt idx="73">
                  <c:v>480</c:v>
                </c:pt>
                <c:pt idx="74">
                  <c:v>480</c:v>
                </c:pt>
                <c:pt idx="75">
                  <c:v>576</c:v>
                </c:pt>
                <c:pt idx="76">
                  <c:v>576</c:v>
                </c:pt>
                <c:pt idx="77">
                  <c:v>672</c:v>
                </c:pt>
                <c:pt idx="78">
                  <c:v>672</c:v>
                </c:pt>
                <c:pt idx="79">
                  <c:v>744</c:v>
                </c:pt>
                <c:pt idx="80">
                  <c:v>744</c:v>
                </c:pt>
              </c:numCache>
            </c:numRef>
          </c:cat>
          <c:val>
            <c:numRef>
              <c:f>PWC!$H$2:$H$82</c:f>
              <c:numCache>
                <c:formatCode>General</c:formatCode>
                <c:ptCount val="81"/>
                <c:pt idx="0">
                  <c:v>1.1336122752701869</c:v>
                </c:pt>
                <c:pt idx="1">
                  <c:v>0.1759482710381095</c:v>
                </c:pt>
                <c:pt idx="2">
                  <c:v>0.20747389407094641</c:v>
                </c:pt>
                <c:pt idx="3">
                  <c:v>1.3594755602010618</c:v>
                </c:pt>
                <c:pt idx="4">
                  <c:v>-7.428976605439952E-3</c:v>
                </c:pt>
                <c:pt idx="5">
                  <c:v>0</c:v>
                </c:pt>
                <c:pt idx="6">
                  <c:v>0.41362681828732817</c:v>
                </c:pt>
                <c:pt idx="7">
                  <c:v>0.19797855429577282</c:v>
                </c:pt>
                <c:pt idx="8">
                  <c:v>0.3698296340074998</c:v>
                </c:pt>
                <c:pt idx="9">
                  <c:v>1.4587532624855268</c:v>
                </c:pt>
                <c:pt idx="10">
                  <c:v>-4.6891191530870846E-2</c:v>
                </c:pt>
                <c:pt idx="11">
                  <c:v>-1.7272779713661146E-2</c:v>
                </c:pt>
                <c:pt idx="12">
                  <c:v>1.6174134690048332</c:v>
                </c:pt>
                <c:pt idx="13">
                  <c:v>4.9918446497309921E-2</c:v>
                </c:pt>
                <c:pt idx="14">
                  <c:v>4.4001845230035475E-2</c:v>
                </c:pt>
                <c:pt idx="15">
                  <c:v>0.16661681114405646</c:v>
                </c:pt>
                <c:pt idx="16">
                  <c:v>0.26765438171322464</c:v>
                </c:pt>
                <c:pt idx="17">
                  <c:v>0.89822504552626703</c:v>
                </c:pt>
                <c:pt idx="18">
                  <c:v>1.9273362090643564E-2</c:v>
                </c:pt>
                <c:pt idx="19">
                  <c:v>9.6014914515625494E-2</c:v>
                </c:pt>
                <c:pt idx="20">
                  <c:v>0.16665074859276174</c:v>
                </c:pt>
                <c:pt idx="21">
                  <c:v>0.28342994136161526</c:v>
                </c:pt>
                <c:pt idx="22">
                  <c:v>0.90352075555641531</c:v>
                </c:pt>
                <c:pt idx="23">
                  <c:v>-2.4660521887150177E-2</c:v>
                </c:pt>
                <c:pt idx="24">
                  <c:v>1.3559262902793412E-2</c:v>
                </c:pt>
                <c:pt idx="25">
                  <c:v>1.6656527458073001</c:v>
                </c:pt>
                <c:pt idx="26">
                  <c:v>2.0460395601844761E-2</c:v>
                </c:pt>
                <c:pt idx="27">
                  <c:v>5.6565005153656367E-2</c:v>
                </c:pt>
                <c:pt idx="28">
                  <c:v>6.793879998563046E-2</c:v>
                </c:pt>
                <c:pt idx="29">
                  <c:v>0.1125873565473543</c:v>
                </c:pt>
                <c:pt idx="30">
                  <c:v>0.30271012548393239</c:v>
                </c:pt>
                <c:pt idx="31">
                  <c:v>0.56072074505566771</c:v>
                </c:pt>
                <c:pt idx="32">
                  <c:v>1.0436449407122268</c:v>
                </c:pt>
                <c:pt idx="33">
                  <c:v>1.8899100251741574E-2</c:v>
                </c:pt>
                <c:pt idx="34">
                  <c:v>2.0058193657272181</c:v>
                </c:pt>
                <c:pt idx="35">
                  <c:v>8.0213966546829107E-2</c:v>
                </c:pt>
                <c:pt idx="36">
                  <c:v>9.0098140538688254E-2</c:v>
                </c:pt>
                <c:pt idx="37">
                  <c:v>0.22820784018967677</c:v>
                </c:pt>
                <c:pt idx="38">
                  <c:v>0.36969194122897431</c:v>
                </c:pt>
                <c:pt idx="39">
                  <c:v>0.10823334595265277</c:v>
                </c:pt>
                <c:pt idx="40">
                  <c:v>9.5822602306295801E-2</c:v>
                </c:pt>
                <c:pt idx="41">
                  <c:v>9.7993562765454678E-2</c:v>
                </c:pt>
                <c:pt idx="42">
                  <c:v>9.877852818207189E-2</c:v>
                </c:pt>
                <c:pt idx="43">
                  <c:v>0.10315050058168618</c:v>
                </c:pt>
                <c:pt idx="44">
                  <c:v>0.18106932842193113</c:v>
                </c:pt>
                <c:pt idx="45">
                  <c:v>0.16423220883223388</c:v>
                </c:pt>
                <c:pt idx="46">
                  <c:v>0.26967249412096317</c:v>
                </c:pt>
                <c:pt idx="47">
                  <c:v>0.18035793732159089</c:v>
                </c:pt>
                <c:pt idx="48">
                  <c:v>0.4830100323588824</c:v>
                </c:pt>
                <c:pt idx="49">
                  <c:v>0.15806871910224141</c:v>
                </c:pt>
                <c:pt idx="50">
                  <c:v>0.20626715006949836</c:v>
                </c:pt>
                <c:pt idx="51">
                  <c:v>0.106337339276388</c:v>
                </c:pt>
                <c:pt idx="52">
                  <c:v>0.13289732203305515</c:v>
                </c:pt>
                <c:pt idx="53">
                  <c:v>9.5415180212170325E-2</c:v>
                </c:pt>
                <c:pt idx="54">
                  <c:v>0.13624788948792266</c:v>
                </c:pt>
                <c:pt idx="55">
                  <c:v>0.12743347914634451</c:v>
                </c:pt>
                <c:pt idx="56">
                  <c:v>0.17116356572224412</c:v>
                </c:pt>
                <c:pt idx="57">
                  <c:v>0.16816843475305276</c:v>
                </c:pt>
                <c:pt idx="58">
                  <c:v>0.16355294172914148</c:v>
                </c:pt>
                <c:pt idx="59">
                  <c:v>0.21251094979261032</c:v>
                </c:pt>
                <c:pt idx="60">
                  <c:v>0.38001790653782064</c:v>
                </c:pt>
                <c:pt idx="61">
                  <c:v>0.3742715106430603</c:v>
                </c:pt>
                <c:pt idx="62">
                  <c:v>0.18862658512928365</c:v>
                </c:pt>
                <c:pt idx="63">
                  <c:v>0.22024627016212595</c:v>
                </c:pt>
                <c:pt idx="64">
                  <c:v>0.26800947277957543</c:v>
                </c:pt>
                <c:pt idx="65">
                  <c:v>0.16737362488566609</c:v>
                </c:pt>
                <c:pt idx="66">
                  <c:v>0.77236590130955385</c:v>
                </c:pt>
                <c:pt idx="67">
                  <c:v>0.30841248041472435</c:v>
                </c:pt>
                <c:pt idx="68">
                  <c:v>1.2577221944351566</c:v>
                </c:pt>
                <c:pt idx="69">
                  <c:v>0.40262594679437047</c:v>
                </c:pt>
                <c:pt idx="70">
                  <c:v>1.846248331624659</c:v>
                </c:pt>
                <c:pt idx="71">
                  <c:v>0.55149373133008539</c:v>
                </c:pt>
                <c:pt idx="72">
                  <c:v>1.8628326042682777</c:v>
                </c:pt>
                <c:pt idx="73">
                  <c:v>0.63743267777350998</c:v>
                </c:pt>
                <c:pt idx="74">
                  <c:v>2.4513141823648237</c:v>
                </c:pt>
                <c:pt idx="75">
                  <c:v>0.80211894030877717</c:v>
                </c:pt>
                <c:pt idx="76">
                  <c:v>3.2060343374442839</c:v>
                </c:pt>
                <c:pt idx="77">
                  <c:v>0.93420556318548464</c:v>
                </c:pt>
                <c:pt idx="78">
                  <c:v>4.0361723117395591</c:v>
                </c:pt>
                <c:pt idx="79">
                  <c:v>4.7685222477679003</c:v>
                </c:pt>
                <c:pt idx="80">
                  <c:v>1.0130422565277346</c:v>
                </c:pt>
              </c:numCache>
            </c:numRef>
          </c:val>
        </c:ser>
        <c:marker val="1"/>
        <c:axId val="125605760"/>
        <c:axId val="125607296"/>
      </c:lineChart>
      <c:catAx>
        <c:axId val="125605760"/>
        <c:scaling>
          <c:orientation val="minMax"/>
        </c:scaling>
        <c:axPos val="b"/>
        <c:numFmt formatCode="General" sourceLinked="1"/>
        <c:tickLblPos val="nextTo"/>
        <c:crossAx val="125607296"/>
        <c:crosses val="autoZero"/>
        <c:auto val="1"/>
        <c:lblAlgn val="ctr"/>
        <c:lblOffset val="100"/>
      </c:catAx>
      <c:valAx>
        <c:axId val="125607296"/>
        <c:scaling>
          <c:orientation val="minMax"/>
        </c:scaling>
        <c:axPos val="l"/>
        <c:majorGridlines/>
        <c:numFmt formatCode="General" sourceLinked="1"/>
        <c:tickLblPos val="nextTo"/>
        <c:crossAx val="125605760"/>
        <c:crosses val="autoZero"/>
        <c:crossBetween val="between"/>
      </c:valAx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0.04167</cdr:x>
      <cdr:y>0.18349</cdr:y>
    </cdr:from>
    <cdr:to>
      <cdr:x>0.20833</cdr:x>
      <cdr:y>0.29817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609600"/>
          <a:ext cx="15240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Parallel Overhead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0.1</cdr:x>
      <cdr:y>0.50459</cdr:y>
    </cdr:from>
    <cdr:to>
      <cdr:x>0.175</cdr:x>
      <cdr:y>0.57339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14400" y="1676400"/>
          <a:ext cx="685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 dirty="0" smtClean="0"/>
            <a:t>Threaded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0.9</cdr:x>
      <cdr:y>0.73394</cdr:y>
    </cdr:from>
    <cdr:to>
      <cdr:x>0.975</cdr:x>
      <cdr:y>0.80275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8229600" y="2438400"/>
          <a:ext cx="685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 dirty="0" smtClean="0"/>
            <a:t>Threaded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0.075</cdr:x>
      <cdr:y>0.8945</cdr:y>
    </cdr:from>
    <cdr:to>
      <cdr:x>0.15</cdr:x>
      <cdr:y>0.9633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85800" y="2971800"/>
          <a:ext cx="685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 dirty="0" smtClean="0"/>
            <a:t>MPI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0.875</cdr:x>
      <cdr:y>0.29817</cdr:y>
    </cdr:from>
    <cdr:to>
      <cdr:x>0.93333</cdr:x>
      <cdr:y>0.36697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8001000" y="990600"/>
          <a:ext cx="533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 dirty="0" smtClean="0"/>
            <a:t>MPI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0.425</cdr:x>
      <cdr:y>0.88532</cdr:y>
    </cdr:from>
    <cdr:to>
      <cdr:x>0.59167</cdr:x>
      <cdr:y>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886200" y="2971800"/>
          <a:ext cx="15240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Parallelism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0.375</cdr:x>
      <cdr:y>0.48165</cdr:y>
    </cdr:from>
    <cdr:to>
      <cdr:x>0.45</cdr:x>
      <cdr:y>0.55046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429000" y="1600200"/>
          <a:ext cx="685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 dirty="0" smtClean="0"/>
            <a:t>Threaded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0.79167</cdr:x>
      <cdr:y>0.57339</cdr:y>
    </cdr:from>
    <cdr:to>
      <cdr:x>0.85</cdr:x>
      <cdr:y>0.6422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7239000" y="1905000"/>
          <a:ext cx="533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200" b="1" dirty="0" smtClean="0"/>
            <a:t>MPI</a:t>
          </a:r>
          <a:endParaRPr lang="en-US" sz="12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B57D-3583-44C8-9E59-CBF45FAED89C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F054A-0A3E-4073-A338-DFBFC8C8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BE968-06B1-4E75-AC26-1CD923854659}" type="slidenum">
              <a:rPr lang="en-US" b="1" smtClean="0">
                <a:solidFill>
                  <a:srgbClr val="000000"/>
                </a:solidFill>
              </a:rPr>
              <a:pPr/>
              <a:t>2</a:t>
            </a:fld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F054A-0A3E-4073-A338-DFBFC8C8D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4963"/>
            <a:ext cx="8226425" cy="4524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5663" cy="473075"/>
          </a:xfrm>
        </p:spPr>
        <p:txBody>
          <a:bodyPr/>
          <a:lstStyle>
            <a:lvl1pPr>
              <a:defRPr/>
            </a:lvl1pPr>
          </a:lstStyle>
          <a:p>
            <a:fld id="{1CF38E74-0795-4C1D-94D5-E9F826DF6C89}" type="datetimeFigureOut">
              <a:rPr lang="en-GB"/>
              <a:pPr/>
              <a:t>30/09/2009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5600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7016750" y="6384925"/>
            <a:ext cx="2127250" cy="473075"/>
          </a:xfrm>
          <a:solidFill>
            <a:srgbClr val="DEE7F8"/>
          </a:solidFill>
        </p:spPr>
        <p:txBody>
          <a:bodyPr/>
          <a:lstStyle>
            <a:lvl1pPr>
              <a:defRPr/>
            </a:lvl1pPr>
          </a:lstStyle>
          <a:p>
            <a:fld id="{487E03E8-23EC-4C7C-B218-7D94F2E088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9513-EBEB-4133-A365-9E371D091BB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B984-4AD9-4705-AE47-C81FEE212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cf@indian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fomall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34975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PolarGrid and FutureGrid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686800" cy="609600"/>
          </a:xfrm>
        </p:spPr>
        <p:txBody>
          <a:bodyPr>
            <a:noAutofit/>
          </a:bodyPr>
          <a:lstStyle/>
          <a:p>
            <a:r>
              <a:rPr lang="en-US" sz="1800" b="1" i="1" dirty="0" smtClean="0"/>
              <a:t>State IT Conference Panel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October 1, 2009, Indianapolis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124200"/>
            <a:ext cx="72390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Geoffrey Fox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>
                <a:hlinkClick r:id="rId3"/>
              </a:rPr>
              <a:t>gcf@indiana.edu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4"/>
              </a:rPr>
              <a:t>www.infomall.org</a:t>
            </a:r>
            <a:r>
              <a:rPr lang="en-US" sz="2000" dirty="0" smtClean="0"/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aseline="0" dirty="0"/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School of Informatics and Computing</a:t>
            </a:r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Community Grids Laboratory, </a:t>
            </a:r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Digital Science Center</a:t>
            </a:r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Pervasive Technology Institute</a:t>
            </a:r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Indiana University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78B0F-86C2-44B6-901A-58513BCF7E90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4339" name="Picture 7" descr="Picture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85750"/>
            <a:ext cx="7656513" cy="6359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FutureGrid is part of TeraGrid – NSF’s national network of supercomputers – and is aimed at providing a distributed testbed of ~9 clusters for both application and computer scientists exploring</a:t>
            </a:r>
          </a:p>
          <a:p>
            <a:pPr lvl="1"/>
            <a:r>
              <a:rPr lang="en-US" dirty="0" smtClean="0"/>
              <a:t>Clouds</a:t>
            </a:r>
          </a:p>
          <a:p>
            <a:pPr lvl="1"/>
            <a:r>
              <a:rPr lang="en-US" dirty="0" smtClean="0"/>
              <a:t>Grids</a:t>
            </a:r>
          </a:p>
          <a:p>
            <a:pPr lvl="1"/>
            <a:r>
              <a:rPr lang="en-US" dirty="0" smtClean="0"/>
              <a:t>Multicore and architecture diversity</a:t>
            </a:r>
          </a:p>
          <a:p>
            <a:r>
              <a:rPr lang="en-US" dirty="0" smtClean="0"/>
              <a:t>Testbed enabled by virtual machine technology including virtual network</a:t>
            </a:r>
          </a:p>
          <a:p>
            <a:pPr lvl="1"/>
            <a:r>
              <a:rPr lang="en-US" dirty="0" smtClean="0"/>
              <a:t>Dedicated network connects  allowing experiments to be isolated</a:t>
            </a:r>
          </a:p>
          <a:p>
            <a:r>
              <a:rPr lang="en-US" dirty="0" smtClean="0"/>
              <a:t>Modest number of cores (5000) but will be relatively large as a Science Cloud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nts and Settings\Geoffrey Fox\Desktop\FutureGrid_01.tif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076" y="381000"/>
            <a:ext cx="9158076" cy="6477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6488668"/>
            <a:ext cx="641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768 core Windows Server at IU and Network Fault Generator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Geoffrey Fox\Desktop\URGENT\MC30000\MG30000-17clusters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4" y="304800"/>
            <a:ext cx="9131286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2514600"/>
          <a:ext cx="9144000" cy="332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Clustering</a:t>
            </a:r>
            <a:br>
              <a:rPr lang="en-US" dirty="0" smtClean="0"/>
            </a:br>
            <a:r>
              <a:rPr lang="en-US" dirty="0" smtClean="0"/>
              <a:t>30,000 Points on Tempest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135</Words>
  <Application>Microsoft Office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PolarGrid and FutureGrid</vt:lpstr>
      <vt:lpstr>Slide 2</vt:lpstr>
      <vt:lpstr>FutureGrid</vt:lpstr>
      <vt:lpstr>Slide 4</vt:lpstr>
      <vt:lpstr>Slide 5</vt:lpstr>
      <vt:lpstr>Pairwise Clustering 30,000 Points on Tempest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PolarGrid and FutureGrid</dc:title>
  <dc:creator> </dc:creator>
  <cp:lastModifiedBy> </cp:lastModifiedBy>
  <cp:revision>2</cp:revision>
  <dcterms:created xsi:type="dcterms:W3CDTF">2009-09-30T18:02:07Z</dcterms:created>
  <dcterms:modified xsi:type="dcterms:W3CDTF">2009-09-30T20:46:24Z</dcterms:modified>
</cp:coreProperties>
</file>