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 수경" userId="429b53cebd14a705" providerId="LiveId" clId="{9B0D25C4-EB73-47FC-8A2D-39EFFCE6CE3B}"/>
    <pc:docChg chg="undo custSel modSld">
      <pc:chgData name="손 수경" userId="429b53cebd14a705" providerId="LiveId" clId="{9B0D25C4-EB73-47FC-8A2D-39EFFCE6CE3B}" dt="2023-02-23T09:05:43.212" v="2" actId="1076"/>
      <pc:docMkLst>
        <pc:docMk/>
      </pc:docMkLst>
      <pc:sldChg chg="modSp mod">
        <pc:chgData name="손 수경" userId="429b53cebd14a705" providerId="LiveId" clId="{9B0D25C4-EB73-47FC-8A2D-39EFFCE6CE3B}" dt="2023-02-23T09:05:32.559" v="1" actId="1076"/>
        <pc:sldMkLst>
          <pc:docMk/>
          <pc:sldMk cId="0" sldId="256"/>
        </pc:sldMkLst>
        <pc:picChg chg="mod">
          <ac:chgData name="손 수경" userId="429b53cebd14a705" providerId="LiveId" clId="{9B0D25C4-EB73-47FC-8A2D-39EFFCE6CE3B}" dt="2023-02-23T09:05:32.559" v="1" actId="1076"/>
          <ac:picMkLst>
            <pc:docMk/>
            <pc:sldMk cId="0" sldId="256"/>
            <ac:picMk id="7" creationId="{00000000-0000-0000-0000-000000000000}"/>
          </ac:picMkLst>
        </pc:picChg>
      </pc:sldChg>
      <pc:sldChg chg="modSp mod">
        <pc:chgData name="손 수경" userId="429b53cebd14a705" providerId="LiveId" clId="{9B0D25C4-EB73-47FC-8A2D-39EFFCE6CE3B}" dt="2023-02-23T09:05:43.212" v="2" actId="1076"/>
        <pc:sldMkLst>
          <pc:docMk/>
          <pc:sldMk cId="0" sldId="257"/>
        </pc:sldMkLst>
        <pc:spChg chg="mod">
          <ac:chgData name="손 수경" userId="429b53cebd14a705" providerId="LiveId" clId="{9B0D25C4-EB73-47FC-8A2D-39EFFCE6CE3B}" dt="2023-02-23T09:05:43.212" v="2" actId="1076"/>
          <ac:spMkLst>
            <pc:docMk/>
            <pc:sldMk cId="0" sldId="257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76" y="967739"/>
            <a:ext cx="8242554" cy="358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248" y="198120"/>
            <a:ext cx="2586990" cy="89992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4076" y="198120"/>
            <a:ext cx="941070" cy="89992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42715" y="198120"/>
            <a:ext cx="2568702" cy="89992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7464" y="198120"/>
            <a:ext cx="1754886" cy="89992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9919" y="198120"/>
            <a:ext cx="1347977" cy="8999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7717" y="1455800"/>
            <a:ext cx="3458210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0454" y="1455800"/>
            <a:ext cx="3456304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676" y="967739"/>
            <a:ext cx="8242554" cy="358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1309" y="308609"/>
            <a:ext cx="34213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367154"/>
            <a:ext cx="8072120" cy="462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1989" y="6601707"/>
            <a:ext cx="2533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92929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jp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6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7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8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jpg"/><Relationship Id="rId5" Type="http://schemas.openxmlformats.org/officeDocument/2006/relationships/image" Target="../media/image7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552" y="3703320"/>
            <a:ext cx="1844802" cy="358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06751" y="2781300"/>
            <a:ext cx="4947667" cy="1119377"/>
            <a:chOff x="2206751" y="2781300"/>
            <a:chExt cx="4947667" cy="1119377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6751" y="2781300"/>
              <a:ext cx="941069" cy="11193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5643" y="2781300"/>
              <a:ext cx="1169670" cy="11193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2967" y="2781300"/>
              <a:ext cx="2184654" cy="1119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5444" y="2781300"/>
              <a:ext cx="2458974" cy="11193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08885" y="2924048"/>
            <a:ext cx="431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4장</a:t>
            </a:r>
            <a:r>
              <a:rPr sz="4000" spc="-55" dirty="0"/>
              <a:t> </a:t>
            </a:r>
            <a:r>
              <a:rPr sz="4000" spc="-5" dirty="0"/>
              <a:t>쓰레드(thread)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093752"/>
            <a:ext cx="8037195" cy="483044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단일사용자</a:t>
            </a:r>
            <a:r>
              <a:rPr sz="20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멀티프로세싱</a:t>
            </a:r>
            <a:r>
              <a:rPr sz="20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시스템에서의</a:t>
            </a:r>
            <a:r>
              <a:rPr sz="20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0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Malgun Gothic"/>
              <a:buChar char="-"/>
              <a:tabLst>
                <a:tab pos="756285" algn="l"/>
                <a:tab pos="756920" algn="l"/>
              </a:tabLst>
            </a:pP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전면(foreground)과</a:t>
            </a:r>
            <a:r>
              <a:rPr sz="17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후면(background)</a:t>
            </a:r>
            <a:r>
              <a:rPr sz="17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작업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r>
              <a:rPr sz="17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응용의</a:t>
            </a:r>
            <a:r>
              <a:rPr sz="17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속도</a:t>
            </a:r>
            <a:r>
              <a:rPr sz="17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향상</a:t>
            </a:r>
            <a:endParaRPr sz="1700">
              <a:latin typeface="Malgun Gothic"/>
              <a:cs typeface="Malgun Gothic"/>
            </a:endParaRPr>
          </a:p>
          <a:p>
            <a:pPr marL="1000125" marR="27940" lvl="2" indent="-228600">
              <a:lnSpc>
                <a:spcPts val="1510"/>
              </a:lnSpc>
              <a:spcBef>
                <a:spcPts val="785"/>
              </a:spcBef>
              <a:buChar char="•"/>
              <a:tabLst>
                <a:tab pos="1000125" algn="l"/>
                <a:tab pos="1000760" algn="l"/>
              </a:tabLst>
            </a:pP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예를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들어,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스프레드시트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프로그램에서</a:t>
            </a:r>
            <a:r>
              <a:rPr sz="14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하나의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쓰레드가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메뉴를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나타내고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입력을 </a:t>
            </a:r>
            <a:r>
              <a:rPr sz="1400" spc="-47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읽는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중에,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다른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쓰레드는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명령을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수행하고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스프레드시트를</a:t>
            </a:r>
            <a:r>
              <a:rPr sz="14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갱신할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Malgun Gothic"/>
              <a:buChar char="-"/>
              <a:tabLst>
                <a:tab pos="756285" algn="l"/>
                <a:tab pos="756920" algn="l"/>
              </a:tabLst>
            </a:pP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비동기(asynchronous)</a:t>
            </a:r>
            <a:r>
              <a:rPr sz="17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처리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700">
              <a:latin typeface="Malgun Gothic"/>
              <a:cs typeface="Malgun Gothic"/>
            </a:endParaRPr>
          </a:p>
          <a:p>
            <a:pPr marL="1000125" marR="90170" lvl="2" indent="-228600">
              <a:lnSpc>
                <a:spcPct val="90000"/>
              </a:lnSpc>
              <a:spcBef>
                <a:spcPts val="755"/>
              </a:spcBef>
              <a:buChar char="•"/>
              <a:tabLst>
                <a:tab pos="1000125" algn="l"/>
                <a:tab pos="1000760" algn="l"/>
              </a:tabLst>
            </a:pP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프로그램의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비동기적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요소들을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통해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구현할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있다. 예)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정전으로부터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보호하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기 위해 1분마다 메모리(RAM) 버퍼의 내용을 디스크로 기록하는 워드 프로세서를 설계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할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 있다.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이를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위한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쓰레드가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생성될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있는데,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유일한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업무는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주기적인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백업이며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운 </a:t>
            </a:r>
            <a:r>
              <a:rPr sz="1400" spc="-47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영체제를 통해 직접 자신을 스케줄 한다. 이때 시간을 검사하거나 또는 입력 </a:t>
            </a:r>
            <a:r>
              <a:rPr sz="1400" spc="5" dirty="0">
                <a:solidFill>
                  <a:srgbClr val="292929"/>
                </a:solidFill>
                <a:latin typeface="Malgun Gothic"/>
                <a:cs typeface="Malgun Gothic"/>
              </a:rPr>
              <a:t>및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출력을 </a:t>
            </a:r>
            <a:r>
              <a:rPr sz="14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조정하기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위해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주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프로그램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내에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복잡한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코드를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작성할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필요는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없다.</a:t>
            </a:r>
            <a:endParaRPr sz="1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Malgun Gothic"/>
              <a:buChar char="-"/>
              <a:tabLst>
                <a:tab pos="756285" algn="l"/>
                <a:tab pos="756920" algn="l"/>
              </a:tabLst>
            </a:pP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빠른</a:t>
            </a:r>
            <a:r>
              <a:rPr sz="1700" b="1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700">
              <a:latin typeface="Malgun Gothic"/>
              <a:cs typeface="Malgun Gothic"/>
            </a:endParaRPr>
          </a:p>
          <a:p>
            <a:pPr marL="1000125" marR="81915" lvl="2" indent="-228600">
              <a:lnSpc>
                <a:spcPct val="90000"/>
              </a:lnSpc>
              <a:spcBef>
                <a:spcPts val="755"/>
              </a:spcBef>
              <a:buChar char="•"/>
              <a:tabLst>
                <a:tab pos="1000125" algn="l"/>
                <a:tab pos="1000760" algn="l"/>
              </a:tabLst>
            </a:pP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멀티쓰레드 프로세스는 어떤 데이터 묶음(batch)을 계산하면서 동시에 어떤 장치로부터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다음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데이터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묶음을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읽어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들일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멀티프로세스시스템에서</a:t>
            </a:r>
            <a:r>
              <a:rPr sz="1400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한 프로세스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내의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여러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쓰레드들은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실제적으로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동시에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수행될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따라서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쓰레드가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특정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데이터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묶음을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읽기 위해 입출력 작업 완료를 기다리면서 블록(block)될지라도, </a:t>
            </a:r>
            <a:r>
              <a:rPr sz="1400" spc="5" dirty="0">
                <a:solidFill>
                  <a:srgbClr val="292929"/>
                </a:solidFill>
                <a:latin typeface="Malgun Gothic"/>
                <a:cs typeface="Malgun Gothic"/>
              </a:rPr>
              <a:t>또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다른 쓰레드가 </a:t>
            </a:r>
            <a:r>
              <a:rPr sz="1400" spc="5" dirty="0">
                <a:solidFill>
                  <a:srgbClr val="292929"/>
                </a:solidFill>
                <a:latin typeface="Malgun Gothic"/>
                <a:cs typeface="Malgun Gothic"/>
              </a:rPr>
              <a:t>수행 </a:t>
            </a:r>
            <a:r>
              <a:rPr sz="1400" spc="-4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될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756285" indent="-287020">
              <a:lnSpc>
                <a:spcPct val="100000"/>
              </a:lnSpc>
              <a:spcBef>
                <a:spcPts val="530"/>
              </a:spcBef>
              <a:buFont typeface="Malgun Gothic"/>
              <a:buChar char="–"/>
              <a:tabLst>
                <a:tab pos="756285" algn="l"/>
                <a:tab pos="756920" algn="l"/>
              </a:tabLst>
            </a:pP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모듈</a:t>
            </a:r>
            <a:r>
              <a:rPr sz="17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프로그램</a:t>
            </a:r>
            <a:r>
              <a:rPr sz="17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292929"/>
                </a:solidFill>
                <a:latin typeface="Malgun Gothic"/>
                <a:cs typeface="Malgun Gothic"/>
              </a:rPr>
              <a:t>구조</a:t>
            </a:r>
            <a:r>
              <a:rPr sz="17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700">
              <a:latin typeface="Malgun Gothic"/>
              <a:cs typeface="Malgun Gothic"/>
            </a:endParaRPr>
          </a:p>
          <a:p>
            <a:pPr marL="1000125" marR="5080" lvl="1" indent="-228600">
              <a:lnSpc>
                <a:spcPts val="1510"/>
              </a:lnSpc>
              <a:spcBef>
                <a:spcPts val="780"/>
              </a:spcBef>
              <a:buChar char="•"/>
              <a:tabLst>
                <a:tab pos="1000125" algn="l"/>
                <a:tab pos="1000760" algn="l"/>
              </a:tabLst>
            </a:pP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다양한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활동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혹은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입출력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연산에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대한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다양한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출발ㆍ목적지를</a:t>
            </a:r>
            <a:r>
              <a:rPr sz="1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포함하고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있는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프로그램의 </a:t>
            </a:r>
            <a:r>
              <a:rPr sz="1400" spc="-47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경우,</a:t>
            </a:r>
            <a:r>
              <a:rPr sz="1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쓰레드들을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사용하여</a:t>
            </a:r>
            <a:r>
              <a:rPr sz="1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설계하고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구현하는</a:t>
            </a:r>
            <a:r>
              <a:rPr sz="14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것이</a:t>
            </a:r>
            <a:r>
              <a:rPr sz="1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292929"/>
                </a:solidFill>
                <a:latin typeface="Malgun Gothic"/>
                <a:cs typeface="Malgun Gothic"/>
              </a:rPr>
              <a:t>편리하다.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224153"/>
            <a:ext cx="782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 장점: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예 (그림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4.3: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RPC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(Remote</a:t>
            </a:r>
            <a:r>
              <a:rPr sz="1800" b="1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Procedure</a:t>
            </a:r>
            <a:r>
              <a:rPr sz="1800" b="1" spc="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Call)</a:t>
            </a:r>
            <a:r>
              <a:rPr sz="1800" b="1" spc="24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)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2955" y="1743455"/>
            <a:ext cx="5908675" cy="4718685"/>
            <a:chOff x="1552955" y="1743455"/>
            <a:chExt cx="5908675" cy="47186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99" y="1752600"/>
              <a:ext cx="5890259" cy="47000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57527" y="1748027"/>
              <a:ext cx="5899785" cy="4709160"/>
            </a:xfrm>
            <a:custGeom>
              <a:avLst/>
              <a:gdLst/>
              <a:ahLst/>
              <a:cxnLst/>
              <a:rect l="l" t="t" r="r" b="b"/>
              <a:pathLst>
                <a:path w="5899784" h="4709160">
                  <a:moveTo>
                    <a:pt x="0" y="4709160"/>
                  </a:moveTo>
                  <a:lnTo>
                    <a:pt x="5899404" y="4709160"/>
                  </a:lnTo>
                  <a:lnTo>
                    <a:pt x="5899404" y="0"/>
                  </a:lnTo>
                  <a:lnTo>
                    <a:pt x="0" y="0"/>
                  </a:lnTo>
                  <a:lnTo>
                    <a:pt x="0" y="470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08379"/>
            <a:ext cx="5401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기능(thread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functionality)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1381504"/>
            <a:ext cx="2980690" cy="12331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상태</a:t>
            </a:r>
            <a:endParaRPr sz="2000">
              <a:latin typeface="Malgun Gothic"/>
              <a:cs typeface="Malgun Gothic"/>
            </a:endParaRPr>
          </a:p>
          <a:p>
            <a:pPr marL="697865" lvl="1" indent="-229235">
              <a:lnSpc>
                <a:spcPct val="100000"/>
              </a:lnSpc>
              <a:spcBef>
                <a:spcPts val="90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수행,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준비,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블록</a:t>
            </a:r>
            <a:endParaRPr sz="1800">
              <a:latin typeface="Malgun Gothic"/>
              <a:cs typeface="Malgun Gothic"/>
            </a:endParaRPr>
          </a:p>
          <a:p>
            <a:pPr marL="697865" lvl="1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기본적인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연산: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428" y="1651253"/>
            <a:ext cx="301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09880" algn="l"/>
              </a:tabLst>
            </a:pP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보류(Suspended)고</a:t>
            </a:r>
            <a:r>
              <a:rPr sz="1800" spc="-2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가능</a:t>
            </a:r>
            <a:r>
              <a:rPr sz="1800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2698750"/>
            <a:ext cx="720026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–</a:t>
            </a:r>
            <a:r>
              <a:rPr sz="1800" spc="2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생성(Spawn),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디스패치(Dispatch),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블록(Block),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비블록(Unblock), </a:t>
            </a:r>
            <a:r>
              <a:rPr sz="1800" spc="-6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종료(Finish)</a:t>
            </a:r>
            <a:endParaRPr sz="18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그림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4.4: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단일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처리기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상에서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다중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쓰레딩의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</a:t>
            </a:r>
            <a:endParaRPr sz="1800">
              <a:latin typeface="Malgun Gothic"/>
              <a:cs typeface="Malgun Gothic"/>
            </a:endParaRPr>
          </a:p>
          <a:p>
            <a:pPr marL="5950585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solidFill>
                  <a:srgbClr val="0000FF"/>
                </a:solidFill>
                <a:latin typeface="Malgun Gothic"/>
                <a:cs typeface="Malgun Gothic"/>
              </a:rPr>
              <a:t>단일처리기</a:t>
            </a:r>
            <a:endParaRPr sz="1600">
              <a:latin typeface="Malgun Gothic"/>
              <a:cs typeface="Malgun Gothic"/>
            </a:endParaRPr>
          </a:p>
          <a:p>
            <a:pPr marL="5950585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0000FF"/>
                </a:solidFill>
                <a:latin typeface="Malgun Gothic"/>
                <a:cs typeface="Malgun Gothic"/>
              </a:rPr>
              <a:t>환경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723" y="3806952"/>
            <a:ext cx="6851650" cy="2943225"/>
            <a:chOff x="458723" y="3806952"/>
            <a:chExt cx="6851650" cy="29432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3457" y="3822954"/>
              <a:ext cx="216408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7" y="3816094"/>
              <a:ext cx="6588252" cy="29245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3295" y="3811524"/>
              <a:ext cx="6597650" cy="2933700"/>
            </a:xfrm>
            <a:custGeom>
              <a:avLst/>
              <a:gdLst/>
              <a:ahLst/>
              <a:cxnLst/>
              <a:rect l="l" t="t" r="r" b="b"/>
              <a:pathLst>
                <a:path w="6597650" h="2933700">
                  <a:moveTo>
                    <a:pt x="0" y="2933700"/>
                  </a:moveTo>
                  <a:lnTo>
                    <a:pt x="6597396" y="2933700"/>
                  </a:lnTo>
                  <a:lnTo>
                    <a:pt x="6597396" y="0"/>
                  </a:lnTo>
                  <a:lnTo>
                    <a:pt x="0" y="0"/>
                  </a:lnTo>
                  <a:lnTo>
                    <a:pt x="0" y="2933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038351"/>
            <a:ext cx="8012430" cy="411543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6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800" b="1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기능</a:t>
            </a:r>
            <a:endParaRPr sz="2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25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동기화(synchronization)</a:t>
            </a:r>
            <a:endParaRPr sz="2400">
              <a:latin typeface="Malgun Gothic"/>
              <a:cs typeface="Malgun Gothic"/>
            </a:endParaRPr>
          </a:p>
          <a:p>
            <a:pPr marL="1000125" marR="105410" lvl="2" indent="-228600">
              <a:lnSpc>
                <a:spcPct val="100000"/>
              </a:lnSpc>
              <a:spcBef>
                <a:spcPts val="1070"/>
              </a:spcBef>
              <a:buChar char="•"/>
              <a:tabLst>
                <a:tab pos="100076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내의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쓰레드들은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동일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주소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공간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자원들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을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endParaRPr sz="2000">
              <a:latin typeface="Malgun Gothic"/>
              <a:cs typeface="Malgun Gothic"/>
            </a:endParaRPr>
          </a:p>
          <a:p>
            <a:pPr marL="1000125" lvl="2" indent="-229235">
              <a:lnSpc>
                <a:spcPct val="100000"/>
              </a:lnSpc>
              <a:spcBef>
                <a:spcPts val="960"/>
              </a:spcBef>
              <a:buChar char="•"/>
              <a:tabLst>
                <a:tab pos="100076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자원: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전역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변수,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파일,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힙(heap)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영역</a:t>
            </a:r>
            <a:endParaRPr sz="2000">
              <a:latin typeface="Malgun Gothic"/>
              <a:cs typeface="Malgun Gothic"/>
            </a:endParaRPr>
          </a:p>
          <a:p>
            <a:pPr marL="1000125" marR="5080" lvl="2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100076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자원에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대해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동시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접근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시(특히,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갱신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시),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일관성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유지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기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법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1271270" marR="86995" lvl="3" indent="-228600">
              <a:lnSpc>
                <a:spcPct val="100000"/>
              </a:lnSpc>
              <a:spcBef>
                <a:spcPts val="910"/>
              </a:spcBef>
              <a:buChar char="–"/>
              <a:tabLst>
                <a:tab pos="127190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예)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변수에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대해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읽기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연산은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동시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접근이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가능하나,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쓰기 </a:t>
            </a:r>
            <a:r>
              <a:rPr sz="1800" spc="-6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연산은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순간에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하나만</a:t>
            </a:r>
            <a:r>
              <a:rPr sz="18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1271270" lvl="3" indent="-229235">
              <a:lnSpc>
                <a:spcPct val="100000"/>
              </a:lnSpc>
              <a:spcBef>
                <a:spcPts val="865"/>
              </a:spcBef>
              <a:buChar char="–"/>
              <a:tabLst>
                <a:tab pos="127190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동기화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관련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내용은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제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5장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6장에서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다룸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6664" y="198120"/>
              <a:ext cx="216179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8217" y="308609"/>
            <a:ext cx="2607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쓰레드의</a:t>
            </a:r>
            <a:r>
              <a:rPr spc="-90" dirty="0"/>
              <a:t> </a:t>
            </a:r>
            <a:r>
              <a:rPr dirty="0"/>
              <a:t>유형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933900"/>
            <a:ext cx="6485255" cy="104965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4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쓰레드(User-level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thread,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ULT)</a:t>
            </a:r>
            <a:endParaRPr sz="2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400" b="1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쓰레드(Kernel-level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thread,</a:t>
            </a:r>
            <a:r>
              <a:rPr sz="2400" b="1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KLT)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7512" y="2241804"/>
            <a:ext cx="7809230" cy="4076700"/>
            <a:chOff x="667512" y="2241804"/>
            <a:chExt cx="7809230" cy="40767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6" y="2250948"/>
              <a:ext cx="7790688" cy="40584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084" y="2246376"/>
              <a:ext cx="7800340" cy="4067810"/>
            </a:xfrm>
            <a:custGeom>
              <a:avLst/>
              <a:gdLst/>
              <a:ahLst/>
              <a:cxnLst/>
              <a:rect l="l" t="t" r="r" b="b"/>
              <a:pathLst>
                <a:path w="7800340" h="4067810">
                  <a:moveTo>
                    <a:pt x="0" y="4067555"/>
                  </a:moveTo>
                  <a:lnTo>
                    <a:pt x="7799832" y="4067555"/>
                  </a:lnTo>
                  <a:lnTo>
                    <a:pt x="7799832" y="0"/>
                  </a:lnTo>
                  <a:lnTo>
                    <a:pt x="0" y="0"/>
                  </a:lnTo>
                  <a:lnTo>
                    <a:pt x="0" y="40675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062273"/>
            <a:ext cx="8060055" cy="481711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000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endParaRPr sz="2000">
              <a:latin typeface="Malgun Gothic"/>
              <a:cs typeface="Malgun Gothic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응용이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관리를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책임짐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(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쓰레드</a:t>
            </a:r>
            <a:r>
              <a:rPr sz="1800" b="1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라이브러리가</a:t>
            </a:r>
            <a:r>
              <a:rPr sz="1800" b="1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쓰레드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생 </a:t>
            </a:r>
            <a:r>
              <a:rPr sz="1800" spc="-6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성, 제거,</a:t>
            </a:r>
            <a:r>
              <a:rPr sz="1800" spc="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데이터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전송,</a:t>
            </a:r>
            <a:r>
              <a:rPr sz="1800" spc="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동기화, 스케줄, 문맥교환을</a:t>
            </a:r>
            <a:r>
              <a:rPr sz="1800" spc="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수행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커널은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존재를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모름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이러한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접근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방법의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예로</a:t>
            </a:r>
            <a:r>
              <a:rPr sz="18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b="1" spc="-60" dirty="0">
                <a:solidFill>
                  <a:srgbClr val="292929"/>
                </a:solidFill>
                <a:latin typeface="Malgun Gothic"/>
                <a:cs typeface="Malgun Gothic"/>
              </a:rPr>
              <a:t>cthread</a:t>
            </a:r>
            <a:r>
              <a:rPr sz="1900" b="1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및 </a:t>
            </a:r>
            <a:r>
              <a:rPr sz="1900" b="1" spc="-60" dirty="0">
                <a:solidFill>
                  <a:srgbClr val="292929"/>
                </a:solidFill>
                <a:latin typeface="Malgun Gothic"/>
                <a:cs typeface="Malgun Gothic"/>
              </a:rPr>
              <a:t>pthread</a:t>
            </a:r>
            <a:r>
              <a:rPr sz="19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등이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있음.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커널이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쓰레드에 대한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문맥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정보를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쓰레드에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대한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스케줄링이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수준에서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수행됨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이러한 접근 방법의 예로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Windows가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결합된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접근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방법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(Combined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approach)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대표적인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Solaris가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951481"/>
            <a:ext cx="7787005" cy="377634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1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0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0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쓰레드(계속)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장점</a:t>
            </a:r>
            <a:endParaRPr sz="1800">
              <a:latin typeface="Malgun Gothic"/>
              <a:cs typeface="Malgun Gothic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교환/교체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시에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커널 모드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권한이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불필요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(두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번의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모드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전이 오버 </a:t>
            </a:r>
            <a:r>
              <a:rPr sz="1600" spc="-5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헤드를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절약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가능)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특정 응용에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적합한 스케줄링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적용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OS에서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단점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8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쓰레드가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블록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상태를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유발하는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시스템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호출을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수행할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경우, 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자신뿐만</a:t>
            </a:r>
            <a:endParaRPr sz="160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아니라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그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 내의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다른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쓰레드들도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블록됨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다중처리기의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장점을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살리지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못함.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커널 루틴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자체는 다중쓰레딩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될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없다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3272" y="4931664"/>
            <a:ext cx="7010400" cy="1729739"/>
            <a:chOff x="1033272" y="4931664"/>
            <a:chExt cx="7010400" cy="17297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416" y="4940808"/>
              <a:ext cx="6992111" cy="17114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7844" y="4936236"/>
              <a:ext cx="7001509" cy="1720850"/>
            </a:xfrm>
            <a:custGeom>
              <a:avLst/>
              <a:gdLst/>
              <a:ahLst/>
              <a:cxnLst/>
              <a:rect l="l" t="t" r="r" b="b"/>
              <a:pathLst>
                <a:path w="7001509" h="1720850">
                  <a:moveTo>
                    <a:pt x="0" y="1720595"/>
                  </a:moveTo>
                  <a:lnTo>
                    <a:pt x="7001256" y="1720595"/>
                  </a:lnTo>
                  <a:lnTo>
                    <a:pt x="7001256" y="0"/>
                  </a:lnTo>
                  <a:lnTo>
                    <a:pt x="0" y="0"/>
                  </a:lnTo>
                  <a:lnTo>
                    <a:pt x="0" y="17205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1981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2348" y="1079753"/>
            <a:ext cx="476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상태들의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예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8052" y="1620011"/>
            <a:ext cx="6716395" cy="5046345"/>
            <a:chOff x="1178052" y="1620011"/>
            <a:chExt cx="6716395" cy="50463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196" y="1629155"/>
              <a:ext cx="6697980" cy="50276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82624" y="1624583"/>
              <a:ext cx="6707505" cy="5036820"/>
            </a:xfrm>
            <a:custGeom>
              <a:avLst/>
              <a:gdLst/>
              <a:ahLst/>
              <a:cxnLst/>
              <a:rect l="l" t="t" r="r" b="b"/>
              <a:pathLst>
                <a:path w="6707505" h="5036820">
                  <a:moveTo>
                    <a:pt x="0" y="5036820"/>
                  </a:moveTo>
                  <a:lnTo>
                    <a:pt x="6707124" y="5036820"/>
                  </a:lnTo>
                  <a:lnTo>
                    <a:pt x="6707124" y="0"/>
                  </a:lnTo>
                  <a:lnTo>
                    <a:pt x="0" y="0"/>
                  </a:lnTo>
                  <a:lnTo>
                    <a:pt x="0" y="50368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78229"/>
            <a:ext cx="4352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쓰레드와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간의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관계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1375" y="2124455"/>
            <a:ext cx="8488680" cy="3616960"/>
            <a:chOff x="341375" y="2124455"/>
            <a:chExt cx="8488680" cy="3616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19" y="2133599"/>
              <a:ext cx="8470392" cy="35981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947" y="2129027"/>
              <a:ext cx="8479790" cy="3607435"/>
            </a:xfrm>
            <a:custGeom>
              <a:avLst/>
              <a:gdLst/>
              <a:ahLst/>
              <a:cxnLst/>
              <a:rect l="l" t="t" r="r" b="b"/>
              <a:pathLst>
                <a:path w="8479790" h="3607435">
                  <a:moveTo>
                    <a:pt x="0" y="3607308"/>
                  </a:moveTo>
                  <a:lnTo>
                    <a:pt x="8479536" y="3607308"/>
                  </a:lnTo>
                  <a:lnTo>
                    <a:pt x="8479536" y="0"/>
                  </a:lnTo>
                  <a:lnTo>
                    <a:pt x="0" y="0"/>
                  </a:lnTo>
                  <a:lnTo>
                    <a:pt x="0" y="3607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371" y="187452"/>
              <a:ext cx="2568702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0" y="187452"/>
              <a:ext cx="2568702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4655" y="298526"/>
            <a:ext cx="4236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멀티코어와</a:t>
            </a:r>
            <a:r>
              <a:rPr spc="-114" dirty="0"/>
              <a:t> </a:t>
            </a:r>
            <a:r>
              <a:rPr spc="5" dirty="0"/>
              <a:t>멀티쓰레딩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79753"/>
            <a:ext cx="251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Amdahl의</a:t>
            </a:r>
            <a:r>
              <a:rPr sz="2400" b="1" spc="-9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법칙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00" y="2682239"/>
            <a:ext cx="7932420" cy="1979930"/>
            <a:chOff x="609600" y="2682239"/>
            <a:chExt cx="7932420" cy="19799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744" y="2691383"/>
              <a:ext cx="7914132" cy="1961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4172" y="2686811"/>
              <a:ext cx="7923530" cy="1971039"/>
            </a:xfrm>
            <a:custGeom>
              <a:avLst/>
              <a:gdLst/>
              <a:ahLst/>
              <a:cxnLst/>
              <a:rect l="l" t="t" r="r" b="b"/>
              <a:pathLst>
                <a:path w="7923530" h="1971039">
                  <a:moveTo>
                    <a:pt x="0" y="1970532"/>
                  </a:moveTo>
                  <a:lnTo>
                    <a:pt x="7923276" y="1970532"/>
                  </a:lnTo>
                  <a:lnTo>
                    <a:pt x="7923276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204" y="187452"/>
              <a:ext cx="758190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9231" y="187452"/>
              <a:ext cx="1347978" cy="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4779" y="187452"/>
              <a:ext cx="1347977" cy="8999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4" y="187452"/>
              <a:ext cx="1347977" cy="89992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5233" y="298526"/>
            <a:ext cx="3118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1080" algn="l"/>
              </a:tabLst>
            </a:pPr>
            <a:r>
              <a:rPr dirty="0"/>
              <a:t>4장</a:t>
            </a:r>
            <a:r>
              <a:rPr spc="5" dirty="0"/>
              <a:t>의</a:t>
            </a:r>
            <a:r>
              <a:rPr spc="-15" dirty="0"/>
              <a:t> </a:t>
            </a:r>
            <a:r>
              <a:rPr dirty="0"/>
              <a:t>학</a:t>
            </a:r>
            <a:r>
              <a:rPr spc="5" dirty="0"/>
              <a:t>습</a:t>
            </a:r>
            <a:r>
              <a:rPr dirty="0"/>
              <a:t>	목표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7332" y="1099648"/>
            <a:ext cx="7722870" cy="39757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프로세스와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차이를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이해할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쓰레드와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관련된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기본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설계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이슈를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설명할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수 있다.</a:t>
            </a:r>
            <a:endParaRPr sz="2400" dirty="0">
              <a:latin typeface="Malgun Gothic"/>
              <a:cs typeface="Malgun Gothic"/>
            </a:endParaRPr>
          </a:p>
          <a:p>
            <a:pPr marL="354965" marR="5080" indent="-342900">
              <a:lnSpc>
                <a:spcPct val="10000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쓰레드와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수준의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차이를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설명할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Windows의</a:t>
            </a:r>
            <a:r>
              <a:rPr sz="2400" b="1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기능을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설명할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 있다.</a:t>
            </a:r>
            <a:endParaRPr sz="2400" dirty="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Solaris의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기능을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설명할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Linux의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기능을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설명할 수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Android의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쓰레드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기능을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설명할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371" y="187452"/>
              <a:ext cx="2568702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0" y="187452"/>
              <a:ext cx="2568702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4655" y="298526"/>
            <a:ext cx="4236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멀티코어와</a:t>
            </a:r>
            <a:r>
              <a:rPr spc="-114" dirty="0"/>
              <a:t> </a:t>
            </a:r>
            <a:r>
              <a:rPr spc="5" dirty="0"/>
              <a:t>멀티쓰레딩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79753"/>
            <a:ext cx="465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멀티코어가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성능에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미치는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영향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5468" y="2051304"/>
            <a:ext cx="4168140" cy="3258820"/>
            <a:chOff x="315468" y="2051304"/>
            <a:chExt cx="4168140" cy="3258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12" y="2060448"/>
              <a:ext cx="4149852" cy="3240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0040" y="2055876"/>
              <a:ext cx="4159250" cy="3249295"/>
            </a:xfrm>
            <a:custGeom>
              <a:avLst/>
              <a:gdLst/>
              <a:ahLst/>
              <a:cxnLst/>
              <a:rect l="l" t="t" r="r" b="b"/>
              <a:pathLst>
                <a:path w="4159250" h="3249295">
                  <a:moveTo>
                    <a:pt x="0" y="3249168"/>
                  </a:moveTo>
                  <a:lnTo>
                    <a:pt x="4158996" y="3249168"/>
                  </a:lnTo>
                  <a:lnTo>
                    <a:pt x="4158996" y="0"/>
                  </a:lnTo>
                  <a:lnTo>
                    <a:pt x="0" y="0"/>
                  </a:lnTo>
                  <a:lnTo>
                    <a:pt x="0" y="3249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30852" y="2051304"/>
            <a:ext cx="4514215" cy="3258820"/>
            <a:chOff x="4530852" y="2051304"/>
            <a:chExt cx="4514215" cy="32588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9996" y="2060448"/>
              <a:ext cx="4495800" cy="3240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35424" y="2055876"/>
              <a:ext cx="4505325" cy="3249295"/>
            </a:xfrm>
            <a:custGeom>
              <a:avLst/>
              <a:gdLst/>
              <a:ahLst/>
              <a:cxnLst/>
              <a:rect l="l" t="t" r="r" b="b"/>
              <a:pathLst>
                <a:path w="4505325" h="3249295">
                  <a:moveTo>
                    <a:pt x="0" y="3249168"/>
                  </a:moveTo>
                  <a:lnTo>
                    <a:pt x="4504944" y="3249168"/>
                  </a:lnTo>
                  <a:lnTo>
                    <a:pt x="4504944" y="0"/>
                  </a:lnTo>
                  <a:lnTo>
                    <a:pt x="0" y="0"/>
                  </a:lnTo>
                  <a:lnTo>
                    <a:pt x="0" y="3249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371" y="187452"/>
              <a:ext cx="2568702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0" y="187452"/>
              <a:ext cx="2568702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4655" y="298526"/>
            <a:ext cx="4236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멀티코어와</a:t>
            </a:r>
            <a:r>
              <a:rPr spc="-114" dirty="0"/>
              <a:t> </a:t>
            </a:r>
            <a:r>
              <a:rPr spc="5" dirty="0"/>
              <a:t>멀티쓰레딩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79753"/>
            <a:ext cx="465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멀티코어가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성능에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미치는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영향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4123" y="1979676"/>
            <a:ext cx="5838825" cy="3837940"/>
            <a:chOff x="1754123" y="1979676"/>
            <a:chExt cx="5838825" cy="38379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267" y="1988820"/>
              <a:ext cx="5820156" cy="3819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8695" y="1984248"/>
              <a:ext cx="5829300" cy="3828415"/>
            </a:xfrm>
            <a:custGeom>
              <a:avLst/>
              <a:gdLst/>
              <a:ahLst/>
              <a:cxnLst/>
              <a:rect l="l" t="t" r="r" b="b"/>
              <a:pathLst>
                <a:path w="5829300" h="3828415">
                  <a:moveTo>
                    <a:pt x="0" y="3828288"/>
                  </a:moveTo>
                  <a:lnTo>
                    <a:pt x="5829300" y="3828288"/>
                  </a:lnTo>
                  <a:lnTo>
                    <a:pt x="5829300" y="0"/>
                  </a:lnTo>
                  <a:lnTo>
                    <a:pt x="0" y="0"/>
                  </a:lnTo>
                  <a:lnTo>
                    <a:pt x="0" y="38282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371" y="187452"/>
              <a:ext cx="2568702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0" y="187452"/>
              <a:ext cx="2568702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4655" y="298526"/>
            <a:ext cx="4236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멀티코어와</a:t>
            </a:r>
            <a:r>
              <a:rPr spc="-114" dirty="0"/>
              <a:t> </a:t>
            </a:r>
            <a:r>
              <a:rPr spc="5" dirty="0"/>
              <a:t>멀티쓰레딩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917874"/>
            <a:ext cx="7985125" cy="464121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멀티코어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성능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향상이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많은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Font typeface="Malgun Gothic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멀티쓰레드화된</a:t>
            </a:r>
            <a:r>
              <a:rPr sz="2000" b="1" spc="-6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네이티브</a:t>
            </a:r>
            <a:r>
              <a:rPr sz="20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2000">
              <a:latin typeface="Malgun Gothic"/>
              <a:cs typeface="Malgun Gothic"/>
            </a:endParaRPr>
          </a:p>
          <a:p>
            <a:pPr marL="1083945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083945" algn="l"/>
                <a:tab pos="108458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멀티쓰레드화된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응용은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소수의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고도로 쓰레드화된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프로세스를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의미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Malgun Gothic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292929"/>
                </a:solidFill>
                <a:latin typeface="Malgun Gothic"/>
                <a:cs typeface="Malgun Gothic"/>
              </a:rPr>
              <a:t>멀티프로세스</a:t>
            </a:r>
            <a:r>
              <a:rPr sz="18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1083945" lvl="2" indent="-229235">
              <a:lnSpc>
                <a:spcPct val="100000"/>
              </a:lnSpc>
              <a:spcBef>
                <a:spcPts val="825"/>
              </a:spcBef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다수의 단일</a:t>
            </a:r>
            <a:r>
              <a:rPr sz="16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쓰레드화된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프로세스들이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존재한다는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의미</a:t>
            </a:r>
            <a:endParaRPr sz="16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Font typeface="Malgun Gothic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자바</a:t>
            </a:r>
            <a:r>
              <a:rPr sz="1800" b="1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1083945" lvl="2" indent="-229235">
              <a:lnSpc>
                <a:spcPct val="100000"/>
              </a:lnSpc>
              <a:spcBef>
                <a:spcPts val="825"/>
              </a:spcBef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기본적인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쓰레딩을 지원.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멀티쓰레드화된</a:t>
            </a:r>
            <a:r>
              <a:rPr sz="1600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응용을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개발하는데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매우 용이</a:t>
            </a:r>
            <a:endParaRPr sz="1600">
              <a:latin typeface="Malgun Gothic"/>
              <a:cs typeface="Malgun Gothic"/>
            </a:endParaRPr>
          </a:p>
          <a:p>
            <a:pPr marL="1083945" marR="82550" lvl="2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자바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가상 머신도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자바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응용에 대한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스케줄링과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메모리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관리를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지원하는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멀 </a:t>
            </a:r>
            <a:r>
              <a:rPr sz="1600" spc="-5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티쓰레드화된</a:t>
            </a:r>
            <a:r>
              <a:rPr sz="1600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프로세스임</a:t>
            </a:r>
            <a:endParaRPr sz="16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10"/>
              </a:spcBef>
              <a:buFont typeface="Malgun Gothic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292929"/>
                </a:solidFill>
                <a:latin typeface="Malgun Gothic"/>
                <a:cs typeface="Malgun Gothic"/>
              </a:rPr>
              <a:t>멀티인스턴스</a:t>
            </a:r>
            <a:r>
              <a:rPr sz="18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1083945" marR="22860" lvl="2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개별적인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응용이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많은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수의 쓰레드를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사용해서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속도를 향상시키지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못할지라 </a:t>
            </a:r>
            <a:r>
              <a:rPr sz="1600" spc="-5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도</a:t>
            </a:r>
            <a:r>
              <a:rPr sz="16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다수의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인스턴스를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멀티코어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구조상에서</a:t>
            </a:r>
            <a:r>
              <a:rPr sz="16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병렬적으로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실행함으로써 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속도를</a:t>
            </a:r>
            <a:r>
              <a:rPr sz="16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향상</a:t>
            </a:r>
            <a:r>
              <a:rPr sz="16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시킬</a:t>
            </a:r>
            <a:r>
              <a:rPr sz="16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algun Gothic"/>
                <a:cs typeface="Malgun Gothic"/>
              </a:rPr>
              <a:t>수 있다.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87452"/>
            <a:ext cx="8242934" cy="900430"/>
            <a:chOff x="455676" y="187452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8" y="187452"/>
              <a:ext cx="1347978" cy="899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5896" y="187452"/>
              <a:ext cx="1347978" cy="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711" y="187452"/>
              <a:ext cx="1892045" cy="8999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7596" y="187452"/>
              <a:ext cx="1347977" cy="8999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3143" y="187452"/>
              <a:ext cx="2568702" cy="89992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0632" y="298526"/>
            <a:ext cx="6143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응용</a:t>
            </a:r>
            <a:r>
              <a:rPr spc="-35" dirty="0"/>
              <a:t> </a:t>
            </a:r>
            <a:r>
              <a:rPr dirty="0"/>
              <a:t>예제:</a:t>
            </a:r>
            <a:r>
              <a:rPr spc="-10" dirty="0"/>
              <a:t> </a:t>
            </a:r>
            <a:r>
              <a:rPr spc="-5" dirty="0"/>
              <a:t>Valve</a:t>
            </a:r>
            <a:r>
              <a:rPr spc="-35" dirty="0"/>
              <a:t> </a:t>
            </a:r>
            <a:r>
              <a:rPr spc="5" dirty="0"/>
              <a:t>게임</a:t>
            </a:r>
            <a:r>
              <a:rPr spc="-30" dirty="0"/>
              <a:t> </a:t>
            </a:r>
            <a:r>
              <a:rPr dirty="0"/>
              <a:t>소프트웨어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394460" y="1548383"/>
            <a:ext cx="6567170" cy="4577080"/>
            <a:chOff x="1394460" y="1548383"/>
            <a:chExt cx="6567170" cy="45770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3604" y="1557527"/>
              <a:ext cx="6548628" cy="4558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99032" y="1552955"/>
              <a:ext cx="6558280" cy="4567555"/>
            </a:xfrm>
            <a:custGeom>
              <a:avLst/>
              <a:gdLst/>
              <a:ahLst/>
              <a:cxnLst/>
              <a:rect l="l" t="t" r="r" b="b"/>
              <a:pathLst>
                <a:path w="6558280" h="4567555">
                  <a:moveTo>
                    <a:pt x="0" y="4567428"/>
                  </a:moveTo>
                  <a:lnTo>
                    <a:pt x="6557772" y="4567428"/>
                  </a:lnTo>
                  <a:lnTo>
                    <a:pt x="6557772" y="0"/>
                  </a:lnTo>
                  <a:lnTo>
                    <a:pt x="0" y="0"/>
                  </a:lnTo>
                  <a:lnTo>
                    <a:pt x="0" y="45674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308609"/>
            <a:ext cx="69792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40" dirty="0"/>
              <a:t> </a:t>
            </a:r>
            <a:r>
              <a:rPr dirty="0"/>
              <a:t>8의</a:t>
            </a:r>
            <a:r>
              <a:rPr spc="-20" dirty="0"/>
              <a:t> </a:t>
            </a:r>
            <a:r>
              <a:rPr dirty="0"/>
              <a:t>프로세스와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관리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186690" indent="-342900">
              <a:lnSpc>
                <a:spcPts val="2380"/>
              </a:lnSpc>
              <a:spcBef>
                <a:spcPts val="39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응용은 하나</a:t>
            </a:r>
            <a:r>
              <a:rPr spc="-20" dirty="0"/>
              <a:t> </a:t>
            </a:r>
            <a:r>
              <a:rPr spc="-5" dirty="0"/>
              <a:t>또는</a:t>
            </a:r>
            <a:r>
              <a:rPr spc="-15" dirty="0"/>
              <a:t> </a:t>
            </a:r>
            <a:r>
              <a:rPr spc="-5" dirty="0"/>
              <a:t>그</a:t>
            </a:r>
            <a:r>
              <a:rPr spc="-20" dirty="0"/>
              <a:t> </a:t>
            </a:r>
            <a:r>
              <a:rPr spc="-5" dirty="0"/>
              <a:t>이 </a:t>
            </a:r>
            <a:r>
              <a:rPr spc="-755" dirty="0"/>
              <a:t> </a:t>
            </a:r>
            <a:r>
              <a:rPr spc="-5" dirty="0"/>
              <a:t>상의</a:t>
            </a:r>
            <a:r>
              <a:rPr spc="-20" dirty="0"/>
              <a:t> </a:t>
            </a:r>
            <a:r>
              <a:rPr spc="-5" dirty="0"/>
              <a:t>프로세스로 구성</a:t>
            </a:r>
          </a:p>
          <a:p>
            <a:pPr marL="355600" indent="-342900">
              <a:lnSpc>
                <a:spcPts val="2510"/>
              </a:lnSpc>
              <a:spcBef>
                <a:spcPts val="7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각</a:t>
            </a:r>
            <a:r>
              <a:rPr spc="-25" dirty="0"/>
              <a:t> </a:t>
            </a:r>
            <a:r>
              <a:rPr spc="-10" dirty="0"/>
              <a:t>프로세스는</a:t>
            </a:r>
            <a:r>
              <a:rPr spc="-5" dirty="0"/>
              <a:t> </a:t>
            </a:r>
            <a:r>
              <a:rPr spc="-10" dirty="0"/>
              <a:t>프로그램</a:t>
            </a:r>
          </a:p>
          <a:p>
            <a:pPr marL="354965">
              <a:lnSpc>
                <a:spcPts val="2510"/>
              </a:lnSpc>
            </a:pPr>
            <a:r>
              <a:rPr spc="-5" dirty="0"/>
              <a:t>실행을</a:t>
            </a:r>
            <a:r>
              <a:rPr spc="-10" dirty="0"/>
              <a:t> </a:t>
            </a:r>
            <a:r>
              <a:rPr spc="-5" dirty="0"/>
              <a:t>위한</a:t>
            </a:r>
            <a:r>
              <a:rPr spc="-25" dirty="0"/>
              <a:t> </a:t>
            </a:r>
            <a:r>
              <a:rPr spc="-5" dirty="0"/>
              <a:t>자원을</a:t>
            </a:r>
            <a:r>
              <a:rPr spc="-25" dirty="0"/>
              <a:t> </a:t>
            </a:r>
            <a:r>
              <a:rPr spc="-5" dirty="0"/>
              <a:t>제공</a:t>
            </a:r>
          </a:p>
          <a:p>
            <a:pPr marL="354965" marR="5080" indent="-342900">
              <a:lnSpc>
                <a:spcPts val="2380"/>
              </a:lnSpc>
              <a:spcBef>
                <a:spcPts val="108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쓰레드는</a:t>
            </a:r>
            <a:r>
              <a:rPr spc="-10" dirty="0"/>
              <a:t> </a:t>
            </a:r>
            <a:r>
              <a:rPr spc="-5" dirty="0"/>
              <a:t>실행을</a:t>
            </a:r>
            <a:r>
              <a:rPr spc="-15" dirty="0"/>
              <a:t> </a:t>
            </a:r>
            <a:r>
              <a:rPr spc="-5" dirty="0"/>
              <a:t>위해</a:t>
            </a:r>
            <a:r>
              <a:rPr spc="-25" dirty="0"/>
              <a:t> </a:t>
            </a:r>
            <a:r>
              <a:rPr spc="-5" dirty="0"/>
              <a:t>스 </a:t>
            </a:r>
            <a:r>
              <a:rPr spc="-760" dirty="0"/>
              <a:t> </a:t>
            </a:r>
            <a:r>
              <a:rPr spc="-5" dirty="0"/>
              <a:t>케줄링 될 수 있는 프로 </a:t>
            </a:r>
            <a:r>
              <a:rPr dirty="0"/>
              <a:t> </a:t>
            </a:r>
            <a:r>
              <a:rPr spc="-5" dirty="0"/>
              <a:t>세스 내의</a:t>
            </a:r>
            <a:r>
              <a:rPr dirty="0"/>
              <a:t> </a:t>
            </a:r>
            <a:r>
              <a:rPr spc="-5" dirty="0"/>
              <a:t>개체</a:t>
            </a:r>
          </a:p>
          <a:p>
            <a:pPr marL="354965" marR="6985" indent="-342900">
              <a:lnSpc>
                <a:spcPts val="2380"/>
              </a:lnSpc>
              <a:spcBef>
                <a:spcPts val="104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작업 객체는 프로세스들 </a:t>
            </a:r>
            <a:r>
              <a:rPr spc="-760" dirty="0"/>
              <a:t> </a:t>
            </a:r>
            <a:r>
              <a:rPr spc="-5" dirty="0"/>
              <a:t>의</a:t>
            </a:r>
            <a:r>
              <a:rPr spc="-25" dirty="0"/>
              <a:t> </a:t>
            </a:r>
            <a:r>
              <a:rPr spc="-5" dirty="0"/>
              <a:t>그룹을</a:t>
            </a:r>
            <a:r>
              <a:rPr spc="-25" dirty="0"/>
              <a:t> </a:t>
            </a:r>
            <a:r>
              <a:rPr spc="-5" dirty="0"/>
              <a:t>하나의</a:t>
            </a:r>
            <a:r>
              <a:rPr spc="-15" dirty="0"/>
              <a:t> </a:t>
            </a:r>
            <a:r>
              <a:rPr spc="-5" dirty="0"/>
              <a:t>단위로 </a:t>
            </a:r>
            <a:r>
              <a:rPr spc="-760" dirty="0"/>
              <a:t> </a:t>
            </a:r>
            <a:r>
              <a:rPr spc="-5" dirty="0"/>
              <a:t>써</a:t>
            </a:r>
            <a:r>
              <a:rPr spc="-10" dirty="0"/>
              <a:t> </a:t>
            </a:r>
            <a:r>
              <a:rPr spc="-5" dirty="0"/>
              <a:t>관리할 수 있게</a:t>
            </a:r>
            <a:r>
              <a:rPr spc="5" dirty="0"/>
              <a:t> </a:t>
            </a:r>
            <a:r>
              <a:rPr spc="-5" dirty="0"/>
              <a:t>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쓰레드</a:t>
            </a:r>
            <a:r>
              <a:rPr spc="-15" dirty="0"/>
              <a:t> </a:t>
            </a:r>
            <a:r>
              <a:rPr spc="-5" dirty="0"/>
              <a:t>풀은</a:t>
            </a:r>
            <a:r>
              <a:rPr spc="-25" dirty="0"/>
              <a:t> </a:t>
            </a:r>
            <a:r>
              <a:rPr spc="-5" dirty="0"/>
              <a:t>응용을</a:t>
            </a:r>
            <a:r>
              <a:rPr spc="-25" dirty="0"/>
              <a:t> </a:t>
            </a:r>
            <a:r>
              <a:rPr spc="-5" dirty="0"/>
              <a:t>대신 </a:t>
            </a:r>
            <a:r>
              <a:rPr spc="-760" dirty="0"/>
              <a:t> </a:t>
            </a:r>
            <a:r>
              <a:rPr spc="-5" dirty="0"/>
              <a:t>하여 비동기적인 콜백을 </a:t>
            </a:r>
            <a:r>
              <a:rPr spc="-760" dirty="0"/>
              <a:t> </a:t>
            </a:r>
            <a:r>
              <a:rPr spc="-5" dirty="0"/>
              <a:t>효과적으로 실행하는 작 </a:t>
            </a:r>
            <a:r>
              <a:rPr spc="-760" dirty="0"/>
              <a:t> </a:t>
            </a:r>
            <a:r>
              <a:rPr spc="-5" dirty="0"/>
              <a:t>업</a:t>
            </a:r>
            <a:r>
              <a:rPr spc="-10" dirty="0"/>
              <a:t> 쓰레드의</a:t>
            </a:r>
            <a:r>
              <a:rPr spc="10" dirty="0"/>
              <a:t> </a:t>
            </a:r>
            <a:r>
              <a:rPr spc="-10" dirty="0"/>
              <a:t>집합</a:t>
            </a:r>
          </a:p>
          <a:p>
            <a:pPr marL="355600" marR="5080" indent="-342900">
              <a:lnSpc>
                <a:spcPts val="2380"/>
              </a:lnSpc>
              <a:spcBef>
                <a:spcPts val="104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파이버는 응용 프로그램 </a:t>
            </a:r>
            <a:r>
              <a:rPr spc="-760" dirty="0"/>
              <a:t> </a:t>
            </a:r>
            <a:r>
              <a:rPr spc="-5" dirty="0"/>
              <a:t>에</a:t>
            </a:r>
            <a:r>
              <a:rPr spc="-25" dirty="0"/>
              <a:t> </a:t>
            </a:r>
            <a:r>
              <a:rPr spc="-5" dirty="0"/>
              <a:t>의해</a:t>
            </a:r>
            <a:r>
              <a:rPr spc="-25" dirty="0"/>
              <a:t> </a:t>
            </a:r>
            <a:r>
              <a:rPr spc="-5" dirty="0"/>
              <a:t>수동으로</a:t>
            </a:r>
            <a:r>
              <a:rPr spc="-20" dirty="0"/>
              <a:t> </a:t>
            </a:r>
            <a:r>
              <a:rPr spc="-5" dirty="0"/>
              <a:t>스케줄 </a:t>
            </a:r>
            <a:r>
              <a:rPr spc="-760" dirty="0"/>
              <a:t> </a:t>
            </a:r>
            <a:r>
              <a:rPr spc="-5" dirty="0"/>
              <a:t>링되는</a:t>
            </a:r>
            <a:r>
              <a:rPr spc="5" dirty="0"/>
              <a:t> </a:t>
            </a:r>
            <a:r>
              <a:rPr spc="-5" dirty="0"/>
              <a:t>실행 단위</a:t>
            </a:r>
          </a:p>
          <a:p>
            <a:pPr marL="355600" marR="78740" indent="-342900">
              <a:lnSpc>
                <a:spcPct val="90000"/>
              </a:lnSpc>
              <a:spcBef>
                <a:spcPts val="101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사용자모드 스케줄링 </a:t>
            </a:r>
            <a:r>
              <a:rPr spc="-15" dirty="0"/>
              <a:t>(U </a:t>
            </a:r>
            <a:r>
              <a:rPr spc="-760" dirty="0"/>
              <a:t> </a:t>
            </a:r>
            <a:r>
              <a:rPr spc="-10" dirty="0"/>
              <a:t>MS)</a:t>
            </a:r>
            <a:r>
              <a:rPr dirty="0"/>
              <a:t> </a:t>
            </a:r>
            <a:r>
              <a:rPr spc="-5" dirty="0"/>
              <a:t>은</a:t>
            </a:r>
            <a:r>
              <a:rPr spc="-10" dirty="0"/>
              <a:t> </a:t>
            </a:r>
            <a:r>
              <a:rPr spc="-5" dirty="0"/>
              <a:t>응용이</a:t>
            </a:r>
            <a:r>
              <a:rPr spc="5" dirty="0"/>
              <a:t> </a:t>
            </a:r>
            <a:r>
              <a:rPr spc="-5" dirty="0"/>
              <a:t>자신의 </a:t>
            </a:r>
            <a:r>
              <a:rPr dirty="0"/>
              <a:t> </a:t>
            </a:r>
            <a:r>
              <a:rPr spc="-5" dirty="0"/>
              <a:t>쓰레드를 통해 스케줄링 </a:t>
            </a:r>
            <a:r>
              <a:rPr spc="-760" dirty="0"/>
              <a:t> </a:t>
            </a:r>
            <a:r>
              <a:rPr spc="-5" dirty="0"/>
              <a:t>하는 경량화</a:t>
            </a:r>
            <a:r>
              <a:rPr spc="10" dirty="0"/>
              <a:t> </a:t>
            </a:r>
            <a:r>
              <a:rPr spc="-5" dirty="0"/>
              <a:t>기법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8" y="198120"/>
              <a:ext cx="2586990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76" y="198120"/>
              <a:ext cx="941070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2715" y="198120"/>
              <a:ext cx="2568702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7464" y="198120"/>
              <a:ext cx="1754886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919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2446" y="308609"/>
            <a:ext cx="69792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40" dirty="0"/>
              <a:t> </a:t>
            </a:r>
            <a:r>
              <a:rPr dirty="0"/>
              <a:t>8의</a:t>
            </a:r>
            <a:r>
              <a:rPr spc="-20" dirty="0"/>
              <a:t> </a:t>
            </a:r>
            <a:r>
              <a:rPr dirty="0"/>
              <a:t>프로세스와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관리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08000" marR="42545" indent="-343535">
              <a:lnSpc>
                <a:spcPts val="2300"/>
              </a:lnSpc>
              <a:spcBef>
                <a:spcPts val="660"/>
              </a:spcBef>
              <a:buClr>
                <a:srgbClr val="D22B2B"/>
              </a:buClr>
              <a:buFont typeface="Malgun Gothic"/>
              <a:buChar char="•"/>
              <a:tabLst>
                <a:tab pos="508000" algn="l"/>
                <a:tab pos="508634" algn="l"/>
              </a:tabLst>
            </a:pPr>
            <a:r>
              <a:rPr dirty="0"/>
              <a:t>후면</a:t>
            </a:r>
            <a:r>
              <a:rPr spc="-15" dirty="0"/>
              <a:t> </a:t>
            </a:r>
            <a:r>
              <a:rPr dirty="0"/>
              <a:t>작업과</a:t>
            </a:r>
            <a:r>
              <a:rPr spc="-5" dirty="0"/>
              <a:t> </a:t>
            </a:r>
            <a:r>
              <a:rPr dirty="0"/>
              <a:t>응용의</a:t>
            </a:r>
            <a:r>
              <a:rPr spc="-10" dirty="0"/>
              <a:t> </a:t>
            </a:r>
            <a:r>
              <a:rPr dirty="0"/>
              <a:t>생명주기</a:t>
            </a:r>
            <a:r>
              <a:rPr spc="-20" dirty="0"/>
              <a:t> </a:t>
            </a:r>
            <a:r>
              <a:rPr dirty="0"/>
              <a:t>측면에서</a:t>
            </a:r>
            <a:r>
              <a:rPr spc="-5" dirty="0"/>
              <a:t> </a:t>
            </a:r>
            <a:r>
              <a:rPr dirty="0"/>
              <a:t>전통적인</a:t>
            </a:r>
            <a:r>
              <a:rPr spc="-10" dirty="0"/>
              <a:t> </a:t>
            </a:r>
            <a:r>
              <a:rPr dirty="0"/>
              <a:t>Wind </a:t>
            </a:r>
            <a:r>
              <a:rPr spc="-830" dirty="0"/>
              <a:t> </a:t>
            </a:r>
            <a:r>
              <a:rPr dirty="0"/>
              <a:t>ows</a:t>
            </a:r>
            <a:r>
              <a:rPr spc="5" dirty="0"/>
              <a:t> </a:t>
            </a:r>
            <a:r>
              <a:rPr dirty="0"/>
              <a:t>접근 방법과</a:t>
            </a:r>
            <a:r>
              <a:rPr spc="5" dirty="0"/>
              <a:t> </a:t>
            </a:r>
            <a:r>
              <a:rPr dirty="0"/>
              <a:t>차이가</a:t>
            </a:r>
            <a:r>
              <a:rPr spc="-10" dirty="0"/>
              <a:t> </a:t>
            </a:r>
            <a:r>
              <a:rPr dirty="0"/>
              <a:t>있음</a:t>
            </a:r>
          </a:p>
          <a:p>
            <a:pPr marL="508000" marR="5080" indent="-343535">
              <a:lnSpc>
                <a:spcPts val="2300"/>
              </a:lnSpc>
              <a:spcBef>
                <a:spcPts val="1160"/>
              </a:spcBef>
              <a:buClr>
                <a:srgbClr val="D22B2B"/>
              </a:buClr>
              <a:buFont typeface="Malgun Gothic"/>
              <a:buChar char="•"/>
              <a:tabLst>
                <a:tab pos="508000" algn="l"/>
                <a:tab pos="508634" algn="l"/>
              </a:tabLst>
            </a:pPr>
            <a:r>
              <a:rPr dirty="0"/>
              <a:t>개발자들은</a:t>
            </a:r>
            <a:r>
              <a:rPr spc="-15" dirty="0"/>
              <a:t> </a:t>
            </a:r>
            <a:r>
              <a:rPr dirty="0"/>
              <a:t>자신이</a:t>
            </a:r>
            <a:r>
              <a:rPr spc="-15" dirty="0"/>
              <a:t> </a:t>
            </a:r>
            <a:r>
              <a:rPr dirty="0"/>
              <a:t>개발한</a:t>
            </a:r>
            <a:r>
              <a:rPr spc="-10" dirty="0"/>
              <a:t> </a:t>
            </a:r>
            <a:r>
              <a:rPr dirty="0"/>
              <a:t>개별</a:t>
            </a:r>
            <a:r>
              <a:rPr spc="-25" dirty="0"/>
              <a:t> </a:t>
            </a:r>
            <a:r>
              <a:rPr dirty="0"/>
              <a:t>응용프로그램의</a:t>
            </a:r>
            <a:r>
              <a:rPr spc="-10" dirty="0"/>
              <a:t> </a:t>
            </a:r>
            <a:r>
              <a:rPr dirty="0"/>
              <a:t>상태를 </a:t>
            </a:r>
            <a:r>
              <a:rPr spc="-830" dirty="0"/>
              <a:t> </a:t>
            </a:r>
            <a:r>
              <a:rPr dirty="0"/>
              <a:t>관리해야 할</a:t>
            </a:r>
            <a:r>
              <a:rPr spc="10" dirty="0"/>
              <a:t> </a:t>
            </a:r>
            <a:r>
              <a:rPr dirty="0"/>
              <a:t>책임이 있음</a:t>
            </a:r>
          </a:p>
          <a:p>
            <a:pPr marL="508000" marR="341630" indent="-343535">
              <a:lnSpc>
                <a:spcPts val="2300"/>
              </a:lnSpc>
              <a:spcBef>
                <a:spcPts val="1160"/>
              </a:spcBef>
              <a:buClr>
                <a:srgbClr val="D22B2B"/>
              </a:buClr>
              <a:buFont typeface="Malgun Gothic"/>
              <a:buChar char="•"/>
              <a:tabLst>
                <a:tab pos="508000" algn="l"/>
                <a:tab pos="508634" algn="l"/>
              </a:tabLst>
            </a:pPr>
            <a:r>
              <a:rPr dirty="0"/>
              <a:t>새로운</a:t>
            </a:r>
            <a:r>
              <a:rPr spc="-15" dirty="0"/>
              <a:t> </a:t>
            </a:r>
            <a:r>
              <a:rPr spc="-5" dirty="0"/>
              <a:t>Metro</a:t>
            </a:r>
            <a:r>
              <a:rPr dirty="0"/>
              <a:t> 인터페이스에서는</a:t>
            </a:r>
            <a:r>
              <a:rPr spc="-5" dirty="0"/>
              <a:t> </a:t>
            </a:r>
            <a:r>
              <a:rPr dirty="0"/>
              <a:t>Windows</a:t>
            </a:r>
            <a:r>
              <a:rPr spc="-5" dirty="0"/>
              <a:t> </a:t>
            </a:r>
            <a:r>
              <a:rPr dirty="0"/>
              <a:t>8이</a:t>
            </a:r>
            <a:r>
              <a:rPr spc="-20" dirty="0"/>
              <a:t> </a:t>
            </a:r>
            <a:r>
              <a:rPr dirty="0"/>
              <a:t>응용 </a:t>
            </a:r>
            <a:r>
              <a:rPr spc="-830" dirty="0"/>
              <a:t> </a:t>
            </a:r>
            <a:r>
              <a:rPr dirty="0"/>
              <a:t>프로그램의 프로세스</a:t>
            </a:r>
            <a:r>
              <a:rPr spc="-5" dirty="0"/>
              <a:t> </a:t>
            </a:r>
            <a:r>
              <a:rPr dirty="0"/>
              <a:t>생명주기를</a:t>
            </a:r>
            <a:r>
              <a:rPr spc="5" dirty="0"/>
              <a:t> </a:t>
            </a:r>
            <a:r>
              <a:rPr dirty="0"/>
              <a:t>관리</a:t>
            </a:r>
          </a:p>
          <a:p>
            <a:pPr marL="789940" marR="144780" lvl="1" indent="-228600">
              <a:lnSpc>
                <a:spcPct val="80000"/>
              </a:lnSpc>
              <a:spcBef>
                <a:spcPts val="1135"/>
              </a:spcBef>
              <a:buChar char="•"/>
              <a:tabLst>
                <a:tab pos="790575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제한된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숫자의 응용 프로그램이</a:t>
            </a:r>
            <a:r>
              <a:rPr sz="2200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SnapView</a:t>
            </a:r>
            <a:r>
              <a:rPr sz="2200" spc="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기능을 사용하 </a:t>
            </a:r>
            <a:r>
              <a:rPr sz="2200" spc="-76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는 Metro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사용자 인터페이스에서</a:t>
            </a:r>
            <a:r>
              <a:rPr sz="2200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메임 앱과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동시에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endParaRPr sz="2200">
              <a:latin typeface="Malgun Gothic"/>
              <a:cs typeface="Malgun Gothic"/>
            </a:endParaRPr>
          </a:p>
          <a:p>
            <a:pPr marL="789940" lvl="1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790575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하나의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Store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응용 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프로그램만이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차례대로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endParaRPr sz="2200">
              <a:latin typeface="Malgun Gothic"/>
              <a:cs typeface="Malgun Gothic"/>
            </a:endParaRPr>
          </a:p>
          <a:p>
            <a:pPr marL="508000" marR="193675" indent="-343535">
              <a:lnSpc>
                <a:spcPts val="2300"/>
              </a:lnSpc>
              <a:spcBef>
                <a:spcPts val="1085"/>
              </a:spcBef>
              <a:buClr>
                <a:srgbClr val="D22B2B"/>
              </a:buClr>
              <a:buFont typeface="Malgun Gothic"/>
              <a:buChar char="•"/>
              <a:tabLst>
                <a:tab pos="508000" algn="l"/>
                <a:tab pos="508634" algn="l"/>
              </a:tabLst>
            </a:pPr>
            <a:r>
              <a:rPr spc="-5" dirty="0"/>
              <a:t>Live Tiles은 </a:t>
            </a:r>
            <a:r>
              <a:rPr dirty="0"/>
              <a:t>시스템 상에서 지속적으로 수행되는 응용 </a:t>
            </a:r>
            <a:r>
              <a:rPr spc="-830" dirty="0"/>
              <a:t> </a:t>
            </a:r>
            <a:r>
              <a:rPr dirty="0"/>
              <a:t>프로그램의 외관을 보여줌</a:t>
            </a:r>
          </a:p>
          <a:p>
            <a:pPr marL="1308100" lvl="1" indent="-229235">
              <a:lnSpc>
                <a:spcPts val="2375"/>
              </a:lnSpc>
              <a:spcBef>
                <a:spcPts val="605"/>
              </a:spcBef>
              <a:buChar char="•"/>
              <a:tabLst>
                <a:tab pos="1308735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실제적으로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푸시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알림을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받을 뿐이지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제공된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동적 콘</a:t>
            </a:r>
            <a:endParaRPr sz="2200">
              <a:latin typeface="Malgun Gothic"/>
              <a:cs typeface="Malgun Gothic"/>
            </a:endParaRPr>
          </a:p>
          <a:p>
            <a:pPr marL="1308100">
              <a:lnSpc>
                <a:spcPts val="2375"/>
              </a:lnSpc>
            </a:pPr>
            <a:r>
              <a:rPr sz="2200" b="0" spc="-5" dirty="0">
                <a:latin typeface="Malgun Gothic"/>
                <a:cs typeface="Malgun Gothic"/>
              </a:rPr>
              <a:t>텐트를</a:t>
            </a:r>
            <a:r>
              <a:rPr sz="2200" b="0" spc="5" dirty="0">
                <a:latin typeface="Malgun Gothic"/>
                <a:cs typeface="Malgun Gothic"/>
              </a:rPr>
              <a:t> </a:t>
            </a:r>
            <a:r>
              <a:rPr sz="2200" b="0" spc="-10" dirty="0">
                <a:latin typeface="Malgun Gothic"/>
                <a:cs typeface="Malgun Gothic"/>
              </a:rPr>
              <a:t>보여주기</a:t>
            </a:r>
            <a:r>
              <a:rPr sz="2200" b="0" spc="5" dirty="0">
                <a:latin typeface="Malgun Gothic"/>
                <a:cs typeface="Malgun Gothic"/>
              </a:rPr>
              <a:t> </a:t>
            </a:r>
            <a:r>
              <a:rPr sz="2200" b="0" spc="-5" dirty="0">
                <a:latin typeface="Malgun Gothic"/>
                <a:cs typeface="Malgun Gothic"/>
              </a:rPr>
              <a:t>위해</a:t>
            </a:r>
            <a:r>
              <a:rPr sz="2200" b="0" dirty="0">
                <a:latin typeface="Malgun Gothic"/>
                <a:cs typeface="Malgun Gothic"/>
              </a:rPr>
              <a:t> </a:t>
            </a:r>
            <a:r>
              <a:rPr sz="2200" b="0" spc="-5" dirty="0">
                <a:latin typeface="Malgun Gothic"/>
                <a:cs typeface="Malgun Gothic"/>
              </a:rPr>
              <a:t>시스템</a:t>
            </a:r>
            <a:r>
              <a:rPr sz="2200" b="0" spc="-10" dirty="0">
                <a:latin typeface="Malgun Gothic"/>
                <a:cs typeface="Malgun Gothic"/>
              </a:rPr>
              <a:t> </a:t>
            </a:r>
            <a:r>
              <a:rPr sz="2200" b="0" spc="-5" dirty="0">
                <a:latin typeface="Malgun Gothic"/>
                <a:cs typeface="Malgun Gothic"/>
              </a:rPr>
              <a:t>자원을</a:t>
            </a:r>
            <a:r>
              <a:rPr sz="2200" b="0" spc="10" dirty="0">
                <a:latin typeface="Malgun Gothic"/>
                <a:cs typeface="Malgun Gothic"/>
              </a:rPr>
              <a:t> </a:t>
            </a:r>
            <a:r>
              <a:rPr sz="2200" b="0" spc="-10" dirty="0">
                <a:latin typeface="Malgun Gothic"/>
                <a:cs typeface="Malgun Gothic"/>
              </a:rPr>
              <a:t>사용하지</a:t>
            </a:r>
            <a:r>
              <a:rPr sz="2200" b="0" spc="5" dirty="0">
                <a:latin typeface="Malgun Gothic"/>
                <a:cs typeface="Malgun Gothic"/>
              </a:rPr>
              <a:t> </a:t>
            </a:r>
            <a:r>
              <a:rPr sz="2200" b="0" spc="-10" dirty="0">
                <a:latin typeface="Malgun Gothic"/>
                <a:cs typeface="Malgun Gothic"/>
              </a:rPr>
              <a:t>않음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048" y="198120"/>
              <a:ext cx="1794510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0396" y="198120"/>
              <a:ext cx="2568702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1601" y="308609"/>
            <a:ext cx="3322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Metro</a:t>
            </a:r>
            <a:r>
              <a:rPr spc="-80" dirty="0"/>
              <a:t> </a:t>
            </a:r>
            <a:r>
              <a:rPr dirty="0"/>
              <a:t>인터페이스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8540" y="1187018"/>
            <a:ext cx="7939405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354965" indent="-342265" algn="r">
              <a:lnSpc>
                <a:spcPts val="2735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42265" algn="l"/>
                <a:tab pos="342900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Metro</a:t>
            </a:r>
            <a:r>
              <a:rPr sz="2400" b="1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인터페이스에서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전면</a:t>
            </a:r>
            <a:r>
              <a:rPr sz="2400" b="1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응용은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사용자가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사용할</a:t>
            </a:r>
            <a:endParaRPr sz="2400">
              <a:latin typeface="Malgun Gothic"/>
              <a:cs typeface="Malgun Gothic"/>
            </a:endParaRPr>
          </a:p>
          <a:p>
            <a:pPr marR="259715" algn="r">
              <a:lnSpc>
                <a:spcPts val="2735"/>
              </a:lnSpc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있는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처리기,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네트워크,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디스크 자원을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접근함</a:t>
            </a:r>
            <a:endParaRPr sz="2400">
              <a:latin typeface="Malgun Gothic"/>
              <a:cs typeface="Malgun Gothic"/>
            </a:endParaRPr>
          </a:p>
          <a:p>
            <a:pPr marL="550545" lvl="1" indent="-229235">
              <a:lnSpc>
                <a:spcPct val="100000"/>
              </a:lnSpc>
              <a:spcBef>
                <a:spcPts val="850"/>
              </a:spcBef>
              <a:buChar char="•"/>
              <a:tabLst>
                <a:tab pos="551180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다른 응용들은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보류 상태로</a:t>
            </a:r>
            <a:r>
              <a:rPr sz="22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이러한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자원을 접근할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없음</a:t>
            </a:r>
            <a:endParaRPr sz="2200">
              <a:latin typeface="Malgun Gothic"/>
              <a:cs typeface="Malgun Gothic"/>
            </a:endParaRPr>
          </a:p>
          <a:p>
            <a:pPr marL="354965" marR="5080" indent="-342900">
              <a:lnSpc>
                <a:spcPts val="2590"/>
              </a:lnSpc>
              <a:spcBef>
                <a:spcPts val="113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응용이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보류 상태로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전환될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때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사용자 정보의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상태를 저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장하기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위한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이벤트가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발생됨</a:t>
            </a:r>
            <a:endParaRPr sz="2400">
              <a:latin typeface="Malgun Gothic"/>
              <a:cs typeface="Malgun Gothic"/>
            </a:endParaRPr>
          </a:p>
          <a:p>
            <a:pPr marL="1155065" lvl="1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1155700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22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개발자가 이를</a:t>
            </a:r>
            <a:r>
              <a:rPr sz="22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처리해야 함</a:t>
            </a:r>
            <a:endParaRPr sz="22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Windows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8은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후면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응용을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종료시킴</a:t>
            </a:r>
            <a:endParaRPr sz="2400">
              <a:latin typeface="Malgun Gothic"/>
              <a:cs typeface="Malgun Gothic"/>
            </a:endParaRPr>
          </a:p>
          <a:p>
            <a:pPr marL="1155065" marR="96520" lvl="1" indent="-228600">
              <a:lnSpc>
                <a:spcPct val="90000"/>
              </a:lnSpc>
              <a:spcBef>
                <a:spcPts val="1110"/>
              </a:spcBef>
              <a:buChar char="•"/>
              <a:tabLst>
                <a:tab pos="1155700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앱의 실행이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보류되거나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Windows에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의해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종료되♘을 </a:t>
            </a:r>
            <a:r>
              <a:rPr sz="2200" spc="-7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때 이전의</a:t>
            </a:r>
            <a:r>
              <a:rPr sz="22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상태를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복원하기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위해서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앱의 상태를 저장 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할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필요가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2200">
              <a:latin typeface="Malgun Gothic"/>
              <a:cs typeface="Malgun Gothic"/>
            </a:endParaRPr>
          </a:p>
          <a:p>
            <a:pPr marL="1155065" marR="137795" lvl="1" indent="-228600">
              <a:lnSpc>
                <a:spcPts val="2380"/>
              </a:lnSpc>
              <a:spcBef>
                <a:spcPts val="1090"/>
              </a:spcBef>
              <a:buChar char="•"/>
              <a:tabLst>
                <a:tab pos="1155700" algn="l"/>
              </a:tabLst>
            </a:pP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앱이</a:t>
            </a:r>
            <a:r>
              <a:rPr sz="22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전면으로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전환되♘을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때는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메모리로부터</a:t>
            </a:r>
            <a:r>
              <a:rPr sz="22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사용자 </a:t>
            </a:r>
            <a:r>
              <a:rPr sz="2200" spc="-76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의</a:t>
            </a:r>
            <a:r>
              <a:rPr sz="22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상태를 가져오는</a:t>
            </a:r>
            <a:r>
              <a:rPr sz="2200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이벤트가</a:t>
            </a:r>
            <a:r>
              <a:rPr sz="22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Malgun Gothic"/>
                <a:cs typeface="Malgun Gothic"/>
              </a:rPr>
              <a:t>발생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8" y="198120"/>
              <a:ext cx="1754886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4" y="198120"/>
              <a:ext cx="2161794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64001" y="308609"/>
            <a:ext cx="3016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윈도우</a:t>
            </a:r>
            <a:r>
              <a:rPr spc="-80" dirty="0"/>
              <a:t> </a:t>
            </a:r>
            <a:r>
              <a:rPr dirty="0"/>
              <a:t>프로세스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46047" y="1478280"/>
            <a:ext cx="6986270" cy="1420495"/>
            <a:chOff x="1146047" y="1478280"/>
            <a:chExt cx="6986270" cy="14204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771" y="1478280"/>
              <a:ext cx="6908292" cy="14203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047" y="1609331"/>
              <a:ext cx="6594348" cy="12435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443" y="1498092"/>
              <a:ext cx="6827520" cy="13395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95475" y="1710664"/>
            <a:ext cx="6101080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Windows</a:t>
            </a:r>
            <a:r>
              <a:rPr sz="2000" spc="-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커널에</a:t>
            </a:r>
            <a:r>
              <a:rPr sz="2000" spc="-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의해</a:t>
            </a: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제공되는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프로세스와</a:t>
            </a: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서비스는 </a:t>
            </a:r>
            <a:r>
              <a:rPr sz="2000" spc="-6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상대적으로</a:t>
            </a: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단순하고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범용성을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Malgun Gothic"/>
                <a:cs typeface="Malgun Gothic"/>
              </a:rPr>
              <a:t>가짐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Malgun Gothic"/>
              <a:cs typeface="Malgun Gothic"/>
            </a:endParaRPr>
          </a:p>
          <a:p>
            <a:pPr marL="1558290" indent="-233679">
              <a:lnSpc>
                <a:spcPct val="100000"/>
              </a:lnSpc>
              <a:buChar char="•"/>
              <a:tabLst>
                <a:tab pos="15582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객체로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구현되어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558290" marR="201295" indent="-233679">
              <a:lnSpc>
                <a:spcPct val="129500"/>
              </a:lnSpc>
              <a:spcBef>
                <a:spcPts val="700"/>
              </a:spcBef>
              <a:buChar char="•"/>
              <a:tabLst>
                <a:tab pos="15582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새로운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프로세스로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생성되거나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기존의 </a:t>
            </a:r>
            <a:r>
              <a:rPr sz="2000" spc="-68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프로세스를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복사</a:t>
            </a:r>
            <a:endParaRPr sz="2000">
              <a:latin typeface="Malgun Gothic"/>
              <a:cs typeface="Malgun Gothic"/>
            </a:endParaRPr>
          </a:p>
          <a:p>
            <a:pPr marL="1558290" marR="365760" indent="-233679">
              <a:lnSpc>
                <a:spcPct val="130000"/>
              </a:lnSpc>
              <a:spcBef>
                <a:spcPts val="685"/>
              </a:spcBef>
              <a:buChar char="•"/>
              <a:tabLst>
                <a:tab pos="15582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가능한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프로세스는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하나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이상의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가지고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558290" indent="-233679">
              <a:lnSpc>
                <a:spcPct val="100000"/>
              </a:lnSpc>
              <a:spcBef>
                <a:spcPts val="1405"/>
              </a:spcBef>
              <a:buChar char="•"/>
              <a:tabLst>
                <a:tab pos="15582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프로세스와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객체는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동기화</a:t>
            </a:r>
            <a:endParaRPr sz="2000">
              <a:latin typeface="Malgun Gothic"/>
              <a:cs typeface="Malgun Gothic"/>
            </a:endParaRPr>
          </a:p>
          <a:p>
            <a:pPr marL="155829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능력을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내장하고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4755062"/>
            <a:ext cx="1851660" cy="155403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743" y="198120"/>
              <a:ext cx="1754885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199" y="198120"/>
              <a:ext cx="2568702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9947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3917" y="308609"/>
            <a:ext cx="4377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윈도우</a:t>
            </a:r>
            <a:r>
              <a:rPr spc="-45" dirty="0"/>
              <a:t> </a:t>
            </a:r>
            <a:r>
              <a:rPr dirty="0"/>
              <a:t>프로세스와</a:t>
            </a:r>
            <a:r>
              <a:rPr spc="-50" dirty="0"/>
              <a:t> </a:t>
            </a:r>
            <a:r>
              <a:rPr dirty="0"/>
              <a:t>자원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67611" y="1620011"/>
            <a:ext cx="6499860" cy="4208145"/>
            <a:chOff x="1467611" y="1620011"/>
            <a:chExt cx="6499860" cy="42081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6755" y="1629155"/>
              <a:ext cx="6481571" cy="41894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2183" y="1624583"/>
              <a:ext cx="6490970" cy="4198620"/>
            </a:xfrm>
            <a:custGeom>
              <a:avLst/>
              <a:gdLst/>
              <a:ahLst/>
              <a:cxnLst/>
              <a:rect l="l" t="t" r="r" b="b"/>
              <a:pathLst>
                <a:path w="6490970" h="4198620">
                  <a:moveTo>
                    <a:pt x="0" y="4198620"/>
                  </a:moveTo>
                  <a:lnTo>
                    <a:pt x="6490716" y="4198620"/>
                  </a:lnTo>
                  <a:lnTo>
                    <a:pt x="6490716" y="0"/>
                  </a:lnTo>
                  <a:lnTo>
                    <a:pt x="0" y="0"/>
                  </a:lnTo>
                  <a:lnTo>
                    <a:pt x="0" y="41986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8423" y="198120"/>
              <a:ext cx="1754886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198120"/>
              <a:ext cx="2161794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720" y="198120"/>
              <a:ext cx="1347977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4267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9597" y="308609"/>
            <a:ext cx="4926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윈도우</a:t>
            </a:r>
            <a:r>
              <a:rPr spc="-35" dirty="0"/>
              <a:t> </a:t>
            </a:r>
            <a:r>
              <a:rPr dirty="0"/>
              <a:t>프로세스</a:t>
            </a:r>
            <a:r>
              <a:rPr spc="-4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속성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39239" y="1620011"/>
            <a:ext cx="6522720" cy="4116704"/>
            <a:chOff x="1539239" y="1620011"/>
            <a:chExt cx="6522720" cy="4116704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383" y="1629155"/>
              <a:ext cx="6504431" cy="40980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3811" y="1624583"/>
              <a:ext cx="6513830" cy="4107179"/>
            </a:xfrm>
            <a:custGeom>
              <a:avLst/>
              <a:gdLst/>
              <a:ahLst/>
              <a:cxnLst/>
              <a:rect l="l" t="t" r="r" b="b"/>
              <a:pathLst>
                <a:path w="6513830" h="4107179">
                  <a:moveTo>
                    <a:pt x="0" y="4107179"/>
                  </a:moveTo>
                  <a:lnTo>
                    <a:pt x="6513576" y="4107179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410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479" y="236220"/>
              <a:ext cx="941070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0" y="236220"/>
              <a:ext cx="941070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2034" y="346709"/>
            <a:ext cx="981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목</a:t>
            </a:r>
            <a:r>
              <a:rPr spc="-95" dirty="0"/>
              <a:t> </a:t>
            </a:r>
            <a:r>
              <a:rPr dirty="0"/>
              <a:t>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933900"/>
            <a:ext cx="5803900" cy="412242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552450" lvl="1" indent="-54038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쓰레드(Thread)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308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400" b="1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유형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멀티코어와</a:t>
            </a:r>
            <a:r>
              <a:rPr sz="24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멀티쓰레딩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5308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Windows의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프로세스와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endParaRPr sz="2400">
              <a:latin typeface="Malgun Gothic"/>
              <a:cs typeface="Malgun Gothic"/>
            </a:endParaRPr>
          </a:p>
          <a:p>
            <a:pPr marL="553085" lvl="1" indent="-54038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5308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Solaris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SMP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308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Linux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308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ANDROID의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프로세스와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관리</a:t>
            </a:r>
            <a:endParaRPr sz="2400">
              <a:latin typeface="Malgun Gothic"/>
              <a:cs typeface="Malgun Gothic"/>
            </a:endParaRPr>
          </a:p>
          <a:p>
            <a:pPr marL="552450" lvl="1" indent="-5403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Mac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OS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 X의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Grand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Central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Dispatch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1115" y="198120"/>
              <a:ext cx="1754885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571" y="1981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028" y="198120"/>
              <a:ext cx="1347977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1576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2289" y="308609"/>
            <a:ext cx="4521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윈도우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30" dirty="0"/>
              <a:t> </a:t>
            </a:r>
            <a:r>
              <a:rPr dirty="0"/>
              <a:t>객체</a:t>
            </a:r>
            <a:r>
              <a:rPr spc="-30" dirty="0"/>
              <a:t> </a:t>
            </a:r>
            <a:r>
              <a:rPr dirty="0"/>
              <a:t>속성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0055" y="1539239"/>
            <a:ext cx="6499860" cy="3915410"/>
            <a:chOff x="1210055" y="1539239"/>
            <a:chExt cx="6499860" cy="391541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199" y="1548383"/>
              <a:ext cx="6481572" cy="38968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14627" y="1543811"/>
              <a:ext cx="6490970" cy="3906520"/>
            </a:xfrm>
            <a:custGeom>
              <a:avLst/>
              <a:gdLst/>
              <a:ahLst/>
              <a:cxnLst/>
              <a:rect l="l" t="t" r="r" b="b"/>
              <a:pathLst>
                <a:path w="6490970" h="3906520">
                  <a:moveTo>
                    <a:pt x="0" y="3906012"/>
                  </a:moveTo>
                  <a:lnTo>
                    <a:pt x="6490716" y="3906012"/>
                  </a:lnTo>
                  <a:lnTo>
                    <a:pt x="6490716" y="0"/>
                  </a:lnTo>
                  <a:lnTo>
                    <a:pt x="0" y="0"/>
                  </a:lnTo>
                  <a:lnTo>
                    <a:pt x="0" y="39060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198120"/>
              <a:ext cx="1754886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0584" y="1981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040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9682" y="308609"/>
            <a:ext cx="3564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윈도우</a:t>
            </a:r>
            <a:r>
              <a:rPr spc="-45" dirty="0"/>
              <a:t> </a:t>
            </a:r>
            <a:r>
              <a:rPr dirty="0"/>
              <a:t>쓰레드</a:t>
            </a:r>
            <a:r>
              <a:rPr spc="-45" dirty="0"/>
              <a:t> </a:t>
            </a:r>
            <a:r>
              <a:rPr dirty="0"/>
              <a:t>상태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0436" y="1243583"/>
            <a:ext cx="8101965" cy="5148580"/>
            <a:chOff x="440436" y="1243583"/>
            <a:chExt cx="8101965" cy="51485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0" y="1252727"/>
              <a:ext cx="8083296" cy="5129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5008" y="1248155"/>
              <a:ext cx="8092440" cy="5139055"/>
            </a:xfrm>
            <a:custGeom>
              <a:avLst/>
              <a:gdLst/>
              <a:ahLst/>
              <a:cxnLst/>
              <a:rect l="l" t="t" r="r" b="b"/>
              <a:pathLst>
                <a:path w="8092440" h="5139055">
                  <a:moveTo>
                    <a:pt x="0" y="5138928"/>
                  </a:moveTo>
                  <a:lnTo>
                    <a:pt x="8092440" y="5138928"/>
                  </a:lnTo>
                  <a:lnTo>
                    <a:pt x="8092440" y="0"/>
                  </a:lnTo>
                  <a:lnTo>
                    <a:pt x="0" y="0"/>
                  </a:lnTo>
                  <a:lnTo>
                    <a:pt x="0" y="51389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2362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2362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2362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2362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2362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467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990467"/>
            <a:ext cx="7186930" cy="466534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8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다단계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구조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프로세스: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보통의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UNIX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주소공간, 스택,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제어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블록(PCB)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등을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포함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(ULT)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주소공간에서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라이브러리를 통해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경량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(Lightweight</a:t>
            </a:r>
            <a:r>
              <a:rPr sz="2000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processes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≡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LWP)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ULT와 커널</a:t>
            </a:r>
            <a:r>
              <a:rPr sz="18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쓰레드 사이의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사상(mapping)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≡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수준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(KLT)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처리기에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수행되는</a:t>
            </a:r>
            <a:r>
              <a:rPr sz="18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기본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개체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92929"/>
                </a:solidFill>
                <a:latin typeface="Symbol"/>
                <a:cs typeface="Symbol"/>
              </a:rPr>
              <a:t></a:t>
            </a:r>
            <a:r>
              <a:rPr sz="2000" spc="1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그림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4.15</a:t>
            </a:r>
            <a:r>
              <a:rPr sz="2000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참조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2362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2362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2362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2362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2362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467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81277"/>
            <a:ext cx="3088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프로세스와</a:t>
            </a:r>
            <a:r>
              <a:rPr sz="20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92929"/>
                </a:solidFill>
                <a:latin typeface="Malgun Gothic"/>
                <a:cs typeface="Malgun Gothic"/>
              </a:rPr>
              <a:t>관계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9300" y="6615176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33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723" y="1691639"/>
            <a:ext cx="8049895" cy="4701540"/>
            <a:chOff x="458723" y="1691639"/>
            <a:chExt cx="8049895" cy="47015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7" y="1700783"/>
              <a:ext cx="8031480" cy="46832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3295" y="1696211"/>
              <a:ext cx="8041005" cy="4692650"/>
            </a:xfrm>
            <a:custGeom>
              <a:avLst/>
              <a:gdLst/>
              <a:ahLst/>
              <a:cxnLst/>
              <a:rect l="l" t="t" r="r" b="b"/>
              <a:pathLst>
                <a:path w="8041005" h="4692650">
                  <a:moveTo>
                    <a:pt x="0" y="4692396"/>
                  </a:moveTo>
                  <a:lnTo>
                    <a:pt x="8040624" y="4692396"/>
                  </a:lnTo>
                  <a:lnTo>
                    <a:pt x="8040624" y="0"/>
                  </a:lnTo>
                  <a:lnTo>
                    <a:pt x="0" y="0"/>
                  </a:lnTo>
                  <a:lnTo>
                    <a:pt x="0" y="46923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2362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2362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2362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2362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2362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467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79753"/>
            <a:ext cx="439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Solaris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다중쓰레드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구조의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예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1638300"/>
            <a:ext cx="7002780" cy="4993005"/>
            <a:chOff x="891539" y="1638300"/>
            <a:chExt cx="7002780" cy="499300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683" y="1647444"/>
              <a:ext cx="6984492" cy="4974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6111" y="1642872"/>
              <a:ext cx="6993890" cy="4983480"/>
            </a:xfrm>
            <a:custGeom>
              <a:avLst/>
              <a:gdLst/>
              <a:ahLst/>
              <a:cxnLst/>
              <a:rect l="l" t="t" r="r" b="b"/>
              <a:pathLst>
                <a:path w="6993890" h="4983480">
                  <a:moveTo>
                    <a:pt x="0" y="4983480"/>
                  </a:moveTo>
                  <a:lnTo>
                    <a:pt x="6993636" y="4983480"/>
                  </a:lnTo>
                  <a:lnTo>
                    <a:pt x="6993636" y="0"/>
                  </a:lnTo>
                  <a:lnTo>
                    <a:pt x="0" y="0"/>
                  </a:lnTo>
                  <a:lnTo>
                    <a:pt x="0" y="49834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2362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2362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2362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2362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2362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467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990467"/>
            <a:ext cx="8206740" cy="542734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380"/>
              </a:spcBef>
              <a:buClr>
                <a:srgbClr val="D22B2B"/>
              </a:buClr>
              <a:buFont typeface="Malgun Gothic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동기</a:t>
            </a:r>
            <a:r>
              <a:rPr sz="24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(motivations)</a:t>
            </a:r>
            <a:endParaRPr sz="2400">
              <a:latin typeface="Malgun Gothic"/>
              <a:cs typeface="Malgun Gothic"/>
            </a:endParaRPr>
          </a:p>
          <a:p>
            <a:pPr marL="756285" marR="27305" lvl="1" indent="-287020" algn="just">
              <a:lnSpc>
                <a:spcPct val="100000"/>
              </a:lnSpc>
              <a:spcBef>
                <a:spcPts val="1070"/>
              </a:spcBef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어떤 프로그램은 논리적인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병렬성(parallelism)을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가지지만 하드웨 </a:t>
            </a:r>
            <a:r>
              <a:rPr sz="2000" spc="-69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어 병렬성을 요구하지 않는다. </a:t>
            </a:r>
            <a:r>
              <a:rPr sz="2000" dirty="0">
                <a:solidFill>
                  <a:srgbClr val="292929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하나의 LWP에 ULT들의 집합 사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상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910"/>
              </a:spcBef>
              <a:buChar char="•"/>
              <a:tabLst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예: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다중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윈도우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환경에서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순간에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하나의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윈도우만이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활성화</a:t>
            </a:r>
            <a:endParaRPr sz="1800">
              <a:latin typeface="Malgun Gothic"/>
              <a:cs typeface="Malgun Gothic"/>
            </a:endParaRPr>
          </a:p>
          <a:p>
            <a:pPr marL="756285" marR="21590" lvl="1" indent="-287020" algn="just">
              <a:lnSpc>
                <a:spcPct val="100000"/>
              </a:lnSpc>
              <a:spcBef>
                <a:spcPts val="915"/>
              </a:spcBef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어떤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응용이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(I/O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요청과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같이)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블록될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있는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포함하는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경우에는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다수의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LWP를 이용하는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것이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효과적</a:t>
            </a:r>
            <a:endParaRPr sz="2000">
              <a:latin typeface="Malgun Gothic"/>
              <a:cs typeface="Malgun Gothic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960"/>
              </a:spcBef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어떤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응용에서는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ULT를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LWP에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일대일로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사상하는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것이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효과적</a:t>
            </a:r>
            <a:endParaRPr sz="2000">
              <a:latin typeface="Malgun Gothic"/>
              <a:cs typeface="Malgun Gothic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910"/>
              </a:spcBef>
              <a:buChar char="•"/>
              <a:tabLst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예: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병렬</a:t>
            </a:r>
            <a:r>
              <a:rPr sz="18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배열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계산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(parallel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array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computation)</a:t>
            </a:r>
            <a:endParaRPr sz="1800">
              <a:latin typeface="Malgun Gothic"/>
              <a:cs typeface="Malgun Gothic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915"/>
              </a:spcBef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혼합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형태(Hybrids):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bound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unbound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ULTs가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공존</a:t>
            </a:r>
            <a:endParaRPr sz="2000">
              <a:latin typeface="Malgun Gothic"/>
              <a:cs typeface="Malgun Gothic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910"/>
              </a:spcBef>
              <a:buChar char="•"/>
              <a:tabLst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예: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어떤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쓰레드는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RT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 스케줄링을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수행하고,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나머지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쓰레드는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후면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155700" algn="just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수(background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functions)을</a:t>
            </a:r>
            <a:r>
              <a:rPr sz="1800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순수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커널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1981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1981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1981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1981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086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79753"/>
            <a:ext cx="8241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전통적인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UNIX 및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Solaris에서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구조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(그림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4.16)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1620011"/>
            <a:ext cx="6065520" cy="4993005"/>
            <a:chOff x="891539" y="1620011"/>
            <a:chExt cx="6065520" cy="499300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683" y="1629155"/>
              <a:ext cx="6047232" cy="4974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6111" y="1624583"/>
              <a:ext cx="6056630" cy="4983480"/>
            </a:xfrm>
            <a:custGeom>
              <a:avLst/>
              <a:gdLst/>
              <a:ahLst/>
              <a:cxnLst/>
              <a:rect l="l" t="t" r="r" b="b"/>
              <a:pathLst>
                <a:path w="6056630" h="4983480">
                  <a:moveTo>
                    <a:pt x="0" y="4983480"/>
                  </a:moveTo>
                  <a:lnTo>
                    <a:pt x="6056376" y="4983480"/>
                  </a:lnTo>
                  <a:lnTo>
                    <a:pt x="6056376" y="0"/>
                  </a:lnTo>
                  <a:lnTo>
                    <a:pt x="0" y="0"/>
                  </a:lnTo>
                  <a:lnTo>
                    <a:pt x="0" y="49834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1981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1981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1981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1981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086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152905"/>
            <a:ext cx="319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Solaris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thread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state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8555" y="1598674"/>
            <a:ext cx="7759065" cy="5153025"/>
            <a:chOff x="638555" y="1598674"/>
            <a:chExt cx="7759065" cy="515302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" y="1607818"/>
              <a:ext cx="7740396" cy="51343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3127" y="1603246"/>
              <a:ext cx="7749540" cy="5143500"/>
            </a:xfrm>
            <a:custGeom>
              <a:avLst/>
              <a:gdLst/>
              <a:ahLst/>
              <a:cxnLst/>
              <a:rect l="l" t="t" r="r" b="b"/>
              <a:pathLst>
                <a:path w="7749540" h="5143500">
                  <a:moveTo>
                    <a:pt x="0" y="5143500"/>
                  </a:moveTo>
                  <a:lnTo>
                    <a:pt x="7749540" y="514350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198120"/>
              <a:ext cx="1872233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0" y="1981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198120"/>
              <a:ext cx="941070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535" y="198120"/>
              <a:ext cx="1503425" cy="8999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799" y="198120"/>
              <a:ext cx="1347977" cy="8999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541" y="308609"/>
            <a:ext cx="505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2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및</a:t>
            </a:r>
            <a:r>
              <a:rPr spc="-25" dirty="0"/>
              <a:t> </a:t>
            </a:r>
            <a:r>
              <a:rPr dirty="0"/>
              <a:t>SMP</a:t>
            </a:r>
            <a:r>
              <a:rPr spc="-10" dirty="0"/>
              <a:t> </a:t>
            </a:r>
            <a:r>
              <a:rPr dirty="0"/>
              <a:t>관리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152905"/>
            <a:ext cx="8009890" cy="394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활성화(active,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수행 중) 상태의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ULT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쓰레드에 대한 상태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전이의 예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동기화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필요: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수면(sleeping)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상태로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전이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예: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5장에서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기술될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상호배제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필요</a:t>
            </a:r>
            <a:endParaRPr sz="1800">
              <a:latin typeface="Malgun Gothic"/>
              <a:cs typeface="Malgun Gothic"/>
            </a:endParaRPr>
          </a:p>
          <a:p>
            <a:pPr marL="756285" marR="149860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보류(suspension):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보류시켜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정지(stopped)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상태로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전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이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선점(preemption):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활성화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상태의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쓰레드가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수행가능(runnable)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상태로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전이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양보(yielding):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thr_yield()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라이브러리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함수를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호출하면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수행가능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상태로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전이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232" y="5236464"/>
            <a:ext cx="4897120" cy="640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89255" indent="-297180">
              <a:lnSpc>
                <a:spcPct val="100000"/>
              </a:lnSpc>
              <a:spcBef>
                <a:spcPts val="330"/>
              </a:spcBef>
              <a:buClr>
                <a:srgbClr val="C7FFC7"/>
              </a:buClr>
              <a:buFont typeface="Wingdings"/>
              <a:buChar char=""/>
              <a:tabLst>
                <a:tab pos="389255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Solaris:</a:t>
            </a:r>
            <a:r>
              <a:rPr sz="1800" spc="-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Interrupts</a:t>
            </a:r>
            <a:r>
              <a:rPr sz="1800" spc="-3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as</a:t>
            </a:r>
            <a:r>
              <a:rPr sz="1800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Threads</a:t>
            </a:r>
            <a:endParaRPr sz="1800">
              <a:latin typeface="Malgun Gothic"/>
              <a:cs typeface="Malgun Gothic"/>
            </a:endParaRPr>
          </a:p>
          <a:p>
            <a:pPr marL="725805" lvl="1" indent="-177165">
              <a:lnSpc>
                <a:spcPct val="100000"/>
              </a:lnSpc>
              <a:buClr>
                <a:srgbClr val="C7FFC7"/>
              </a:buClr>
              <a:buChar char="•"/>
              <a:tabLst>
                <a:tab pos="726440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인터럽트</a:t>
            </a:r>
            <a:r>
              <a:rPr sz="1800" spc="-3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쓰레드</a:t>
            </a:r>
            <a:r>
              <a:rPr sz="1800" spc="-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도입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104" y="236220"/>
              <a:ext cx="163144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36220"/>
              <a:ext cx="2568701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131" y="236220"/>
              <a:ext cx="1754886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8587" y="2362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5276" y="346709"/>
            <a:ext cx="5474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25" dirty="0"/>
              <a:t> </a:t>
            </a:r>
            <a:r>
              <a:rPr dirty="0"/>
              <a:t>프로세스와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관리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444" y="5173217"/>
            <a:ext cx="1673225" cy="8788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파일</a:t>
            </a:r>
            <a:r>
              <a:rPr sz="2000" spc="-8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시스템</a:t>
            </a:r>
            <a:endParaRPr sz="20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주소</a:t>
            </a:r>
            <a:r>
              <a:rPr sz="2000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6147612"/>
            <a:ext cx="76365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–	처리기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의존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문맥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(processor-specific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context)</a:t>
            </a:r>
            <a:r>
              <a:rPr sz="1800" spc="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: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레지스터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스택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정</a:t>
            </a:r>
            <a:endParaRPr sz="20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27389" y="6615176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92929"/>
                </a:solidFill>
                <a:latin typeface="Malgun Gothic"/>
                <a:cs typeface="Malgun Gothic"/>
              </a:rPr>
              <a:t>39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917874"/>
            <a:ext cx="7954645" cy="464121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Linux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태스크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(task_struct</a:t>
            </a:r>
            <a:r>
              <a:rPr sz="2400" b="1" spc="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자료구조)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상태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Running,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Interruptable,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Uninterruptable, Stopped,</a:t>
            </a:r>
            <a:r>
              <a:rPr sz="18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Zombie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스케줄링</a:t>
            </a:r>
            <a:r>
              <a:rPr sz="2000" spc="-6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정보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정책: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SCHED_RR,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SCHED_FIFO,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SCHED_OTHER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O(1)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scheduler</a:t>
            </a:r>
            <a:r>
              <a:rPr sz="18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Linux</a:t>
            </a:r>
            <a:r>
              <a:rPr sz="18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2.6.*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식별자(pid,</a:t>
            </a:r>
            <a:r>
              <a:rPr sz="20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uid,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gid)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프로세스간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통신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(IPC)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링크: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부모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프로세스, 준비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상태의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프로세스들,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블록상태의 프로세스들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시간과</a:t>
            </a:r>
            <a:r>
              <a:rPr sz="2000" spc="-6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타이머</a:t>
            </a:r>
            <a:endParaRPr sz="2000">
              <a:latin typeface="Malgun Gothic"/>
              <a:cs typeface="Malgun Gothic"/>
            </a:endParaRPr>
          </a:p>
          <a:p>
            <a:pPr marL="3344545" indent="-297815">
              <a:lnSpc>
                <a:spcPct val="100000"/>
              </a:lnSpc>
              <a:spcBef>
                <a:spcPts val="675"/>
              </a:spcBef>
              <a:buFont typeface="Wingdings"/>
              <a:buChar char=""/>
              <a:tabLst>
                <a:tab pos="3345179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Linux:</a:t>
            </a:r>
            <a:r>
              <a:rPr sz="1800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다른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플래그(flag)를</a:t>
            </a:r>
            <a:r>
              <a:rPr sz="1800" spc="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갖는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clone()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1113" y="5533135"/>
            <a:ext cx="512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09880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쓰레드를</a:t>
            </a:r>
            <a:r>
              <a:rPr sz="1800" spc="-2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위해</a:t>
            </a:r>
            <a:r>
              <a:rPr sz="1800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별도의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분리된</a:t>
            </a:r>
            <a:r>
              <a:rPr sz="1800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자료구조가</a:t>
            </a:r>
            <a:r>
              <a:rPr sz="1800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없다.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8" y="236220"/>
              <a:ext cx="256870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5176" y="236220"/>
              <a:ext cx="1754886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899" y="236220"/>
              <a:ext cx="1974342" cy="89992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1601" y="346709"/>
            <a:ext cx="4863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95" dirty="0"/>
              <a:t> </a:t>
            </a:r>
            <a:r>
              <a:rPr dirty="0"/>
              <a:t>쓰레드(thread)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72311" y="5373623"/>
            <a:ext cx="7416165" cy="650875"/>
          </a:xfrm>
          <a:prstGeom prst="rect">
            <a:avLst/>
          </a:prstGeom>
          <a:ln w="9144">
            <a:solidFill>
              <a:srgbClr val="29292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87985" indent="-297180">
              <a:lnSpc>
                <a:spcPct val="100000"/>
              </a:lnSpc>
              <a:spcBef>
                <a:spcPts val="330"/>
              </a:spcBef>
              <a:buFont typeface="Wingdings"/>
              <a:buChar char=""/>
              <a:tabLst>
                <a:tab pos="387985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쓰레드를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경량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프로세스(lightweight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process)라고</a:t>
            </a:r>
            <a:r>
              <a:rPr sz="1800" spc="-3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부르기도</a:t>
            </a:r>
            <a:r>
              <a:rPr sz="1800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387985" indent="-297180">
              <a:lnSpc>
                <a:spcPct val="100000"/>
              </a:lnSpc>
              <a:buFont typeface="Wingdings"/>
              <a:buChar char=""/>
              <a:tabLst>
                <a:tab pos="387985" algn="l"/>
              </a:tabLst>
            </a:pP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프로세스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및</a:t>
            </a:r>
            <a:r>
              <a:rPr sz="1800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태스크를 서로</a:t>
            </a:r>
            <a:r>
              <a:rPr sz="1800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혼용하여</a:t>
            </a:r>
            <a:r>
              <a:rPr sz="1800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사용하기도</a:t>
            </a:r>
            <a:r>
              <a:rPr sz="1800" spc="-1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416" y="809365"/>
            <a:ext cx="8000365" cy="444246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1380"/>
              </a:spcBef>
              <a:buClr>
                <a:srgbClr val="D22B2B"/>
              </a:buClr>
              <a:buFont typeface="Malgun Gothic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2400">
              <a:latin typeface="Malgun Gothic"/>
              <a:cs typeface="Malgun Gothic"/>
            </a:endParaRPr>
          </a:p>
          <a:p>
            <a:pPr marL="758190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7555" algn="l"/>
                <a:tab pos="7581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실행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중인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프로그램(A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program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in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execution)</a:t>
            </a:r>
            <a:endParaRPr sz="2000">
              <a:latin typeface="Malgun Gothic"/>
              <a:cs typeface="Malgun Gothic"/>
            </a:endParaRPr>
          </a:p>
          <a:p>
            <a:pPr marL="758190" lvl="1" indent="-287020">
              <a:lnSpc>
                <a:spcPct val="100000"/>
              </a:lnSpc>
              <a:spcBef>
                <a:spcPts val="515"/>
              </a:spcBef>
              <a:buChar char="–"/>
              <a:tabLst>
                <a:tab pos="757555" algn="l"/>
                <a:tab pos="7581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메모리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(코드,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데이터,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스택),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파일,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signal,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IPC,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accounting,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  <a:p>
            <a:pPr marL="758190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7555" algn="l"/>
                <a:tab pos="75819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CPU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레지스터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정보,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스케줄링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정보</a:t>
            </a:r>
            <a:endParaRPr sz="2000">
              <a:latin typeface="Malgun Gothic"/>
              <a:cs typeface="Malgun Gothic"/>
            </a:endParaRPr>
          </a:p>
          <a:p>
            <a:pPr marL="841375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solidFill>
                  <a:srgbClr val="292929"/>
                </a:solidFill>
                <a:latin typeface="Wingdings"/>
                <a:cs typeface="Wingdings"/>
              </a:rPr>
              <a:t></a:t>
            </a:r>
            <a:r>
              <a:rPr sz="20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자원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소유권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(resource</a:t>
            </a:r>
            <a:r>
              <a:rPr sz="20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ownership)</a:t>
            </a:r>
            <a:endParaRPr sz="2000">
              <a:latin typeface="Malgun Gothic"/>
              <a:cs typeface="Malgun Gothic"/>
            </a:endParaRPr>
          </a:p>
          <a:p>
            <a:pPr marL="84137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92929"/>
                </a:solidFill>
                <a:latin typeface="Wingdings"/>
                <a:cs typeface="Wingdings"/>
              </a:rPr>
              <a:t></a:t>
            </a:r>
            <a:r>
              <a:rPr sz="2000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수행/스케줄링</a:t>
            </a:r>
            <a:endParaRPr sz="2000">
              <a:latin typeface="Malgun Gothic"/>
              <a:cs typeface="Malgun Gothic"/>
            </a:endParaRPr>
          </a:p>
          <a:p>
            <a:pPr marL="112776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(execution/scheduling)</a:t>
            </a:r>
            <a:r>
              <a:rPr sz="2000" spc="-114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개체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ts val="2735"/>
              </a:lnSpc>
              <a:spcBef>
                <a:spcPts val="2220"/>
              </a:spcBef>
              <a:buClr>
                <a:srgbClr val="D22B2B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현대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 OS에서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프로세스는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태스크(task)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및 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쓰레드(thread)</a:t>
            </a:r>
            <a:endParaRPr sz="2400">
              <a:latin typeface="Malgun Gothic"/>
              <a:cs typeface="Malgun Gothic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라는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두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객체(특성)로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분리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태스크: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Resource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 Container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(사용자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문맥,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시스템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문맥)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쓰레드: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제어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흐름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(실행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정보,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레지스터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문맥)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104" y="198120"/>
              <a:ext cx="163144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198120"/>
              <a:ext cx="2568701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131" y="198120"/>
              <a:ext cx="1754886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8587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5276" y="308609"/>
            <a:ext cx="5474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25" dirty="0"/>
              <a:t> </a:t>
            </a:r>
            <a:r>
              <a:rPr dirty="0"/>
              <a:t>프로세스와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25" dirty="0"/>
              <a:t> </a:t>
            </a:r>
            <a:r>
              <a:rPr dirty="0"/>
              <a:t>관리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917874"/>
            <a:ext cx="3353435" cy="184785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D22B2B"/>
                </a:solidFill>
                <a:latin typeface="Malgun Gothic"/>
                <a:cs typeface="Malgun Gothic"/>
              </a:rPr>
              <a:t>프로세스/쓰레드</a:t>
            </a:r>
            <a:r>
              <a:rPr sz="2400" b="1" spc="-65" dirty="0">
                <a:solidFill>
                  <a:srgbClr val="D22B2B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D22B2B"/>
                </a:solidFill>
                <a:latin typeface="Malgun Gothic"/>
                <a:cs typeface="Malgun Gothic"/>
              </a:rPr>
              <a:t>모델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00FF"/>
                </a:solidFill>
                <a:latin typeface="Malgun Gothic"/>
                <a:cs typeface="Malgun Gothic"/>
              </a:rPr>
              <a:t>정지(stopped)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수행</a:t>
            </a:r>
            <a:r>
              <a:rPr sz="2000" spc="-4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중(executing)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좀비</a:t>
            </a:r>
            <a:r>
              <a:rPr sz="2000" spc="-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algun Gothic"/>
                <a:cs typeface="Malgun Gothic"/>
              </a:rPr>
              <a:t>(zombie)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3593947"/>
            <a:ext cx="189865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Symbol"/>
              <a:buChar char="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시그널(sig</a:t>
            </a:r>
            <a:r>
              <a:rPr sz="2000" spc="5" dirty="0">
                <a:solidFill>
                  <a:srgbClr val="0000FF"/>
                </a:solidFill>
                <a:latin typeface="Malgun Gothic"/>
                <a:cs typeface="Malgun Gothic"/>
              </a:rPr>
              <a:t>n</a:t>
            </a: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a</a:t>
            </a:r>
            <a:r>
              <a:rPr sz="2000" spc="-15" dirty="0">
                <a:solidFill>
                  <a:srgbClr val="0000FF"/>
                </a:solidFill>
                <a:latin typeface="Malgun Gothic"/>
                <a:cs typeface="Malgun Gothic"/>
              </a:rPr>
              <a:t>l</a:t>
            </a: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Symbol"/>
              <a:buChar char="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00FF"/>
                </a:solidFill>
                <a:latin typeface="Malgun Gothic"/>
                <a:cs typeface="Malgun Gothic"/>
              </a:rPr>
              <a:t>사건(event)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62528" y="2267711"/>
            <a:ext cx="5511165" cy="4113529"/>
            <a:chOff x="3462528" y="2267711"/>
            <a:chExt cx="5511165" cy="411352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672" y="2276855"/>
              <a:ext cx="5492496" cy="40949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67100" y="2272283"/>
              <a:ext cx="5501640" cy="4104640"/>
            </a:xfrm>
            <a:custGeom>
              <a:avLst/>
              <a:gdLst/>
              <a:ahLst/>
              <a:cxnLst/>
              <a:rect l="l" t="t" r="r" b="b"/>
              <a:pathLst>
                <a:path w="5501640" h="4104640">
                  <a:moveTo>
                    <a:pt x="0" y="4104132"/>
                  </a:moveTo>
                  <a:lnTo>
                    <a:pt x="5501640" y="4104132"/>
                  </a:lnTo>
                  <a:lnTo>
                    <a:pt x="5501640" y="0"/>
                  </a:lnTo>
                  <a:lnTo>
                    <a:pt x="0" y="0"/>
                  </a:lnTo>
                  <a:lnTo>
                    <a:pt x="0" y="41041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6" y="198120"/>
              <a:ext cx="215722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036" y="198120"/>
              <a:ext cx="2568702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9784" y="198120"/>
              <a:ext cx="1754886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716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3149" y="308609"/>
            <a:ext cx="599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Android</a:t>
            </a:r>
            <a:r>
              <a:rPr spc="-10" dirty="0"/>
              <a:t> </a:t>
            </a:r>
            <a:r>
              <a:rPr dirty="0"/>
              <a:t>프로세스와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30" dirty="0"/>
              <a:t> </a:t>
            </a:r>
            <a:r>
              <a:rPr dirty="0"/>
              <a:t>관리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0168" y="1222121"/>
            <a:ext cx="7634605" cy="418655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Android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응용은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앱을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구현한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소프트웨어</a:t>
            </a:r>
            <a:endParaRPr sz="2400">
              <a:latin typeface="Malgun Gothic"/>
              <a:cs typeface="Malgun Gothic"/>
            </a:endParaRPr>
          </a:p>
          <a:p>
            <a:pPr marL="354965" marR="265430" indent="-342900">
              <a:lnSpc>
                <a:spcPts val="2590"/>
              </a:lnSpc>
              <a:spcBef>
                <a:spcPts val="119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Android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응용은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네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가지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유형의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컴포넌트들의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여러 인스턴스로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구성</a:t>
            </a:r>
            <a:endParaRPr sz="2400">
              <a:latin typeface="Malgun Gothic"/>
              <a:cs typeface="Malgun Gothic"/>
            </a:endParaRPr>
          </a:p>
          <a:p>
            <a:pPr marL="354965" marR="5080" indent="-342900">
              <a:lnSpc>
                <a:spcPts val="2590"/>
              </a:lnSpc>
              <a:spcBef>
                <a:spcPts val="115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각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컴포넌트는 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응용과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다른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응용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내에서</a:t>
            </a:r>
            <a:r>
              <a:rPr sz="24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구별된 역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할을 수행</a:t>
            </a:r>
            <a:endParaRPr sz="24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네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가지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유형의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컴포넌트:</a:t>
            </a:r>
            <a:endParaRPr sz="2400">
              <a:latin typeface="Malgun Gothic"/>
              <a:cs typeface="Malgun Gothic"/>
            </a:endParaRPr>
          </a:p>
          <a:p>
            <a:pPr marL="1155065" lvl="1" indent="-229235">
              <a:lnSpc>
                <a:spcPct val="100000"/>
              </a:lnSpc>
              <a:spcBef>
                <a:spcPts val="830"/>
              </a:spcBef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엑티비티(Activity)</a:t>
            </a:r>
            <a:endParaRPr sz="2000">
              <a:latin typeface="Malgun Gothic"/>
              <a:cs typeface="Malgun Gothic"/>
            </a:endParaRPr>
          </a:p>
          <a:p>
            <a:pPr marL="1155065" lvl="1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서비스</a:t>
            </a:r>
            <a:r>
              <a:rPr sz="20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(Service)</a:t>
            </a:r>
            <a:endParaRPr sz="2000">
              <a:latin typeface="Malgun Gothic"/>
              <a:cs typeface="Malgun Gothic"/>
            </a:endParaRPr>
          </a:p>
          <a:p>
            <a:pPr marL="1155065" lvl="1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콘텐트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프로바이더(Content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provider)</a:t>
            </a:r>
            <a:endParaRPr sz="2000">
              <a:latin typeface="Malgun Gothic"/>
              <a:cs typeface="Malgun Gothic"/>
            </a:endParaRPr>
          </a:p>
          <a:p>
            <a:pPr marL="1155065" lvl="1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브로드캐스트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리시버(Broadcast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receiver)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6" y="198120"/>
              <a:ext cx="215722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036" y="198120"/>
              <a:ext cx="2568702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9784" y="198120"/>
              <a:ext cx="1754886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716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3149" y="308609"/>
            <a:ext cx="599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Android</a:t>
            </a:r>
            <a:r>
              <a:rPr spc="-10" dirty="0"/>
              <a:t> </a:t>
            </a:r>
            <a:r>
              <a:rPr dirty="0"/>
              <a:t>프로세스와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30" dirty="0"/>
              <a:t> </a:t>
            </a:r>
            <a:r>
              <a:rPr dirty="0"/>
              <a:t>관리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94816" y="1331975"/>
            <a:ext cx="6339840" cy="5024755"/>
            <a:chOff x="1194816" y="1331975"/>
            <a:chExt cx="6339840" cy="502475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60" y="1341119"/>
              <a:ext cx="6321551" cy="50063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9388" y="1336547"/>
              <a:ext cx="6330950" cy="5015865"/>
            </a:xfrm>
            <a:custGeom>
              <a:avLst/>
              <a:gdLst/>
              <a:ahLst/>
              <a:cxnLst/>
              <a:rect l="l" t="t" r="r" b="b"/>
              <a:pathLst>
                <a:path w="6330950" h="5015865">
                  <a:moveTo>
                    <a:pt x="0" y="5015483"/>
                  </a:moveTo>
                  <a:lnTo>
                    <a:pt x="6330696" y="5015483"/>
                  </a:lnTo>
                  <a:lnTo>
                    <a:pt x="6330696" y="0"/>
                  </a:lnTo>
                  <a:lnTo>
                    <a:pt x="0" y="0"/>
                  </a:lnTo>
                  <a:lnTo>
                    <a:pt x="0" y="50154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6" y="198120"/>
              <a:ext cx="2157222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036" y="198120"/>
              <a:ext cx="2568702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9784" y="198120"/>
              <a:ext cx="1754886" cy="899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716" y="198120"/>
              <a:ext cx="1347978" cy="8999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3149" y="308609"/>
            <a:ext cx="599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Android</a:t>
            </a:r>
            <a:r>
              <a:rPr spc="-10" dirty="0"/>
              <a:t> </a:t>
            </a:r>
            <a:r>
              <a:rPr dirty="0"/>
              <a:t>프로세스와</a:t>
            </a:r>
            <a:r>
              <a:rPr spc="-35" dirty="0"/>
              <a:t> </a:t>
            </a:r>
            <a:r>
              <a:rPr dirty="0"/>
              <a:t>쓰레드</a:t>
            </a:r>
            <a:r>
              <a:rPr spc="-30" dirty="0"/>
              <a:t> </a:t>
            </a:r>
            <a:r>
              <a:rPr dirty="0"/>
              <a:t>관리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60092" y="1043939"/>
            <a:ext cx="4791710" cy="5562600"/>
            <a:chOff x="2260092" y="1043939"/>
            <a:chExt cx="4791710" cy="5562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9236" y="1053083"/>
              <a:ext cx="4773168" cy="5544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4664" y="1048511"/>
              <a:ext cx="4782820" cy="5553710"/>
            </a:xfrm>
            <a:custGeom>
              <a:avLst/>
              <a:gdLst/>
              <a:ahLst/>
              <a:cxnLst/>
              <a:rect l="l" t="t" r="r" b="b"/>
              <a:pathLst>
                <a:path w="4782820" h="5553709">
                  <a:moveTo>
                    <a:pt x="0" y="5553456"/>
                  </a:moveTo>
                  <a:lnTo>
                    <a:pt x="4782312" y="5553456"/>
                  </a:lnTo>
                  <a:lnTo>
                    <a:pt x="4782312" y="0"/>
                  </a:lnTo>
                  <a:lnTo>
                    <a:pt x="0" y="0"/>
                  </a:lnTo>
                  <a:lnTo>
                    <a:pt x="0" y="55534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1981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065" y="1576832"/>
            <a:ext cx="335978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10"/>
              </a:lnSpc>
              <a:spcBef>
                <a:spcPts val="105"/>
              </a:spcBef>
              <a:buClr>
                <a:srgbClr val="D22B2B"/>
              </a:buClr>
              <a:buFont typeface="Malgun Gothic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필요한</a:t>
            </a:r>
            <a:r>
              <a:rPr sz="2600" b="1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자원을</a:t>
            </a:r>
            <a:r>
              <a:rPr sz="2600" b="1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회수</a:t>
            </a:r>
            <a:endParaRPr sz="2600">
              <a:latin typeface="Malgun Gothic"/>
              <a:cs typeface="Malgun Gothic"/>
            </a:endParaRPr>
          </a:p>
          <a:p>
            <a:pPr marL="355600">
              <a:lnSpc>
                <a:spcPts val="2495"/>
              </a:lnSpc>
            </a:pP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하기</a:t>
            </a:r>
            <a:r>
              <a:rPr sz="26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위해서</a:t>
            </a:r>
            <a:r>
              <a:rPr sz="2600" b="1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어떤</a:t>
            </a:r>
            <a:r>
              <a:rPr sz="26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프</a:t>
            </a:r>
            <a:endParaRPr sz="2600">
              <a:latin typeface="Malgun Gothic"/>
              <a:cs typeface="Malgun Gothic"/>
            </a:endParaRPr>
          </a:p>
          <a:p>
            <a:pPr marL="355600" marR="120650">
              <a:lnSpc>
                <a:spcPts val="2500"/>
              </a:lnSpc>
              <a:spcBef>
                <a:spcPts val="285"/>
              </a:spcBef>
            </a:pP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로세스를</a:t>
            </a:r>
            <a:r>
              <a:rPr sz="2600" b="1" spc="-7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종료</a:t>
            </a:r>
            <a:r>
              <a:rPr sz="2600" b="1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시킬 </a:t>
            </a:r>
            <a:r>
              <a:rPr sz="2600" b="1" spc="-9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것인지에</a:t>
            </a:r>
            <a:r>
              <a:rPr sz="2600" b="1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대한</a:t>
            </a:r>
            <a:r>
              <a:rPr sz="26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결정</a:t>
            </a:r>
            <a:endParaRPr sz="2600">
              <a:latin typeface="Malgun Gothic"/>
              <a:cs typeface="Malgun Gothic"/>
            </a:endParaRPr>
          </a:p>
          <a:p>
            <a:pPr marL="355600" marR="120650">
              <a:lnSpc>
                <a:spcPct val="80000"/>
              </a:lnSpc>
              <a:spcBef>
                <a:spcPts val="20"/>
              </a:spcBef>
            </a:pP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은</a:t>
            </a:r>
            <a:r>
              <a:rPr sz="26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우선순위</a:t>
            </a:r>
            <a:r>
              <a:rPr sz="2600" b="1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계층구 </a:t>
            </a:r>
            <a:r>
              <a:rPr sz="2600" b="1" spc="-9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조를</a:t>
            </a:r>
            <a:r>
              <a:rPr sz="26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사용</a:t>
            </a:r>
            <a:endParaRPr sz="2600">
              <a:latin typeface="Malgun Gothic"/>
              <a:cs typeface="Malgun Gothic"/>
            </a:endParaRPr>
          </a:p>
          <a:p>
            <a:pPr marL="355600" marR="120014" indent="-342900" algn="just">
              <a:lnSpc>
                <a:spcPct val="80000"/>
              </a:lnSpc>
              <a:spcBef>
                <a:spcPts val="124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</a:tabLst>
            </a:pP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가장</a:t>
            </a:r>
            <a:r>
              <a:rPr sz="2600" b="1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낮은</a:t>
            </a:r>
            <a:r>
              <a:rPr sz="2600" b="1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우선순위 </a:t>
            </a:r>
            <a:r>
              <a:rPr sz="2600" b="1" spc="-9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를</a:t>
            </a:r>
            <a:r>
              <a:rPr sz="26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갖는</a:t>
            </a:r>
            <a:r>
              <a:rPr sz="26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프로세스부 </a:t>
            </a:r>
            <a:r>
              <a:rPr sz="2600" b="1" spc="-9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터</a:t>
            </a:r>
            <a:r>
              <a:rPr sz="26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종료</a:t>
            </a:r>
            <a:endParaRPr sz="2600">
              <a:latin typeface="Malgun Gothic"/>
              <a:cs typeface="Malgun Gothic"/>
            </a:endParaRPr>
          </a:p>
          <a:p>
            <a:pPr marL="355600" indent="-342900" algn="just">
              <a:lnSpc>
                <a:spcPts val="2810"/>
              </a:lnSpc>
              <a:spcBef>
                <a:spcPts val="62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계층</a:t>
            </a:r>
            <a:r>
              <a:rPr sz="26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구조상에서의</a:t>
            </a:r>
            <a:endParaRPr sz="2600">
              <a:latin typeface="Malgun Gothic"/>
              <a:cs typeface="Malgun Gothic"/>
            </a:endParaRPr>
          </a:p>
          <a:p>
            <a:pPr marL="355600" marR="236854" algn="just">
              <a:lnSpc>
                <a:spcPts val="2500"/>
              </a:lnSpc>
              <a:spcBef>
                <a:spcPts val="290"/>
              </a:spcBef>
            </a:pPr>
            <a:r>
              <a:rPr sz="2600" b="1" spc="5" dirty="0">
                <a:solidFill>
                  <a:srgbClr val="292929"/>
                </a:solidFill>
                <a:latin typeface="Malgun Gothic"/>
                <a:cs typeface="Malgun Gothic"/>
              </a:rPr>
              <a:t>우선순위는</a:t>
            </a:r>
            <a:r>
              <a:rPr sz="2600" b="1" spc="-1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다음과 </a:t>
            </a:r>
            <a:r>
              <a:rPr sz="2600" b="1" spc="-90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600" b="1" dirty="0">
                <a:solidFill>
                  <a:srgbClr val="292929"/>
                </a:solidFill>
                <a:latin typeface="Malgun Gothic"/>
                <a:cs typeface="Malgun Gothic"/>
              </a:rPr>
              <a:t>같음: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35908" y="1464563"/>
            <a:ext cx="4939665" cy="4335780"/>
            <a:chOff x="3835908" y="1464563"/>
            <a:chExt cx="4939665" cy="43357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8" y="1464563"/>
              <a:ext cx="4334255" cy="4335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8580" y="1484375"/>
              <a:ext cx="4253484" cy="4255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06084" y="1911095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5">
                  <a:moveTo>
                    <a:pt x="2663697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663697" y="605027"/>
                  </a:lnTo>
                  <a:lnTo>
                    <a:pt x="2702974" y="597112"/>
                  </a:lnTo>
                  <a:lnTo>
                    <a:pt x="2735024" y="575516"/>
                  </a:lnTo>
                  <a:lnTo>
                    <a:pt x="2756620" y="543466"/>
                  </a:lnTo>
                  <a:lnTo>
                    <a:pt x="2764536" y="504189"/>
                  </a:lnTo>
                  <a:lnTo>
                    <a:pt x="2764536" y="100837"/>
                  </a:lnTo>
                  <a:lnTo>
                    <a:pt x="2756620" y="61561"/>
                  </a:lnTo>
                  <a:lnTo>
                    <a:pt x="2735024" y="29511"/>
                  </a:lnTo>
                  <a:lnTo>
                    <a:pt x="2702974" y="7915"/>
                  </a:lnTo>
                  <a:lnTo>
                    <a:pt x="26636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6084" y="1911095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2663697" y="0"/>
                  </a:lnTo>
                  <a:lnTo>
                    <a:pt x="2702974" y="7915"/>
                  </a:lnTo>
                  <a:lnTo>
                    <a:pt x="2735024" y="29511"/>
                  </a:lnTo>
                  <a:lnTo>
                    <a:pt x="2756620" y="61561"/>
                  </a:lnTo>
                  <a:lnTo>
                    <a:pt x="2764536" y="100837"/>
                  </a:lnTo>
                  <a:lnTo>
                    <a:pt x="2764536" y="504189"/>
                  </a:lnTo>
                  <a:lnTo>
                    <a:pt x="2756620" y="543466"/>
                  </a:lnTo>
                  <a:lnTo>
                    <a:pt x="2735024" y="575516"/>
                  </a:lnTo>
                  <a:lnTo>
                    <a:pt x="2702974" y="597112"/>
                  </a:lnTo>
                  <a:lnTo>
                    <a:pt x="2663697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9144">
              <a:solidFill>
                <a:srgbClr val="D2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10857" y="2051430"/>
            <a:ext cx="15570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전면</a:t>
            </a:r>
            <a:r>
              <a:rPr sz="1900" spc="-8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1321" y="2586037"/>
            <a:ext cx="2774315" cy="614680"/>
            <a:chOff x="6001321" y="2586037"/>
            <a:chExt cx="2774315" cy="614680"/>
          </a:xfrm>
        </p:grpSpPr>
        <p:sp>
          <p:nvSpPr>
            <p:cNvPr id="14" name="object 14"/>
            <p:cNvSpPr/>
            <p:nvPr/>
          </p:nvSpPr>
          <p:spPr>
            <a:xfrm>
              <a:off x="6006084" y="2590800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5">
                  <a:moveTo>
                    <a:pt x="2663697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663697" y="605027"/>
                  </a:lnTo>
                  <a:lnTo>
                    <a:pt x="2702974" y="597112"/>
                  </a:lnTo>
                  <a:lnTo>
                    <a:pt x="2735024" y="575516"/>
                  </a:lnTo>
                  <a:lnTo>
                    <a:pt x="2756620" y="543466"/>
                  </a:lnTo>
                  <a:lnTo>
                    <a:pt x="2764536" y="504189"/>
                  </a:lnTo>
                  <a:lnTo>
                    <a:pt x="2764536" y="100837"/>
                  </a:lnTo>
                  <a:lnTo>
                    <a:pt x="2756620" y="61561"/>
                  </a:lnTo>
                  <a:lnTo>
                    <a:pt x="2735024" y="29511"/>
                  </a:lnTo>
                  <a:lnTo>
                    <a:pt x="2702974" y="7915"/>
                  </a:lnTo>
                  <a:lnTo>
                    <a:pt x="26636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6084" y="2590800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2663697" y="0"/>
                  </a:lnTo>
                  <a:lnTo>
                    <a:pt x="2702974" y="7915"/>
                  </a:lnTo>
                  <a:lnTo>
                    <a:pt x="2735024" y="29511"/>
                  </a:lnTo>
                  <a:lnTo>
                    <a:pt x="2756620" y="61561"/>
                  </a:lnTo>
                  <a:lnTo>
                    <a:pt x="2764536" y="100837"/>
                  </a:lnTo>
                  <a:lnTo>
                    <a:pt x="2764536" y="504189"/>
                  </a:lnTo>
                  <a:lnTo>
                    <a:pt x="2756620" y="543466"/>
                  </a:lnTo>
                  <a:lnTo>
                    <a:pt x="2735024" y="575516"/>
                  </a:lnTo>
                  <a:lnTo>
                    <a:pt x="2702974" y="597112"/>
                  </a:lnTo>
                  <a:lnTo>
                    <a:pt x="2663697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9144">
              <a:solidFill>
                <a:srgbClr val="D2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70065" y="2732023"/>
            <a:ext cx="20389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가시적인</a:t>
            </a:r>
            <a:r>
              <a:rPr sz="19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1321" y="3267265"/>
            <a:ext cx="2774315" cy="614680"/>
            <a:chOff x="6001321" y="3267265"/>
            <a:chExt cx="2774315" cy="614680"/>
          </a:xfrm>
        </p:grpSpPr>
        <p:sp>
          <p:nvSpPr>
            <p:cNvPr id="18" name="object 18"/>
            <p:cNvSpPr/>
            <p:nvPr/>
          </p:nvSpPr>
          <p:spPr>
            <a:xfrm>
              <a:off x="6006084" y="3272028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2663697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8"/>
                  </a:lnTo>
                  <a:lnTo>
                    <a:pt x="2663697" y="605028"/>
                  </a:lnTo>
                  <a:lnTo>
                    <a:pt x="2702974" y="597112"/>
                  </a:lnTo>
                  <a:lnTo>
                    <a:pt x="2735024" y="575516"/>
                  </a:lnTo>
                  <a:lnTo>
                    <a:pt x="2756620" y="543466"/>
                  </a:lnTo>
                  <a:lnTo>
                    <a:pt x="2764536" y="504190"/>
                  </a:lnTo>
                  <a:lnTo>
                    <a:pt x="2764536" y="100837"/>
                  </a:lnTo>
                  <a:lnTo>
                    <a:pt x="2756620" y="61561"/>
                  </a:lnTo>
                  <a:lnTo>
                    <a:pt x="2735024" y="29511"/>
                  </a:lnTo>
                  <a:lnTo>
                    <a:pt x="2702974" y="7915"/>
                  </a:lnTo>
                  <a:lnTo>
                    <a:pt x="26636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6084" y="3272028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2663697" y="0"/>
                  </a:lnTo>
                  <a:lnTo>
                    <a:pt x="2702974" y="7915"/>
                  </a:lnTo>
                  <a:lnTo>
                    <a:pt x="2735024" y="29511"/>
                  </a:lnTo>
                  <a:lnTo>
                    <a:pt x="2756620" y="61561"/>
                  </a:lnTo>
                  <a:lnTo>
                    <a:pt x="2764536" y="100837"/>
                  </a:lnTo>
                  <a:lnTo>
                    <a:pt x="2764536" y="504190"/>
                  </a:lnTo>
                  <a:lnTo>
                    <a:pt x="2756620" y="543466"/>
                  </a:lnTo>
                  <a:lnTo>
                    <a:pt x="2735024" y="575516"/>
                  </a:lnTo>
                  <a:lnTo>
                    <a:pt x="2702974" y="597112"/>
                  </a:lnTo>
                  <a:lnTo>
                    <a:pt x="2663697" y="605028"/>
                  </a:lnTo>
                  <a:lnTo>
                    <a:pt x="100837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100837"/>
                  </a:lnTo>
                  <a:close/>
                </a:path>
              </a:pathLst>
            </a:custGeom>
            <a:ln w="9144">
              <a:solidFill>
                <a:srgbClr val="D2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90461" y="3412616"/>
            <a:ext cx="17995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서비스</a:t>
            </a:r>
            <a:r>
              <a:rPr sz="19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01321" y="3946969"/>
            <a:ext cx="2774315" cy="614680"/>
            <a:chOff x="6001321" y="3946969"/>
            <a:chExt cx="2774315" cy="614680"/>
          </a:xfrm>
        </p:grpSpPr>
        <p:sp>
          <p:nvSpPr>
            <p:cNvPr id="22" name="object 22"/>
            <p:cNvSpPr/>
            <p:nvPr/>
          </p:nvSpPr>
          <p:spPr>
            <a:xfrm>
              <a:off x="6006084" y="3951732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2663697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8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8"/>
                  </a:lnTo>
                  <a:lnTo>
                    <a:pt x="2663697" y="605028"/>
                  </a:lnTo>
                  <a:lnTo>
                    <a:pt x="2702974" y="597112"/>
                  </a:lnTo>
                  <a:lnTo>
                    <a:pt x="2735024" y="575516"/>
                  </a:lnTo>
                  <a:lnTo>
                    <a:pt x="2756620" y="543466"/>
                  </a:lnTo>
                  <a:lnTo>
                    <a:pt x="2764536" y="504190"/>
                  </a:lnTo>
                  <a:lnTo>
                    <a:pt x="2764536" y="100838"/>
                  </a:lnTo>
                  <a:lnTo>
                    <a:pt x="2756620" y="61561"/>
                  </a:lnTo>
                  <a:lnTo>
                    <a:pt x="2735024" y="29511"/>
                  </a:lnTo>
                  <a:lnTo>
                    <a:pt x="2702974" y="7915"/>
                  </a:lnTo>
                  <a:lnTo>
                    <a:pt x="26636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6084" y="3951732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0" y="100838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2663697" y="0"/>
                  </a:lnTo>
                  <a:lnTo>
                    <a:pt x="2702974" y="7915"/>
                  </a:lnTo>
                  <a:lnTo>
                    <a:pt x="2735024" y="29511"/>
                  </a:lnTo>
                  <a:lnTo>
                    <a:pt x="2756620" y="61561"/>
                  </a:lnTo>
                  <a:lnTo>
                    <a:pt x="2764536" y="100838"/>
                  </a:lnTo>
                  <a:lnTo>
                    <a:pt x="2764536" y="504190"/>
                  </a:lnTo>
                  <a:lnTo>
                    <a:pt x="2756620" y="543466"/>
                  </a:lnTo>
                  <a:lnTo>
                    <a:pt x="2735024" y="575516"/>
                  </a:lnTo>
                  <a:lnTo>
                    <a:pt x="2702974" y="597112"/>
                  </a:lnTo>
                  <a:lnTo>
                    <a:pt x="2663697" y="605028"/>
                  </a:lnTo>
                  <a:lnTo>
                    <a:pt x="100837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100838"/>
                  </a:lnTo>
                  <a:close/>
                </a:path>
              </a:pathLst>
            </a:custGeom>
            <a:ln w="9144">
              <a:solidFill>
                <a:srgbClr val="D2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10857" y="4093209"/>
            <a:ext cx="15570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후면</a:t>
            </a:r>
            <a:r>
              <a:rPr sz="1900" spc="-8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01321" y="4628197"/>
            <a:ext cx="2774315" cy="614680"/>
            <a:chOff x="6001321" y="4628197"/>
            <a:chExt cx="2774315" cy="614680"/>
          </a:xfrm>
        </p:grpSpPr>
        <p:sp>
          <p:nvSpPr>
            <p:cNvPr id="26" name="object 26"/>
            <p:cNvSpPr/>
            <p:nvPr/>
          </p:nvSpPr>
          <p:spPr>
            <a:xfrm>
              <a:off x="6006084" y="4632959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2663697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663697" y="605027"/>
                  </a:lnTo>
                  <a:lnTo>
                    <a:pt x="2702974" y="597112"/>
                  </a:lnTo>
                  <a:lnTo>
                    <a:pt x="2735024" y="575516"/>
                  </a:lnTo>
                  <a:lnTo>
                    <a:pt x="2756620" y="543466"/>
                  </a:lnTo>
                  <a:lnTo>
                    <a:pt x="2764536" y="504189"/>
                  </a:lnTo>
                  <a:lnTo>
                    <a:pt x="2764536" y="100837"/>
                  </a:lnTo>
                  <a:lnTo>
                    <a:pt x="2756620" y="61561"/>
                  </a:lnTo>
                  <a:lnTo>
                    <a:pt x="2735024" y="29511"/>
                  </a:lnTo>
                  <a:lnTo>
                    <a:pt x="2702974" y="7915"/>
                  </a:lnTo>
                  <a:lnTo>
                    <a:pt x="26636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6084" y="4632959"/>
              <a:ext cx="2764790" cy="605155"/>
            </a:xfrm>
            <a:custGeom>
              <a:avLst/>
              <a:gdLst/>
              <a:ahLst/>
              <a:cxnLst/>
              <a:rect l="l" t="t" r="r" b="b"/>
              <a:pathLst>
                <a:path w="2764790" h="605154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2663697" y="0"/>
                  </a:lnTo>
                  <a:lnTo>
                    <a:pt x="2702974" y="7915"/>
                  </a:lnTo>
                  <a:lnTo>
                    <a:pt x="2735024" y="29511"/>
                  </a:lnTo>
                  <a:lnTo>
                    <a:pt x="2756620" y="61561"/>
                  </a:lnTo>
                  <a:lnTo>
                    <a:pt x="2764536" y="100837"/>
                  </a:lnTo>
                  <a:lnTo>
                    <a:pt x="2764536" y="504189"/>
                  </a:lnTo>
                  <a:lnTo>
                    <a:pt x="2756620" y="543466"/>
                  </a:lnTo>
                  <a:lnTo>
                    <a:pt x="2735024" y="575516"/>
                  </a:lnTo>
                  <a:lnTo>
                    <a:pt x="2702974" y="597112"/>
                  </a:lnTo>
                  <a:lnTo>
                    <a:pt x="2663697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9144">
              <a:solidFill>
                <a:srgbClr val="D2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1254" y="4774184"/>
            <a:ext cx="13150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빈</a:t>
            </a:r>
            <a:r>
              <a:rPr sz="1900" spc="-8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38059" y="3099752"/>
            <a:ext cx="254635" cy="2378075"/>
            <a:chOff x="7338059" y="3099752"/>
            <a:chExt cx="254635" cy="237807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8059" y="3099752"/>
              <a:ext cx="254457" cy="3201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827" y="3119627"/>
              <a:ext cx="161544" cy="237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8059" y="3709352"/>
              <a:ext cx="254457" cy="3201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827" y="3729227"/>
              <a:ext cx="161544" cy="237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8059" y="4471352"/>
              <a:ext cx="254457" cy="3201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827" y="4491227"/>
              <a:ext cx="161544" cy="2377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8059" y="5157152"/>
              <a:ext cx="254457" cy="3201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827" y="5177027"/>
              <a:ext cx="161544" cy="237744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244" y="198120"/>
            <a:ext cx="8312784" cy="900430"/>
            <a:chOff x="428244" y="198120"/>
            <a:chExt cx="831278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" y="198120"/>
              <a:ext cx="2375154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198120"/>
              <a:ext cx="941069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198120"/>
              <a:ext cx="5921502" cy="89992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137" y="308609"/>
            <a:ext cx="7802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</a:t>
            </a:r>
            <a:r>
              <a:rPr spc="-10" dirty="0"/>
              <a:t> </a:t>
            </a:r>
            <a:r>
              <a:rPr dirty="0"/>
              <a:t>OS </a:t>
            </a:r>
            <a:r>
              <a:rPr spc="-10" dirty="0"/>
              <a:t>X의</a:t>
            </a:r>
            <a:r>
              <a:rPr spc="-5" dirty="0"/>
              <a:t> Grand Central Dispatch(GCD)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12140" y="1197127"/>
            <a:ext cx="7879080" cy="267208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4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가용</a:t>
            </a:r>
            <a:r>
              <a:rPr sz="28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8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풀을</a:t>
            </a:r>
            <a:r>
              <a:rPr sz="28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제공</a:t>
            </a:r>
            <a:endParaRPr sz="2800">
              <a:latin typeface="Malgun Gothic"/>
              <a:cs typeface="Malgun Gothic"/>
            </a:endParaRPr>
          </a:p>
          <a:p>
            <a:pPr marL="355600" marR="6350" indent="-343535">
              <a:lnSpc>
                <a:spcPct val="100000"/>
              </a:lnSpc>
              <a:spcBef>
                <a:spcPts val="134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설계자는</a:t>
            </a:r>
            <a:r>
              <a:rPr sz="28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독립적으로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디스패치</a:t>
            </a:r>
            <a:r>
              <a:rPr sz="2800" b="1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할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8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있고 병렬 </a:t>
            </a:r>
            <a:r>
              <a:rPr sz="2800" b="1" spc="-9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적으로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실행</a:t>
            </a:r>
            <a:r>
              <a:rPr sz="28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가능한</a:t>
            </a:r>
            <a:r>
              <a:rPr sz="2800" b="1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10" dirty="0">
                <a:solidFill>
                  <a:srgbClr val="292929"/>
                </a:solidFill>
                <a:latin typeface="Malgun Gothic"/>
                <a:cs typeface="Malgun Gothic"/>
              </a:rPr>
              <a:t>‘블록’으로</a:t>
            </a:r>
            <a:r>
              <a:rPr sz="2800" b="1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응용을</a:t>
            </a:r>
            <a:r>
              <a:rPr sz="2800" b="1" spc="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구분</a:t>
            </a:r>
            <a:endParaRPr sz="2800">
              <a:latin typeface="Malgun Gothic"/>
              <a:cs typeface="Malgun Gothic"/>
            </a:endParaRPr>
          </a:p>
          <a:p>
            <a:pPr marL="355600" marR="5080" indent="-343535">
              <a:lnSpc>
                <a:spcPct val="100000"/>
              </a:lnSpc>
              <a:spcBef>
                <a:spcPts val="134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292929"/>
                </a:solidFill>
                <a:latin typeface="Malgun Gothic"/>
                <a:cs typeface="Malgun Gothic"/>
              </a:rPr>
              <a:t>병행성은</a:t>
            </a:r>
            <a:r>
              <a:rPr sz="28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시스템의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가용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코어 개수와</a:t>
            </a:r>
            <a:r>
              <a:rPr sz="2800" b="1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800" b="1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용 </a:t>
            </a:r>
            <a:r>
              <a:rPr sz="2800" b="1" spc="-969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량에</a:t>
            </a:r>
            <a:r>
              <a:rPr sz="28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따라</a:t>
            </a:r>
            <a:r>
              <a:rPr sz="2800" b="1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292929"/>
                </a:solidFill>
                <a:latin typeface="Malgun Gothic"/>
                <a:cs typeface="Malgun Gothic"/>
              </a:rPr>
              <a:t>결정됨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244" y="198120"/>
            <a:ext cx="8312784" cy="900430"/>
            <a:chOff x="428244" y="198120"/>
            <a:chExt cx="831278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" y="198120"/>
              <a:ext cx="2375154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198120"/>
              <a:ext cx="941069" cy="899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198120"/>
              <a:ext cx="5921502" cy="89992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137" y="308609"/>
            <a:ext cx="7802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</a:t>
            </a:r>
            <a:r>
              <a:rPr spc="-10" dirty="0"/>
              <a:t> </a:t>
            </a:r>
            <a:r>
              <a:rPr dirty="0"/>
              <a:t>OS </a:t>
            </a:r>
            <a:r>
              <a:rPr spc="-10" dirty="0"/>
              <a:t>X의</a:t>
            </a:r>
            <a:r>
              <a:rPr spc="-5" dirty="0"/>
              <a:t> Grand Central Dispatch(GCD)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78612" y="1183025"/>
            <a:ext cx="7962265" cy="445516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55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Malgun Gothic"/>
                <a:cs typeface="Malgun Gothic"/>
              </a:rPr>
              <a:t>블록</a:t>
            </a:r>
            <a:endParaRPr sz="2800">
              <a:latin typeface="Malgun Gothic"/>
              <a:cs typeface="Malgun Gothic"/>
            </a:endParaRPr>
          </a:p>
          <a:p>
            <a:pPr marL="594995" lvl="1" indent="-229235">
              <a:lnSpc>
                <a:spcPct val="100000"/>
              </a:lnSpc>
              <a:spcBef>
                <a:spcPts val="1255"/>
              </a:spcBef>
              <a:buChar char="–"/>
              <a:tabLst>
                <a:tab pos="59563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프로그래밍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언어를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단순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확장한</a:t>
            </a:r>
            <a:r>
              <a:rPr sz="24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것임</a:t>
            </a:r>
            <a:endParaRPr sz="2400">
              <a:latin typeface="Malgun Gothic"/>
              <a:cs typeface="Malgun Gothic"/>
            </a:endParaRPr>
          </a:p>
          <a:p>
            <a:pPr marL="594995" marR="208915" lvl="1" indent="-228600">
              <a:lnSpc>
                <a:spcPct val="100000"/>
              </a:lnSpc>
              <a:spcBef>
                <a:spcPts val="1150"/>
              </a:spcBef>
              <a:buChar char="–"/>
              <a:tabLst>
                <a:tab pos="59563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하나의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블록은 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자족적인(self-contained)</a:t>
            </a:r>
            <a:r>
              <a:rPr sz="2400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작업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단위를 </a:t>
            </a:r>
            <a:r>
              <a:rPr sz="2400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정의</a:t>
            </a:r>
            <a:endParaRPr sz="2400">
              <a:latin typeface="Malgun Gothic"/>
              <a:cs typeface="Malgun Gothic"/>
            </a:endParaRPr>
          </a:p>
          <a:p>
            <a:pPr marL="594995" lvl="1" indent="-229235">
              <a:lnSpc>
                <a:spcPct val="100000"/>
              </a:lnSpc>
              <a:spcBef>
                <a:spcPts val="1155"/>
              </a:spcBef>
              <a:buChar char="–"/>
              <a:tabLst>
                <a:tab pos="59563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프로그래머가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복잡한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함수를</a:t>
            </a: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캡슐화할</a:t>
            </a:r>
            <a:r>
              <a:rPr sz="2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수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있도록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해줌</a:t>
            </a:r>
            <a:endParaRPr sz="2400">
              <a:latin typeface="Malgun Gothic"/>
              <a:cs typeface="Malgun Gothic"/>
            </a:endParaRPr>
          </a:p>
          <a:p>
            <a:pPr marL="594995" lvl="1" indent="-229235">
              <a:lnSpc>
                <a:spcPct val="100000"/>
              </a:lnSpc>
              <a:spcBef>
                <a:spcPts val="1155"/>
              </a:spcBef>
              <a:buChar char="–"/>
              <a:tabLst>
                <a:tab pos="59563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큐를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사용하여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스케줄링하고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디스패치</a:t>
            </a:r>
            <a:r>
              <a:rPr sz="2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함</a:t>
            </a:r>
            <a:endParaRPr sz="2400">
              <a:latin typeface="Malgun Gothic"/>
              <a:cs typeface="Malgun Gothic"/>
            </a:endParaRPr>
          </a:p>
          <a:p>
            <a:pPr marL="594995" lvl="1" indent="-229235">
              <a:lnSpc>
                <a:spcPct val="100000"/>
              </a:lnSpc>
              <a:spcBef>
                <a:spcPts val="1150"/>
              </a:spcBef>
              <a:buChar char="–"/>
              <a:tabLst>
                <a:tab pos="595630" algn="l"/>
              </a:tabLst>
            </a:pP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선입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선출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기반으로</a:t>
            </a:r>
            <a:r>
              <a:rPr sz="24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디스패치</a:t>
            </a:r>
            <a:r>
              <a:rPr sz="2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됨</a:t>
            </a:r>
            <a:endParaRPr sz="2400">
              <a:latin typeface="Malgun Gothic"/>
              <a:cs typeface="Malgun Gothic"/>
            </a:endParaRPr>
          </a:p>
          <a:p>
            <a:pPr marL="594995" marR="1611630" lvl="1" indent="-228600">
              <a:lnSpc>
                <a:spcPct val="100000"/>
              </a:lnSpc>
              <a:spcBef>
                <a:spcPts val="1155"/>
              </a:spcBef>
              <a:buChar char="–"/>
              <a:tabLst>
                <a:tab pos="595630" algn="l"/>
              </a:tabLst>
            </a:pPr>
            <a:r>
              <a:rPr sz="2400" spc="-5" dirty="0">
                <a:solidFill>
                  <a:srgbClr val="292929"/>
                </a:solidFill>
                <a:latin typeface="Malgun Gothic"/>
                <a:cs typeface="Malgun Gothic"/>
              </a:rPr>
              <a:t>타이머,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네트워크</a:t>
            </a:r>
            <a:r>
              <a:rPr sz="24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소켓,</a:t>
            </a:r>
            <a:r>
              <a:rPr sz="24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파일</a:t>
            </a:r>
            <a:r>
              <a:rPr sz="24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디스크립터와 </a:t>
            </a:r>
            <a:r>
              <a:rPr sz="2400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같은 이벤트</a:t>
            </a:r>
            <a:r>
              <a:rPr sz="24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292929"/>
                </a:solidFill>
                <a:latin typeface="Malgun Gothic"/>
                <a:cs typeface="Malgun Gothic"/>
              </a:rPr>
              <a:t>소스와 연동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1981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79753"/>
            <a:ext cx="7432040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단일쓰레딩(Single</a:t>
            </a:r>
            <a:r>
              <a:rPr sz="2400" b="1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threading)</a:t>
            </a:r>
            <a:r>
              <a:rPr sz="2400" b="1" spc="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대</a:t>
            </a:r>
            <a:r>
              <a:rPr sz="2400" b="1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멀티쓰레딩(Multi </a:t>
            </a:r>
            <a:r>
              <a:rPr sz="2400" b="1" spc="-8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threading)</a:t>
            </a:r>
            <a:endParaRPr sz="24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  <a:tabLst>
                <a:tab pos="756285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–	단일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내에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멀티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실행을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8636" y="2412492"/>
            <a:ext cx="6758940" cy="4343400"/>
            <a:chOff x="1278636" y="2412492"/>
            <a:chExt cx="6758940" cy="4343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780" y="2421634"/>
              <a:ext cx="6740652" cy="43251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3208" y="2417064"/>
              <a:ext cx="6750050" cy="4334510"/>
            </a:xfrm>
            <a:custGeom>
              <a:avLst/>
              <a:gdLst/>
              <a:ahLst/>
              <a:cxnLst/>
              <a:rect l="l" t="t" r="r" b="b"/>
              <a:pathLst>
                <a:path w="6750050" h="4334509">
                  <a:moveTo>
                    <a:pt x="0" y="4334256"/>
                  </a:moveTo>
                  <a:lnTo>
                    <a:pt x="6749796" y="4334256"/>
                  </a:lnTo>
                  <a:lnTo>
                    <a:pt x="6749796" y="0"/>
                  </a:lnTo>
                  <a:lnTo>
                    <a:pt x="0" y="0"/>
                  </a:lnTo>
                  <a:lnTo>
                    <a:pt x="0" y="43342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1981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917874"/>
            <a:ext cx="8029575" cy="318960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사례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MS-DOS는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단일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프로세스와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단일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지원한다.</a:t>
            </a:r>
            <a:endParaRPr sz="2000">
              <a:latin typeface="Malgun Gothic"/>
              <a:cs typeface="Malgun Gothic"/>
            </a:endParaRPr>
          </a:p>
          <a:p>
            <a:pPr marL="756285" marR="205740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UNIX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계열의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운영체제는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다중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사용자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프로세스를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지원하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지만,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당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하나의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쓰레드만을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지원한다.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Java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수행시간환경(run-time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environment)은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 하나의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프로세스가</a:t>
            </a:r>
            <a:endParaRPr sz="2000">
              <a:latin typeface="Malgun Gothic"/>
              <a:cs typeface="Malgun Gothic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멀티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쓰레드를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지원한다.</a:t>
            </a:r>
            <a:endParaRPr sz="2000">
              <a:latin typeface="Malgun Gothic"/>
              <a:cs typeface="Malgun Gothic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9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최신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버전의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UNIX,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Windows,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Solaris는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멀티쓰레드를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지원하는 </a:t>
            </a:r>
            <a:r>
              <a:rPr sz="2000" spc="-68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멀티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프로세스를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917758"/>
            <a:ext cx="7910830" cy="530225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8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멀티쓰레딩</a:t>
            </a:r>
            <a:r>
              <a:rPr sz="2400" b="1" spc="-5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환경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태스크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(또는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프로세스)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관련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사항</a:t>
            </a:r>
            <a:endParaRPr sz="2000">
              <a:latin typeface="Malgun Gothic"/>
              <a:cs typeface="Malgun Gothic"/>
            </a:endParaRPr>
          </a:p>
          <a:p>
            <a:pPr marL="1181735" lvl="2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1181735" algn="l"/>
                <a:tab pos="118237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이미지를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유지하는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가상 주소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공간</a:t>
            </a:r>
            <a:endParaRPr sz="1800">
              <a:latin typeface="Malgun Gothic"/>
              <a:cs typeface="Malgun Gothic"/>
            </a:endParaRPr>
          </a:p>
          <a:p>
            <a:pPr marL="1181735" marR="5080" lvl="2" indent="-228600">
              <a:lnSpc>
                <a:spcPts val="1939"/>
              </a:lnSpc>
              <a:spcBef>
                <a:spcPts val="900"/>
              </a:spcBef>
              <a:buChar char="•"/>
              <a:tabLst>
                <a:tab pos="1181735" algn="l"/>
                <a:tab pos="1182370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처리기,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(IPC를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위한) 다른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프로세스,</a:t>
            </a:r>
            <a:r>
              <a:rPr sz="1800" spc="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파일,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I/O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자원들에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대한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접근 </a:t>
            </a:r>
            <a:r>
              <a:rPr sz="1800" spc="-6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제어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4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관련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사항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6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실행</a:t>
            </a:r>
            <a:r>
              <a:rPr sz="18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상태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(수행,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준비,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블록,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…)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수행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중이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아닐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때 저장되는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문맥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실행</a:t>
            </a:r>
            <a:r>
              <a:rPr sz="1800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스택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ts val="205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지역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변수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저장을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위해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각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쓰레드가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사용하는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어떤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정적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저장소</a:t>
            </a:r>
            <a:endParaRPr sz="1800">
              <a:latin typeface="Malgun Gothic"/>
              <a:cs typeface="Malgun Gothic"/>
            </a:endParaRPr>
          </a:p>
          <a:p>
            <a:pPr marL="1155700">
              <a:lnSpc>
                <a:spcPts val="2050"/>
              </a:lnSpc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(storage)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자신이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속한</a:t>
            </a:r>
            <a:r>
              <a:rPr sz="18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프로세스의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메모리</a:t>
            </a:r>
            <a:r>
              <a:rPr sz="1800" spc="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18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자원들에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대한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접근</a:t>
            </a:r>
            <a:r>
              <a:rPr sz="18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85"/>
              </a:spcBef>
              <a:buClr>
                <a:srgbClr val="292929"/>
              </a:buClr>
              <a:buFont typeface="Malgun Gothic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756285" marR="82550" lvl="1" indent="-287020">
              <a:lnSpc>
                <a:spcPts val="216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내의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모든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쓰레드들은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자원들을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 </a:t>
            </a:r>
            <a:r>
              <a:rPr sz="2000" spc="-69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유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198120"/>
            <a:ext cx="8242934" cy="900430"/>
            <a:chOff x="455676" y="1981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1981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1981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152905"/>
            <a:ext cx="3478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400" b="1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모델</a:t>
            </a:r>
            <a:r>
              <a:rPr sz="2400" b="1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(그림</a:t>
            </a:r>
            <a:r>
              <a:rPr sz="2400" b="1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4.2)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3272" y="1764792"/>
            <a:ext cx="7230109" cy="4714240"/>
            <a:chOff x="1033272" y="1764792"/>
            <a:chExt cx="7230109" cy="47142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416" y="1773936"/>
              <a:ext cx="7211568" cy="46954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7844" y="1769364"/>
              <a:ext cx="7221220" cy="4704715"/>
            </a:xfrm>
            <a:custGeom>
              <a:avLst/>
              <a:gdLst/>
              <a:ahLst/>
              <a:cxnLst/>
              <a:rect l="l" t="t" r="r" b="b"/>
              <a:pathLst>
                <a:path w="7221220" h="4704715">
                  <a:moveTo>
                    <a:pt x="0" y="4704588"/>
                  </a:moveTo>
                  <a:lnTo>
                    <a:pt x="7220711" y="4704588"/>
                  </a:lnTo>
                  <a:lnTo>
                    <a:pt x="7220711" y="0"/>
                  </a:lnTo>
                  <a:lnTo>
                    <a:pt x="0" y="0"/>
                  </a:lnTo>
                  <a:lnTo>
                    <a:pt x="0" y="4704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236220"/>
            <a:ext cx="8242934" cy="900430"/>
            <a:chOff x="455676" y="236220"/>
            <a:chExt cx="8242934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755" y="236220"/>
              <a:ext cx="2568701" cy="89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4" y="236220"/>
              <a:ext cx="1754886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프로세스와</a:t>
            </a:r>
            <a:r>
              <a:rPr spc="-85" dirty="0"/>
              <a:t> </a:t>
            </a:r>
            <a:r>
              <a:rPr dirty="0"/>
              <a:t>쓰레드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098733"/>
            <a:ext cx="7977505" cy="446405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85"/>
              </a:spcBef>
              <a:buClr>
                <a:srgbClr val="D22B2B"/>
              </a:buClr>
              <a:buFont typeface="Malgun Gothic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292929"/>
                </a:solidFill>
                <a:latin typeface="Malgun Gothic"/>
                <a:cs typeface="Malgun Gothic"/>
              </a:rPr>
              <a:t>쓰레드의</a:t>
            </a:r>
            <a:r>
              <a:rPr sz="2400" b="1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Malgun Gothic"/>
                <a:cs typeface="Malgun Gothic"/>
              </a:rPr>
              <a:t>장점(benefits)</a:t>
            </a:r>
            <a:endParaRPr sz="24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프로세스에</a:t>
            </a:r>
            <a:r>
              <a:rPr sz="2000" spc="-3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비해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새로운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생성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시간/비용이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절약됨: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(쓰레</a:t>
            </a:r>
            <a:endParaRPr sz="2000">
              <a:latin typeface="Malgun Gothic"/>
              <a:cs typeface="Malgun Gothic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드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생성시간은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프로세스보다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수십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배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빠르다.)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종료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시간보다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종료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시간이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짧다.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내의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쓰레드들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사이의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교환/교체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시간이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짧다.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동일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프로세스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내의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쓰레드들은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메모리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및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파일을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공유하기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문에,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이들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쓰레드들은</a:t>
            </a:r>
            <a:r>
              <a:rPr sz="2000" spc="-4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커널의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개입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없이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서로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통신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프로그램의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구조(structure)를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단순화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다중처리기(multiprocessor)의</a:t>
            </a:r>
            <a:r>
              <a:rPr sz="2000" spc="-6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효율적</a:t>
            </a:r>
            <a:r>
              <a:rPr sz="2000" spc="-5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빠른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IPC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(메시지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전송이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아닌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공유</a:t>
            </a:r>
            <a:r>
              <a:rPr sz="2000" spc="-1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메모리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사용</a:t>
            </a:r>
            <a:r>
              <a:rPr sz="2000" spc="-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가능)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병행</a:t>
            </a:r>
            <a:r>
              <a:rPr sz="2000" spc="-1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서버</a:t>
            </a:r>
            <a:r>
              <a:rPr sz="2000" spc="-25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(listening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thread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responding</a:t>
            </a:r>
            <a:r>
              <a:rPr sz="2000" spc="-30" dirty="0">
                <a:solidFill>
                  <a:srgbClr val="29292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92929"/>
                </a:solidFill>
                <a:latin typeface="Malgun Gothic"/>
                <a:cs typeface="Malgun Gothic"/>
              </a:rPr>
              <a:t>threads)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2166</Words>
  <Application>Microsoft Office PowerPoint</Application>
  <PresentationFormat>화면 슬라이드 쇼(4:3)</PresentationFormat>
  <Paragraphs>336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Malgun Gothic</vt:lpstr>
      <vt:lpstr>Calibri</vt:lpstr>
      <vt:lpstr>Symbol</vt:lpstr>
      <vt:lpstr>Times New Roman</vt:lpstr>
      <vt:lpstr>Wingdings</vt:lpstr>
      <vt:lpstr>Office Theme</vt:lpstr>
      <vt:lpstr>4장 쓰레드(thread)</vt:lpstr>
      <vt:lpstr>4장의 학습 목표</vt:lpstr>
      <vt:lpstr>목 차</vt:lpstr>
      <vt:lpstr>프로세스와 쓰레드(thread)</vt:lpstr>
      <vt:lpstr>프로세스와 쓰레드</vt:lpstr>
      <vt:lpstr>프로세스와 쓰레드</vt:lpstr>
      <vt:lpstr>프로세스와 쓰레드</vt:lpstr>
      <vt:lpstr>프로세스와 쓰레드</vt:lpstr>
      <vt:lpstr>프로세스와 쓰레드</vt:lpstr>
      <vt:lpstr>프로세스와 쓰레드</vt:lpstr>
      <vt:lpstr>프로세스와 쓰레드</vt:lpstr>
      <vt:lpstr>프로세스와 쓰레드</vt:lpstr>
      <vt:lpstr>프로세스와 쓰레드</vt:lpstr>
      <vt:lpstr>쓰레드의 유형</vt:lpstr>
      <vt:lpstr>프로세스와 쓰레드</vt:lpstr>
      <vt:lpstr>프로세스와 쓰레드</vt:lpstr>
      <vt:lpstr>프로세스와 쓰레드</vt:lpstr>
      <vt:lpstr>프로세스와 쓰레드</vt:lpstr>
      <vt:lpstr>멀티코어와 멀티쓰레딩</vt:lpstr>
      <vt:lpstr>멀티코어와 멀티쓰레딩</vt:lpstr>
      <vt:lpstr>멀티코어와 멀티쓰레딩</vt:lpstr>
      <vt:lpstr>멀티코어와 멀티쓰레딩</vt:lpstr>
      <vt:lpstr>응용 예제: Valve 게임 소프트웨어</vt:lpstr>
      <vt:lpstr>Windows 8의 프로세스와 쓰레드 관리</vt:lpstr>
      <vt:lpstr>Windows 8의 프로세스와 쓰레드 관리</vt:lpstr>
      <vt:lpstr>Metro 인터페이스</vt:lpstr>
      <vt:lpstr>윈도우 프로세스</vt:lpstr>
      <vt:lpstr>윈도우 프로세스와 자원</vt:lpstr>
      <vt:lpstr>윈도우 프로세스 객체 속성</vt:lpstr>
      <vt:lpstr>윈도우 쓰레드 객체 속성</vt:lpstr>
      <vt:lpstr>윈도우 쓰레드 상태</vt:lpstr>
      <vt:lpstr>Solaris 쓰레드 및 SMP 관리</vt:lpstr>
      <vt:lpstr>Solaris 쓰레드 및 SMP 관리</vt:lpstr>
      <vt:lpstr>Solaris 쓰레드 및 SMP 관리</vt:lpstr>
      <vt:lpstr>Solaris 쓰레드 및 SMP 관리</vt:lpstr>
      <vt:lpstr>Solaris 쓰레드 및 SMP 관리</vt:lpstr>
      <vt:lpstr>Solaris 쓰레드 및 SMP 관리</vt:lpstr>
      <vt:lpstr>Solaris 쓰레드 및 SMP 관리</vt:lpstr>
      <vt:lpstr>Linux 프로세스와 쓰레드 관리</vt:lpstr>
      <vt:lpstr>Linux 프로세스와 쓰레드 관리</vt:lpstr>
      <vt:lpstr>Android 프로세스와 쓰레드 관리</vt:lpstr>
      <vt:lpstr>Android 프로세스와 쓰레드 관리</vt:lpstr>
      <vt:lpstr>Android 프로세스와 쓰레드 관리</vt:lpstr>
      <vt:lpstr>프로세스와 쓰레드</vt:lpstr>
      <vt:lpstr>Mac OS X의 Grand Central Dispatch(GCD)</vt:lpstr>
      <vt:lpstr>Mac OS X의 Grand Central Dispatch(GCD)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박민규</dc:creator>
  <cp:lastModifiedBy>손 수경</cp:lastModifiedBy>
  <cp:revision>1</cp:revision>
  <dcterms:created xsi:type="dcterms:W3CDTF">2023-02-23T09:04:42Z</dcterms:created>
  <dcterms:modified xsi:type="dcterms:W3CDTF">2023-02-23T09:05:53Z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2023-02-23T00:00:00Z</vt:filetime>
  </property>
</Properties>
</file>