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4"/>
  </p:sldMasterIdLst>
  <p:sldIdLst>
    <p:sldId id="257" r:id="rId5"/>
    <p:sldId id="261" r:id="rId6"/>
    <p:sldId id="268" r:id="rId7"/>
    <p:sldId id="262" r:id="rId8"/>
    <p:sldId id="273" r:id="rId9"/>
    <p:sldId id="263" r:id="rId10"/>
    <p:sldId id="265" r:id="rId11"/>
    <p:sldId id="267" r:id="rId12"/>
    <p:sldId id="269" r:id="rId13"/>
    <p:sldId id="266" r:id="rId14"/>
    <p:sldId id="274" r:id="rId15"/>
    <p:sldId id="264" r:id="rId16"/>
    <p:sldId id="275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6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74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457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090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0816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05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9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203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9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7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2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4" y="1134534"/>
            <a:ext cx="9276703" cy="1696005"/>
          </a:xfrm>
        </p:spPr>
        <p:txBody>
          <a:bodyPr>
            <a:noAutofit/>
          </a:bodyPr>
          <a:lstStyle/>
          <a:p>
            <a:r>
              <a:rPr lang="en-US" sz="4500" dirty="0">
                <a:solidFill>
                  <a:schemeClr val="tx1"/>
                </a:solidFill>
              </a:rPr>
              <a:t>Introduction to Python libraries for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FC152-4D8A-4F6B-9C6B-AA40CF0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4" y="4571889"/>
            <a:ext cx="9067800" cy="13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41561A-8E53-4590-88AB-3018C651B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6"/>
          <a:stretch/>
        </p:blipFill>
        <p:spPr>
          <a:xfrm>
            <a:off x="336331" y="1240222"/>
            <a:ext cx="8829317" cy="4593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E6704-D9DD-42FF-AE9D-DD17BB3A2F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46075"/>
            <a:ext cx="9994900" cy="1247775"/>
          </a:xfrm>
        </p:spPr>
        <p:txBody>
          <a:bodyPr>
            <a:normAutofit/>
          </a:bodyPr>
          <a:lstStyle/>
          <a:p>
            <a:r>
              <a:rPr lang="en-US" sz="3200" dirty="0"/>
              <a:t>Libraries in Python and their area of deployment </a:t>
            </a:r>
          </a:p>
        </p:txBody>
      </p:sp>
    </p:spTree>
    <p:extLst>
      <p:ext uri="{BB962C8B-B14F-4D97-AF65-F5344CB8AC3E}">
        <p14:creationId xmlns:p14="http://schemas.microsoft.com/office/powerpoint/2010/main" val="192632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76BC-38C1-4448-BFE3-F47A9595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What is NumPy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9DBF-61B0-4E8B-9E09-4D40A877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105"/>
            <a:ext cx="8596668" cy="4316257"/>
          </a:xfrm>
        </p:spPr>
        <p:txBody>
          <a:bodyPr/>
          <a:lstStyle/>
          <a:p>
            <a:r>
              <a:rPr lang="en-US" sz="2800" dirty="0"/>
              <a:t>NumPy stands for Numerical Python.</a:t>
            </a:r>
          </a:p>
          <a:p>
            <a:r>
              <a:rPr lang="en-US" sz="2800" dirty="0"/>
              <a:t>It is the core library for numeric and scientific computations.</a:t>
            </a:r>
          </a:p>
          <a:p>
            <a:r>
              <a:rPr lang="en-US" sz="2800" dirty="0"/>
              <a:t>First developed in 2005.</a:t>
            </a:r>
          </a:p>
          <a:p>
            <a:r>
              <a:rPr lang="en-US" sz="2800" dirty="0"/>
              <a:t>Open-source just like the rest of Python.</a:t>
            </a:r>
          </a:p>
          <a:p>
            <a:r>
              <a:rPr lang="en-US" sz="2800" dirty="0"/>
              <a:t>It consists of multi-dimensional array objects and a collection of routines for processing those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0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619A-0ABC-4217-A84C-74E7D9DF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922867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How to start and where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64D9-FAF4-45E9-92C4-490F294D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971"/>
            <a:ext cx="8596668" cy="48190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Students face setup problems. </a:t>
            </a:r>
          </a:p>
          <a:p>
            <a:r>
              <a:rPr lang="en-US" sz="2800" dirty="0"/>
              <a:t>Avoid them by using Google’s Colab.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Colaboratory, or "Colab" for short, allows you to write and execute Python in your browser, with 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Zero configuration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Easy sharing.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Free access to GPUs and TPUs.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0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76BC-38C1-4448-BFE3-F47A9595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What is pandas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9DBF-61B0-4E8B-9E09-4D40A877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105"/>
            <a:ext cx="8596668" cy="4316257"/>
          </a:xfrm>
        </p:spPr>
        <p:txBody>
          <a:bodyPr/>
          <a:lstStyle/>
          <a:p>
            <a:r>
              <a:rPr lang="en-US" sz="2800" dirty="0"/>
              <a:t>Pandas stands for Panel Data.</a:t>
            </a:r>
          </a:p>
          <a:p>
            <a:r>
              <a:rPr lang="en-US" sz="2800" dirty="0"/>
              <a:t>It is the core library for data manipulation and data analysis.</a:t>
            </a:r>
          </a:p>
          <a:p>
            <a:r>
              <a:rPr lang="en-US" sz="2800" dirty="0"/>
              <a:t>Open-source just like the rest of Python.</a:t>
            </a:r>
          </a:p>
          <a:p>
            <a:r>
              <a:rPr lang="en-US" sz="2800" dirty="0"/>
              <a:t>It consists of single and multi-dimensional data structures for data manipulation and a collection of routines for processing those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1AED-6383-45BC-AAF6-5E9D39D6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621"/>
            <a:ext cx="9814699" cy="1320800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What is matplotlib library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3169-4F6D-4DCF-B64E-DF3C478F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64" y="1938867"/>
            <a:ext cx="8596668" cy="444186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Matplotlib is a cross-platform, data visualization and graphical plotting library for Python and its numerical extension NumPy.</a:t>
            </a:r>
          </a:p>
          <a:p>
            <a:r>
              <a:rPr lang="en-US" sz="2800" b="0" dirty="0">
                <a:effectLst/>
              </a:rPr>
              <a:t>matplotlib was originally written as an open source alternative for MATLAB.</a:t>
            </a:r>
          </a:p>
          <a:p>
            <a:r>
              <a:rPr lang="en-US" sz="2800" dirty="0"/>
              <a:t>Understanding matplotlib’s pyplot API is key to understanding how to work with plots: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  matplotlib.pyplot.figure: Figure is the top-level container. It includes everything visualized in a plot including one or more Axes.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  matplotlib.pyplot.axes: Axes contain most of the elements in a plot: Axis, Tick, Line2D, Text, etc., and sets the coordinates.</a:t>
            </a:r>
          </a:p>
        </p:txBody>
      </p:sp>
    </p:spTree>
    <p:extLst>
      <p:ext uri="{BB962C8B-B14F-4D97-AF65-F5344CB8AC3E}">
        <p14:creationId xmlns:p14="http://schemas.microsoft.com/office/powerpoint/2010/main" val="116235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BCB9-4688-40BD-A011-46B5BE87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73" y="1716377"/>
            <a:ext cx="8387883" cy="1646302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798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A62AB-0745-496B-AFF9-6B29FE57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2" y="2177592"/>
            <a:ext cx="7202079" cy="23095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Imprint MT Shadow" panose="04020605060303030202" pitchFamily="82" charset="0"/>
              </a:rPr>
              <a:t>FINAL THOUGHTS.</a:t>
            </a:r>
            <a:br>
              <a:rPr lang="en-US" sz="4000" dirty="0">
                <a:latin typeface="Imprint MT Shadow" panose="04020605060303030202" pitchFamily="82" charset="0"/>
              </a:rPr>
            </a:br>
            <a:br>
              <a:rPr lang="en-US" sz="4000" dirty="0">
                <a:latin typeface="Imprint MT Shadow" panose="04020605060303030202" pitchFamily="82" charset="0"/>
              </a:rPr>
            </a:br>
            <a:r>
              <a:rPr lang="en-US" sz="4000" dirty="0">
                <a:latin typeface="Imprint MT Shadow" panose="04020605060303030202" pitchFamily="82" charset="0"/>
              </a:rPr>
              <a:t>WHAT IS THE NEXT STEP?</a:t>
            </a:r>
          </a:p>
        </p:txBody>
      </p:sp>
    </p:spTree>
    <p:extLst>
      <p:ext uri="{BB962C8B-B14F-4D97-AF65-F5344CB8AC3E}">
        <p14:creationId xmlns:p14="http://schemas.microsoft.com/office/powerpoint/2010/main" val="117020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5377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Speaker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D5DEA-C790-405B-B4F8-50425E17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971"/>
            <a:ext cx="8596668" cy="4363391"/>
          </a:xfrm>
        </p:spPr>
        <p:txBody>
          <a:bodyPr>
            <a:normAutofit/>
          </a:bodyPr>
          <a:lstStyle/>
          <a:p>
            <a:r>
              <a:rPr lang="en-US" sz="2700" dirty="0"/>
              <a:t>I am Aryan Pareek, a third year undergraduate student at Techno India University, Kolkata.</a:t>
            </a:r>
          </a:p>
          <a:p>
            <a:endParaRPr lang="en-US" sz="2700" dirty="0"/>
          </a:p>
          <a:p>
            <a:r>
              <a:rPr lang="en-US" sz="2700" dirty="0"/>
              <a:t>ML, AI and Computer Vision enthusiast. ML track facilitator at GDSC TIU.</a:t>
            </a:r>
          </a:p>
          <a:p>
            <a:endParaRPr lang="en-US" sz="2700" dirty="0"/>
          </a:p>
          <a:p>
            <a:r>
              <a:rPr lang="en-US" sz="2700" dirty="0"/>
              <a:t>Currently exploring research ideas in Image Segmentation using deep learning libraries like </a:t>
            </a:r>
            <a:r>
              <a:rPr lang="en-US" sz="2700" dirty="0" err="1"/>
              <a:t>fastai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F05F-D76C-43C3-A324-623BE159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Agenda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5726-5A1B-4383-A01E-180C7F6C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4021"/>
            <a:ext cx="9313333" cy="46273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1. Introduction on Python.</a:t>
            </a:r>
          </a:p>
          <a:p>
            <a:r>
              <a:rPr lang="en-US" sz="2400" dirty="0"/>
              <a:t>2. Use in various fields, utility and scope of implementation.</a:t>
            </a:r>
          </a:p>
          <a:p>
            <a:r>
              <a:rPr lang="en-US" sz="2400" dirty="0"/>
              <a:t>3. Introduction to numpy, pandas and their functions for ML.</a:t>
            </a:r>
          </a:p>
          <a:p>
            <a:r>
              <a:rPr lang="en-US" sz="2400" dirty="0"/>
              <a:t>4. Introduction to matplotlib and graphing in Python.</a:t>
            </a:r>
          </a:p>
          <a:p>
            <a:r>
              <a:rPr lang="en-US" sz="2400" dirty="0"/>
              <a:t>5. Brief show of personal projects that depend on numpy and matplotlib.</a:t>
            </a:r>
          </a:p>
          <a:p>
            <a:r>
              <a:rPr lang="en-US" sz="2400" dirty="0"/>
              <a:t>6. Q&amp;A.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82E0-AD6D-42EF-93C9-FC0B1239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Introduction on Python.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7EBA-D7F4-4105-9504-A61291FF0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7400"/>
            <a:ext cx="8596668" cy="3683000"/>
          </a:xfrm>
        </p:spPr>
        <p:txBody>
          <a:bodyPr>
            <a:normAutofit/>
          </a:bodyPr>
          <a:lstStyle/>
          <a:p>
            <a:r>
              <a:rPr lang="en-US" sz="2800" dirty="0"/>
              <a:t>Python is a general-purpose, high level programming language. It was created by Guido van Rossum in 1991 and further developed by the Python Software Foundation.</a:t>
            </a:r>
          </a:p>
          <a:p>
            <a:endParaRPr lang="en-US" sz="2800" dirty="0"/>
          </a:p>
          <a:p>
            <a:r>
              <a:rPr lang="en-US" sz="2800" dirty="0"/>
              <a:t>Lay emphasis on code readability.</a:t>
            </a:r>
          </a:p>
          <a:p>
            <a:r>
              <a:rPr lang="en-US" sz="2800" dirty="0"/>
              <a:t>Express more concepts in fewer lines of code.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451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726-3F27-409C-9853-AF3075F0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4" y="449344"/>
            <a:ext cx="8094134" cy="531043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“Python is an experiment in how much freedom programmers need. Too much freedom and nobody can read another's code; too little and expressiveness is endangered.”- Guido van Rossum.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4DEA-59AE-46A5-B6EB-43FBA236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8516"/>
            <a:ext cx="8596668" cy="972019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 Why use Python for 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40B9-255F-44E3-9A4E-99BED892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03"/>
            <a:ext cx="8596668" cy="4873658"/>
          </a:xfrm>
        </p:spPr>
        <p:txBody>
          <a:bodyPr>
            <a:noAutofit/>
          </a:bodyPr>
          <a:lstStyle/>
          <a:p>
            <a:r>
              <a:rPr lang="en-US" sz="2700" dirty="0"/>
              <a:t>Low-entry barrier.</a:t>
            </a:r>
          </a:p>
          <a:p>
            <a:r>
              <a:rPr lang="en-US" sz="2700" dirty="0"/>
              <a:t>Flexibility.</a:t>
            </a:r>
          </a:p>
          <a:p>
            <a:r>
              <a:rPr lang="en-US" sz="2700" dirty="0"/>
              <a:t>Platform Independence.</a:t>
            </a:r>
          </a:p>
          <a:p>
            <a:r>
              <a:rPr lang="en-US" sz="2700" dirty="0"/>
              <a:t>Readability.</a:t>
            </a:r>
          </a:p>
          <a:p>
            <a:r>
              <a:rPr lang="en-US" sz="2700" dirty="0"/>
              <a:t>Visualization (matplotlib)</a:t>
            </a:r>
          </a:p>
          <a:p>
            <a:r>
              <a:rPr lang="en-US" sz="2700" dirty="0"/>
              <a:t>Community support. (Open-source)</a:t>
            </a:r>
          </a:p>
          <a:p>
            <a:r>
              <a:rPr lang="en-US" sz="2700" dirty="0"/>
              <a:t>Growing popularity.</a:t>
            </a:r>
          </a:p>
          <a:p>
            <a:r>
              <a:rPr lang="en-US" sz="2700" dirty="0"/>
              <a:t>Rich library system. (Most important and our main agenda for the day) </a:t>
            </a:r>
          </a:p>
        </p:txBody>
      </p:sp>
    </p:spTree>
    <p:extLst>
      <p:ext uri="{BB962C8B-B14F-4D97-AF65-F5344CB8AC3E}">
        <p14:creationId xmlns:p14="http://schemas.microsoft.com/office/powerpoint/2010/main" val="24499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0B6E-9A10-4B58-9B5F-4A547A9B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1131"/>
            <a:ext cx="8596668" cy="5400231"/>
          </a:xfrm>
        </p:spPr>
        <p:txBody>
          <a:bodyPr>
            <a:normAutofit/>
          </a:bodyPr>
          <a:lstStyle/>
          <a:p>
            <a:r>
              <a:rPr lang="en-US" sz="2800" dirty="0"/>
              <a:t>Low entry barrier. </a:t>
            </a:r>
            <a:r>
              <a:rPr lang="en-US" dirty="0"/>
              <a:t>Quickly pick up Python and start using it for development without wasting too much time learning the language.</a:t>
            </a:r>
          </a:p>
          <a:p>
            <a:r>
              <a:rPr lang="en-US" sz="2800" dirty="0"/>
              <a:t>Readability. </a:t>
            </a:r>
            <a:r>
              <a:rPr lang="en-US" dirty="0"/>
              <a:t>Developers need to implement several small-scale changes and modify some lines of code to create an executable form of code for the platform.</a:t>
            </a:r>
          </a:p>
          <a:p>
            <a:r>
              <a:rPr lang="en-US" sz="2800" dirty="0"/>
              <a:t>Community Support. </a:t>
            </a:r>
            <a:r>
              <a:rPr lang="en-US" dirty="0"/>
              <a:t>Programmers and ML developers discuss errors, solve problems, and help each other. Python is absolutely free as is the variety of useful libraries and tools.</a:t>
            </a:r>
          </a:p>
          <a:p>
            <a:r>
              <a:rPr lang="en-US" sz="2800" dirty="0"/>
              <a:t>A great library ecosystem. </a:t>
            </a:r>
            <a:r>
              <a:rPr lang="en-US" dirty="0"/>
              <a:t>ML requires continuous data processing, and Python’s libraries let you access, handle and transform data.</a:t>
            </a:r>
          </a:p>
          <a:p>
            <a:r>
              <a:rPr lang="en-US" dirty="0"/>
              <a:t>The libraries that we will explore in today’s lesson are:</a:t>
            </a:r>
          </a:p>
          <a:p>
            <a:r>
              <a:rPr lang="en-US" dirty="0"/>
              <a:t>Numpy, matplotlib and pandas(optional).</a:t>
            </a:r>
          </a:p>
        </p:txBody>
      </p:sp>
    </p:spTree>
    <p:extLst>
      <p:ext uri="{BB962C8B-B14F-4D97-AF65-F5344CB8AC3E}">
        <p14:creationId xmlns:p14="http://schemas.microsoft.com/office/powerpoint/2010/main" val="283231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B51BB6-85F4-4EAD-8BF8-96A80E226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4572"/>
            <a:ext cx="6369269" cy="58647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09946-E8DE-40EF-8DAA-267A9DA5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5696" y="538655"/>
            <a:ext cx="3184634" cy="5780689"/>
          </a:xfrm>
        </p:spPr>
        <p:txBody>
          <a:bodyPr>
            <a:normAutofit/>
          </a:bodyPr>
          <a:lstStyle/>
          <a:p>
            <a:r>
              <a:rPr lang="en-US" sz="1600" dirty="0"/>
              <a:t>Python continues to be the most commonly used language globally. (as of 11</a:t>
            </a:r>
            <a:r>
              <a:rPr lang="en-US" sz="1600" baseline="30000" dirty="0"/>
              <a:t>th</a:t>
            </a:r>
            <a:r>
              <a:rPr lang="en-US" sz="1600" dirty="0"/>
              <a:t> August 2021).</a:t>
            </a:r>
          </a:p>
          <a:p>
            <a:r>
              <a:rPr lang="en-US" sz="1600" dirty="0"/>
              <a:t>The main reason being that Python is the most diverse language on the planet. </a:t>
            </a:r>
          </a:p>
          <a:p>
            <a:r>
              <a:rPr lang="en-US" sz="1600" dirty="0"/>
              <a:t>Its domains are: </a:t>
            </a:r>
          </a:p>
          <a:p>
            <a:r>
              <a:rPr lang="en-US" sz="1600" dirty="0"/>
              <a:t>Website Development</a:t>
            </a:r>
          </a:p>
          <a:p>
            <a:r>
              <a:rPr lang="en-US" sz="1600" dirty="0"/>
              <a:t>Task automation</a:t>
            </a:r>
          </a:p>
          <a:p>
            <a:r>
              <a:rPr lang="en-US" sz="1600" dirty="0"/>
              <a:t>Data Science</a:t>
            </a:r>
          </a:p>
          <a:p>
            <a:r>
              <a:rPr lang="en-US" sz="1600" dirty="0"/>
              <a:t>Machine Learning</a:t>
            </a:r>
          </a:p>
          <a:p>
            <a:r>
              <a:rPr lang="en-US" sz="1600" dirty="0"/>
              <a:t>Artificial Intelligence, Deep Learning</a:t>
            </a:r>
          </a:p>
          <a:p>
            <a:r>
              <a:rPr lang="en-US" sz="1600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103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F358-CF71-4F0D-8239-8E1115C9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1637"/>
            <a:ext cx="8596668" cy="615885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What is Python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583D-7F5D-40F6-8748-F1F471B0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20" y="1762812"/>
            <a:ext cx="8596668" cy="3591613"/>
          </a:xfrm>
        </p:spPr>
        <p:txBody>
          <a:bodyPr>
            <a:normAutofit/>
          </a:bodyPr>
          <a:lstStyle/>
          <a:p>
            <a:r>
              <a:rPr lang="en-US" sz="2800" dirty="0"/>
              <a:t>Python library is a collection of functions and methods that allows you to perform many actions without writing your code.</a:t>
            </a:r>
          </a:p>
          <a:p>
            <a:r>
              <a:rPr lang="en-US" sz="2800" dirty="0"/>
              <a:t>Purpose of these libraries is that you do not write the entire code from the beginning.</a:t>
            </a:r>
          </a:p>
          <a:p>
            <a:r>
              <a:rPr lang="en-US" sz="2800" dirty="0"/>
              <a:t>Automatically provide you some inbuilt functions which you can use to make your work easier.</a:t>
            </a:r>
          </a:p>
        </p:txBody>
      </p:sp>
    </p:spTree>
    <p:extLst>
      <p:ext uri="{BB962C8B-B14F-4D97-AF65-F5344CB8AC3E}">
        <p14:creationId xmlns:p14="http://schemas.microsoft.com/office/powerpoint/2010/main" val="1108725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5567</TotalTime>
  <Words>771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Imprint MT Shadow</vt:lpstr>
      <vt:lpstr>Trebuchet MS</vt:lpstr>
      <vt:lpstr>Wingdings 3</vt:lpstr>
      <vt:lpstr>Facet</vt:lpstr>
      <vt:lpstr>Introduction to Python libraries for Machine learning</vt:lpstr>
      <vt:lpstr>Speaker Introduction</vt:lpstr>
      <vt:lpstr>Agenda for the session</vt:lpstr>
      <vt:lpstr>Introduction on Python.</vt:lpstr>
      <vt:lpstr>“Python is an experiment in how much freedom programmers need. Too much freedom and nobody can read another's code; too little and expressiveness is endangered.”- Guido van Rossum. </vt:lpstr>
      <vt:lpstr> Why use Python for ML? </vt:lpstr>
      <vt:lpstr>PowerPoint Presentation</vt:lpstr>
      <vt:lpstr>PowerPoint Presentation</vt:lpstr>
      <vt:lpstr>What is Python library?</vt:lpstr>
      <vt:lpstr>Libraries in Python and their area of deployment </vt:lpstr>
      <vt:lpstr>What is NumPy in Python?</vt:lpstr>
      <vt:lpstr>How to start and where to code?</vt:lpstr>
      <vt:lpstr>What is pandas in Python?</vt:lpstr>
      <vt:lpstr>What is matplotlib library in Python?</vt:lpstr>
      <vt:lpstr>QUESTIONS</vt:lpstr>
      <vt:lpstr>FINAL THOUGHTS.  WHAT IS THE NEXT STEP?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libraries for Machine learning</dc:title>
  <dc:creator>aryandiffract@gmail.com</dc:creator>
  <cp:lastModifiedBy>aryandiffract@gmail.com</cp:lastModifiedBy>
  <cp:revision>7</cp:revision>
  <dcterms:created xsi:type="dcterms:W3CDTF">2021-09-14T10:05:09Z</dcterms:created>
  <dcterms:modified xsi:type="dcterms:W3CDTF">2021-09-19T10:14:15Z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