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5"/>
  </p:notesMasterIdLst>
  <p:handoutMasterIdLst>
    <p:handoutMasterId r:id="rId16"/>
  </p:handoutMasterIdLst>
  <p:sldIdLst>
    <p:sldId id="289" r:id="rId5"/>
    <p:sldId id="286" r:id="rId6"/>
    <p:sldId id="292" r:id="rId7"/>
    <p:sldId id="298" r:id="rId8"/>
    <p:sldId id="300" r:id="rId9"/>
    <p:sldId id="294" r:id="rId10"/>
    <p:sldId id="296" r:id="rId11"/>
    <p:sldId id="295" r:id="rId12"/>
    <p:sldId id="297" r:id="rId13"/>
    <p:sldId id="2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t>8/4/2020</a:t>
            </a:fld>
            <a:endParaRPr lang="en-US" dirty="0"/>
          </a:p>
        </p:txBody>
      </p:sp>
      <p:sp>
        <p:nvSpPr>
          <p:cNvPr id="4" name="Footer Placeholder 3">
            <a:extLst>
              <a:ext uri="{FF2B5EF4-FFF2-40B4-BE49-F238E27FC236}">
                <a16:creationId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t>‹#›</a:t>
            </a:fld>
            <a:endParaRPr lang="en-US"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8/4/2020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228853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260908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893538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n-lt"/>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noProof="0" smtClean="0"/>
              <a:t>8/4/2020</a:t>
            </a:fld>
            <a:endParaRPr lang="en-US" noProof="0"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18950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noProof="0" smtClean="0"/>
              <a:t>8/4/2020</a:t>
            </a:fld>
            <a:endParaRPr lang="en-US" noProof="0"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noProof="0" smtClean="0"/>
              <a:t>8/4/2020</a:t>
            </a:fld>
            <a:endParaRPr lang="en-US" noProof="0"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8/4/2020</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noProof="0" smtClean="0"/>
              <a:t>8/4/2020</a:t>
            </a:fld>
            <a:endParaRPr lang="en-US" noProof="0"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noProof="0" smtClean="0"/>
              <a:t>8/4/2020</a:t>
            </a:fld>
            <a:endParaRPr lang="en-US" noProof="0"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noProof="0"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noProof="0" smtClean="0"/>
              <a:t>8/4/2020</a:t>
            </a:fld>
            <a:endParaRPr lang="en-US" noProof="0"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noProof="0" smtClean="0"/>
              <a:t>8/4/2020</a:t>
            </a:fld>
            <a:endParaRPr lang="en-US" noProof="0"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noProof="0" smtClean="0"/>
              <a:t>8/4/2020</a:t>
            </a:fld>
            <a:endParaRPr lang="en-US" noProof="0"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8/4/2020</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www.alphavantage.co/documenta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rofessionals collaborating at a table over a laptop">
            <a:extLst>
              <a:ext uri="{FF2B5EF4-FFF2-40B4-BE49-F238E27FC236}">
                <a16:creationId xmlns:a16="http://schemas.microsoft.com/office/drawing/2014/main" id="{1E745F20-F130-4708-BD5A-1A4FF4BE4D0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89460" cy="6858000"/>
          </a:xfrm>
          <a:prstGeom prst="rect">
            <a:avLst/>
          </a:prstGeom>
        </p:spPr>
      </p:pic>
      <p:sp>
        <p:nvSpPr>
          <p:cNvPr id="4" name="object 3" descr="People with documents">
            <a:extLst>
              <a:ext uri="{FF2B5EF4-FFF2-40B4-BE49-F238E27FC236}">
                <a16:creationId xmlns:a16="http://schemas.microsoft.com/office/drawing/2014/main" id="{0CA2E80D-F3EC-4A5F-8E65-56FEA206EE0F}"/>
              </a:ext>
            </a:extLst>
          </p:cNvPr>
          <p:cNvSpPr/>
          <p:nvPr/>
        </p:nvSpPr>
        <p:spPr bwMode="ltGray">
          <a:xfrm>
            <a:off x="254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bwMode="ltGray"/>
        <p:txBody>
          <a:bodyPr>
            <a:normAutofit/>
          </a:bodyPr>
          <a:lstStyle/>
          <a:p>
            <a:pPr>
              <a:lnSpc>
                <a:spcPct val="125000"/>
              </a:lnSpc>
            </a:pPr>
            <a:r>
              <a:rPr lang="en-US" sz="5000" dirty="0">
                <a:solidFill>
                  <a:schemeClr val="bg1"/>
                </a:solidFill>
              </a:rPr>
              <a:t>Energy Financial Markets</a:t>
            </a:r>
            <a:br>
              <a:rPr lang="en-US" sz="5000" dirty="0">
                <a:solidFill>
                  <a:schemeClr val="bg1"/>
                </a:solidFill>
              </a:rPr>
            </a:br>
            <a:r>
              <a:rPr lang="en-US" sz="5000" dirty="0">
                <a:solidFill>
                  <a:schemeClr val="bg1"/>
                </a:solidFill>
              </a:rPr>
              <a:t>Final Presentation</a:t>
            </a: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bwMode="blackGray">
          <a:xfrm>
            <a:off x="4044000" y="4221162"/>
            <a:ext cx="4104000" cy="1046163"/>
          </a:xfrm>
          <a:solidFill>
            <a:schemeClr val="accent2">
              <a:alpha val="90000"/>
            </a:schemeClr>
          </a:solidFill>
        </p:spPr>
        <p:txBody>
          <a:bodyPr anchor="ctr" anchorCtr="0">
            <a:normAutofit fontScale="92500"/>
          </a:bodyPr>
          <a:lstStyle/>
          <a:p>
            <a:r>
              <a:rPr lang="en-US" sz="2500" b="1" i="1" spc="65" dirty="0">
                <a:solidFill>
                  <a:schemeClr val="accent1"/>
                </a:solidFill>
                <a:cs typeface="Arial"/>
              </a:rPr>
              <a:t>Data Analytics</a:t>
            </a:r>
          </a:p>
          <a:p>
            <a:r>
              <a:rPr lang="en-US" sz="1200" dirty="0"/>
              <a:t>Holly Shirmenzagas, Daniel Carrillo, Daniel Jackson</a:t>
            </a:r>
          </a:p>
          <a:p>
            <a:r>
              <a:rPr lang="en-US" sz="1200" dirty="0"/>
              <a:t> </a:t>
            </a:r>
            <a:endParaRPr lang="en-US" sz="1200" b="1" i="1" spc="65" dirty="0">
              <a:solidFill>
                <a:schemeClr val="accent1"/>
              </a:solidFill>
              <a:cs typeface="Arial"/>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bwMode="white">
          <a:xfrm>
            <a:off x="4044000" y="3229869"/>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602A2-965B-4655-B8ED-B6EDA9ACC095}"/>
              </a:ext>
            </a:extLst>
          </p:cNvPr>
          <p:cNvSpPr>
            <a:spLocks noGrp="1"/>
          </p:cNvSpPr>
          <p:nvPr>
            <p:ph type="sldNum" sz="quarter" idx="12"/>
          </p:nvPr>
        </p:nvSpPr>
        <p:spPr/>
        <p:txBody>
          <a:bodyPr/>
          <a:lstStyle/>
          <a:p>
            <a:fld id="{82EE24B5-652C-4DB5-B7C3-B5BBEC1280B1}" type="slidenum">
              <a:rPr lang="en-US" noProof="0" smtClean="0"/>
              <a:t>10</a:t>
            </a:fld>
            <a:endParaRPr lang="en-US" noProof="0" dirty="0"/>
          </a:p>
        </p:txBody>
      </p:sp>
      <p:sp>
        <p:nvSpPr>
          <p:cNvPr id="3" name="Title 2">
            <a:extLst>
              <a:ext uri="{FF2B5EF4-FFF2-40B4-BE49-F238E27FC236}">
                <a16:creationId xmlns:a16="http://schemas.microsoft.com/office/drawing/2014/main" id="{1764FD39-94B6-4B99-B55F-A97D4B65696C}"/>
              </a:ext>
            </a:extLst>
          </p:cNvPr>
          <p:cNvSpPr>
            <a:spLocks noGrp="1"/>
          </p:cNvSpPr>
          <p:nvPr>
            <p:ph type="title"/>
          </p:nvPr>
        </p:nvSpPr>
        <p:spPr>
          <a:xfrm>
            <a:off x="838200" y="119426"/>
            <a:ext cx="10515600" cy="1325563"/>
          </a:xfrm>
        </p:spPr>
        <p:txBody>
          <a:bodyPr/>
          <a:lstStyle/>
          <a:p>
            <a:r>
              <a:rPr lang="en-US" dirty="0"/>
              <a:t>Key Visualizations (continued) -- Popularity</a:t>
            </a:r>
          </a:p>
        </p:txBody>
      </p:sp>
      <p:sp>
        <p:nvSpPr>
          <p:cNvPr id="10" name="Text Placeholder 3">
            <a:extLst>
              <a:ext uri="{FF2B5EF4-FFF2-40B4-BE49-F238E27FC236}">
                <a16:creationId xmlns:a16="http://schemas.microsoft.com/office/drawing/2014/main" id="{67A1BA45-0F39-4CD8-9C55-C4CD86ADDF8B}"/>
              </a:ext>
            </a:extLst>
          </p:cNvPr>
          <p:cNvSpPr txBox="1">
            <a:spLocks/>
          </p:cNvSpPr>
          <p:nvPr/>
        </p:nvSpPr>
        <p:spPr>
          <a:xfrm>
            <a:off x="757646" y="1436916"/>
            <a:ext cx="11068314" cy="923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Tx/>
              <a:buChar char="-"/>
            </a:pPr>
            <a:endParaRPr lang="en-US" sz="1400" dirty="0"/>
          </a:p>
          <a:p>
            <a:pPr marL="285750" indent="-285750">
              <a:buFontTx/>
              <a:buChar char="-"/>
            </a:pPr>
            <a:r>
              <a:rPr lang="en-US" sz="1400" dirty="0"/>
              <a:t>Average holdings for the top 3 companies (Marathon Oil, Exxon Mobil, and Vivint Solar) </a:t>
            </a:r>
          </a:p>
          <a:p>
            <a:pPr marL="285750" indent="-285750">
              <a:buFontTx/>
              <a:buChar char="-"/>
            </a:pPr>
            <a:endParaRPr lang="en-US" sz="1400" dirty="0"/>
          </a:p>
          <a:p>
            <a:pPr marL="742950" lvl="1" indent="-285750">
              <a:buFontTx/>
              <a:buChar char="-"/>
            </a:pPr>
            <a:endParaRPr lang="en-US" sz="1400" dirty="0"/>
          </a:p>
        </p:txBody>
      </p:sp>
      <p:pic>
        <p:nvPicPr>
          <p:cNvPr id="11" name="Content Placeholder 10" descr="A picture containing map&#10;&#10;Description automatically generated">
            <a:extLst>
              <a:ext uri="{FF2B5EF4-FFF2-40B4-BE49-F238E27FC236}">
                <a16:creationId xmlns:a16="http://schemas.microsoft.com/office/drawing/2014/main" id="{55EF4C15-B14F-4E49-9C6D-598D682EA72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934788" y="2613728"/>
            <a:ext cx="5301343" cy="3454399"/>
          </a:xfrm>
        </p:spPr>
      </p:pic>
    </p:spTree>
    <p:extLst>
      <p:ext uri="{BB962C8B-B14F-4D97-AF65-F5344CB8AC3E}">
        <p14:creationId xmlns:p14="http://schemas.microsoft.com/office/powerpoint/2010/main" val="1135326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Man talks by phone">
            <a:extLst>
              <a:ext uri="{FF2B5EF4-FFF2-40B4-BE49-F238E27FC236}">
                <a16:creationId xmlns:a16="http://schemas.microsoft.com/office/drawing/2014/main"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 y="0"/>
            <a:ext cx="6991350" cy="6858000"/>
          </a:xfrm>
          <a:prstGeom prst="rect">
            <a:avLst/>
          </a:prstGeom>
        </p:spPr>
      </p:pic>
      <p:sp>
        <p:nvSpPr>
          <p:cNvPr id="5" name="object 3" descr="Beige rectangle">
            <a:extLst>
              <a:ext uri="{FF2B5EF4-FFF2-40B4-BE49-F238E27FC236}">
                <a16:creationId xmlns:a16="http://schemas.microsoft.com/office/drawing/2014/main" id="{DCF29767-6635-4A46-AB77-672CC90C6FBE}"/>
              </a:ext>
            </a:extLst>
          </p:cNvPr>
          <p:cNvSpPr/>
          <p:nvPr/>
        </p:nvSpPr>
        <p:spPr>
          <a:xfrm>
            <a:off x="8181340" y="1359000"/>
            <a:ext cx="4010660" cy="4815897"/>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3861377" y="1025995"/>
            <a:ext cx="8330624" cy="4194073"/>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bwMode="white">
          <a:xfrm>
            <a:off x="3918563" y="1077779"/>
            <a:ext cx="8525553" cy="1112787"/>
          </a:xfrm>
        </p:spPr>
        <p:txBody>
          <a:bodyPr>
            <a:normAutofit/>
          </a:bodyPr>
          <a:lstStyle/>
          <a:p>
            <a:r>
              <a:rPr lang="en-US" dirty="0">
                <a:solidFill>
                  <a:schemeClr val="bg1"/>
                </a:solidFill>
              </a:rPr>
              <a:t>Energy Stock Fundamentals and Popularity vs Energy Stock Returns</a:t>
            </a:r>
            <a:endParaRPr lang="en-US" dirty="0"/>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bwMode="white">
          <a:xfrm>
            <a:off x="4023732" y="2218812"/>
            <a:ext cx="2970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bwMode="white">
          <a:xfrm>
            <a:off x="4010660" y="2395327"/>
            <a:ext cx="8178957" cy="27165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i="1" spc="-25" dirty="0">
                <a:solidFill>
                  <a:schemeClr val="bg2">
                    <a:lumMod val="20000"/>
                    <a:lumOff val="80000"/>
                  </a:schemeClr>
                </a:solidFill>
                <a:cs typeface="Arial"/>
              </a:rPr>
              <a:t>Group: </a:t>
            </a:r>
            <a:r>
              <a:rPr lang="en-US" sz="1400" i="1" spc="-25" dirty="0">
                <a:solidFill>
                  <a:schemeClr val="bg2">
                    <a:lumMod val="20000"/>
                    <a:lumOff val="80000"/>
                  </a:schemeClr>
                </a:solidFill>
                <a:cs typeface="Arial"/>
              </a:rPr>
              <a:t>Holly Shirmenzagas, Daniel Carrillo, Daniel Jackson</a:t>
            </a:r>
          </a:p>
          <a:p>
            <a:pPr marL="0" indent="0">
              <a:buNone/>
            </a:pPr>
            <a:r>
              <a:rPr lang="en-US" sz="1400" b="1" i="1" spc="-25" dirty="0">
                <a:solidFill>
                  <a:schemeClr val="bg2">
                    <a:lumMod val="20000"/>
                    <a:lumOff val="80000"/>
                  </a:schemeClr>
                </a:solidFill>
                <a:cs typeface="Arial"/>
              </a:rPr>
              <a:t>Project Description: </a:t>
            </a:r>
            <a:r>
              <a:rPr lang="en-US" sz="1400" i="1" spc="-25" dirty="0">
                <a:solidFill>
                  <a:schemeClr val="bg2">
                    <a:lumMod val="20000"/>
                    <a:lumOff val="80000"/>
                  </a:schemeClr>
                </a:solidFill>
                <a:cs typeface="Arial"/>
              </a:rPr>
              <a:t>Energy stocks are widely known to have performed poorly over the last several years. Our goal was to analyze the fundamentals of the underlying companies to perhaps understand if their stock performance is warranted. </a:t>
            </a:r>
          </a:p>
          <a:p>
            <a:pPr marL="0" indent="0">
              <a:buNone/>
            </a:pPr>
            <a:r>
              <a:rPr lang="en-US" sz="1400" b="1" i="1" spc="-25" dirty="0">
                <a:solidFill>
                  <a:schemeClr val="bg2">
                    <a:lumMod val="20000"/>
                    <a:lumOff val="80000"/>
                  </a:schemeClr>
                </a:solidFill>
                <a:cs typeface="Arial"/>
              </a:rPr>
              <a:t>Research Questions to Answer:</a:t>
            </a:r>
            <a:r>
              <a:rPr lang="en-US" sz="1400" i="1" spc="-25" dirty="0">
                <a:solidFill>
                  <a:schemeClr val="bg2">
                    <a:lumMod val="20000"/>
                    <a:lumOff val="80000"/>
                  </a:schemeClr>
                </a:solidFill>
                <a:cs typeface="Arial"/>
              </a:rPr>
              <a:t> Do the margins support the stock performance of the energy / alternative energy sectors? Does the amount of cash distributed to shareholders matter? Sort / plot key performance indicators (KPIs) over time. Finally, how has the energy sector changed in popularity over the same few years. Would that impact returns?</a:t>
            </a:r>
          </a:p>
          <a:p>
            <a:pPr marL="0" indent="0">
              <a:buNone/>
            </a:pPr>
            <a:r>
              <a:rPr lang="en-US" sz="1400" b="1" i="1" spc="-25" dirty="0">
                <a:solidFill>
                  <a:schemeClr val="bg1"/>
                </a:solidFill>
                <a:cs typeface="Arial"/>
              </a:rPr>
              <a:t>Datasets: </a:t>
            </a:r>
            <a:r>
              <a:rPr lang="en-US" sz="1400" i="1" spc="-25" dirty="0">
                <a:solidFill>
                  <a:schemeClr val="bg1"/>
                </a:solidFill>
                <a:cs typeface="Arial"/>
              </a:rPr>
              <a:t>See sample list of companies on next slide; pulled data / stock performance / fundamentals from Alpha Advantage </a:t>
            </a:r>
            <a:r>
              <a:rPr lang="en-US" sz="1400" i="1" u="sng" spc="-25" dirty="0">
                <a:solidFill>
                  <a:schemeClr val="bg1"/>
                </a:solidFill>
                <a:cs typeface="Arial"/>
                <a:hlinkClick r:id="rId4">
                  <a:extLst>
                    <a:ext uri="{A12FA001-AC4F-418D-AE19-62706E023703}">
                      <ahyp:hlinkClr xmlns:ahyp="http://schemas.microsoft.com/office/drawing/2018/hyperlinkcolor" val="tx"/>
                    </a:ext>
                  </a:extLst>
                </a:hlinkClick>
              </a:rPr>
              <a:t>https://www.alphavantage.co/documentation/</a:t>
            </a:r>
            <a:r>
              <a:rPr lang="en-US" sz="1400" i="1" u="sng" spc="-25" dirty="0">
                <a:solidFill>
                  <a:schemeClr val="bg1"/>
                </a:solidFill>
                <a:cs typeface="Arial"/>
              </a:rPr>
              <a:t> </a:t>
            </a:r>
            <a:r>
              <a:rPr lang="en-US" sz="1400" i="1" spc="-25" dirty="0">
                <a:solidFill>
                  <a:schemeClr val="bg1"/>
                </a:solidFill>
                <a:cs typeface="Arial"/>
              </a:rPr>
              <a:t>and </a:t>
            </a:r>
            <a:r>
              <a:rPr lang="en-US" sz="1400" i="1" spc="-25" dirty="0">
                <a:solidFill>
                  <a:schemeClr val="bg2">
                    <a:lumMod val="20000"/>
                    <a:lumOff val="80000"/>
                  </a:schemeClr>
                </a:solidFill>
                <a:cs typeface="Arial"/>
              </a:rPr>
              <a:t>popularity (holdings information) from </a:t>
            </a:r>
            <a:r>
              <a:rPr lang="en-US" sz="1400" i="1" u="sng" spc="-25" dirty="0">
                <a:solidFill>
                  <a:schemeClr val="bg2">
                    <a:lumMod val="20000"/>
                    <a:lumOff val="80000"/>
                  </a:schemeClr>
                </a:solidFill>
                <a:cs typeface="Arial"/>
              </a:rPr>
              <a:t>https://robintrack.net/</a:t>
            </a:r>
          </a:p>
          <a:p>
            <a:pPr marL="0" indent="0">
              <a:buNone/>
            </a:pPr>
            <a:endParaRPr lang="en-US" sz="1400" i="1" spc="-25" dirty="0">
              <a:solidFill>
                <a:schemeClr val="bg2">
                  <a:lumMod val="20000"/>
                  <a:lumOff val="80000"/>
                </a:schemeClr>
              </a:solidFill>
              <a:cs typeface="Arial"/>
            </a:endParaRPr>
          </a:p>
        </p:txBody>
      </p:sp>
    </p:spTree>
    <p:extLst>
      <p:ext uri="{BB962C8B-B14F-4D97-AF65-F5344CB8AC3E}">
        <p14:creationId xmlns:p14="http://schemas.microsoft.com/office/powerpoint/2010/main" val="179394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Blue rectangle">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bwMode="white">
          <a:xfrm>
            <a:off x="838200" y="329956"/>
            <a:ext cx="10515600" cy="1325563"/>
          </a:xfrm>
        </p:spPr>
        <p:txBody>
          <a:bodyPr/>
          <a:lstStyle/>
          <a:p>
            <a:r>
              <a:rPr lang="en-US" dirty="0">
                <a:solidFill>
                  <a:schemeClr val="bg1"/>
                </a:solidFill>
              </a:rPr>
              <a:t>Companies</a:t>
            </a: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11" name="object 5" descr="Beige rectangle">
            <a:extLst>
              <a:ext uri="{FF2B5EF4-FFF2-40B4-BE49-F238E27FC236}">
                <a16:creationId xmlns:a16="http://schemas.microsoft.com/office/drawing/2014/main" id="{B07BA1F9-2C19-4C07-B29B-18B9FBCC4755}"/>
              </a:ext>
            </a:extLst>
          </p:cNvPr>
          <p:cNvSpPr/>
          <p:nvPr/>
        </p:nvSpPr>
        <p:spPr bwMode="white">
          <a:xfrm>
            <a:off x="947607" y="1324563"/>
            <a:ext cx="9782298" cy="76187"/>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2" name="Straight Connector 11" descr="Line">
            <a:extLst>
              <a:ext uri="{FF2B5EF4-FFF2-40B4-BE49-F238E27FC236}">
                <a16:creationId xmlns:a16="http://schemas.microsoft.com/office/drawing/2014/main" id="{0D4D8421-B427-472B-95AE-FBBC914ACC5F}"/>
              </a:ext>
            </a:extLst>
          </p:cNvPr>
          <p:cNvCxnSpPr/>
          <p:nvPr/>
        </p:nvCxnSpPr>
        <p:spPr>
          <a:xfrm>
            <a:off x="3069300" y="2104040"/>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81554E6-FFC7-4D10-8E15-D72915B89452}"/>
              </a:ext>
            </a:extLst>
          </p:cNvPr>
          <p:cNvSpPr/>
          <p:nvPr/>
        </p:nvSpPr>
        <p:spPr>
          <a:xfrm>
            <a:off x="947607" y="1456340"/>
            <a:ext cx="4214943" cy="647700"/>
          </a:xfrm>
          <a:prstGeom prst="rect">
            <a:avLst/>
          </a:prstGeom>
          <a:solidFill>
            <a:schemeClr val="accent1"/>
          </a:solidFill>
        </p:spPr>
        <p:txBody>
          <a:bodyPr wrap="square" anchor="ctr" anchorCtr="0">
            <a:noAutofit/>
          </a:bodyPr>
          <a:lstStyle/>
          <a:p>
            <a:pPr algn="ctr">
              <a:lnSpc>
                <a:spcPct val="100000"/>
              </a:lnSpc>
              <a:spcBef>
                <a:spcPts val="1055"/>
              </a:spcBef>
            </a:pPr>
            <a:r>
              <a:rPr lang="en-US" dirty="0">
                <a:solidFill>
                  <a:schemeClr val="tx2"/>
                </a:solidFill>
                <a:latin typeface="+mj-lt"/>
              </a:rPr>
              <a:t>S&amp;P 500 Energy Sector Components</a:t>
            </a:r>
          </a:p>
        </p:txBody>
      </p:sp>
      <p:sp>
        <p:nvSpPr>
          <p:cNvPr id="14" name="Rectangle 13">
            <a:extLst>
              <a:ext uri="{FF2B5EF4-FFF2-40B4-BE49-F238E27FC236}">
                <a16:creationId xmlns:a16="http://schemas.microsoft.com/office/drawing/2014/main" id="{06F4341A-22D5-4907-9FBE-A2B41AA90BBD}"/>
              </a:ext>
            </a:extLst>
          </p:cNvPr>
          <p:cNvSpPr/>
          <p:nvPr/>
        </p:nvSpPr>
        <p:spPr>
          <a:xfrm>
            <a:off x="6708114" y="1457874"/>
            <a:ext cx="4021791" cy="647700"/>
          </a:xfrm>
          <a:prstGeom prst="rect">
            <a:avLst/>
          </a:prstGeom>
          <a:solidFill>
            <a:schemeClr val="accent1"/>
          </a:solidFill>
        </p:spPr>
        <p:txBody>
          <a:bodyPr wrap="square" anchor="ctr" anchorCtr="0">
            <a:noAutofit/>
          </a:bodyPr>
          <a:lstStyle/>
          <a:p>
            <a:pPr algn="ctr">
              <a:lnSpc>
                <a:spcPct val="100000"/>
              </a:lnSpc>
              <a:spcBef>
                <a:spcPts val="1055"/>
              </a:spcBef>
            </a:pPr>
            <a:r>
              <a:rPr lang="en-US" dirty="0">
                <a:solidFill>
                  <a:schemeClr val="tx2"/>
                </a:solidFill>
                <a:latin typeface="+mj-lt"/>
              </a:rPr>
              <a:t>Nasdaq / NYSE Alternative Energy Stocks</a:t>
            </a:r>
          </a:p>
        </p:txBody>
      </p:sp>
      <p:cxnSp>
        <p:nvCxnSpPr>
          <p:cNvPr id="15" name="Straight Connector 14" descr="Line">
            <a:extLst>
              <a:ext uri="{FF2B5EF4-FFF2-40B4-BE49-F238E27FC236}">
                <a16:creationId xmlns:a16="http://schemas.microsoft.com/office/drawing/2014/main" id="{99301A35-2F2A-4DE1-AD8B-185FD297F7B7}"/>
              </a:ext>
            </a:extLst>
          </p:cNvPr>
          <p:cNvCxnSpPr/>
          <p:nvPr/>
        </p:nvCxnSpPr>
        <p:spPr>
          <a:xfrm>
            <a:off x="8820282" y="2104040"/>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377D16DA-7BF0-4244-A7F2-508986B54A7F}"/>
              </a:ext>
            </a:extLst>
          </p:cNvPr>
          <p:cNvGraphicFramePr>
            <a:graphicFrameLocks noGrp="1"/>
          </p:cNvGraphicFramePr>
          <p:nvPr>
            <p:extLst>
              <p:ext uri="{D42A27DB-BD31-4B8C-83A1-F6EECF244321}">
                <p14:modId xmlns:p14="http://schemas.microsoft.com/office/powerpoint/2010/main" val="3225697820"/>
              </p:ext>
            </p:extLst>
          </p:nvPr>
        </p:nvGraphicFramePr>
        <p:xfrm>
          <a:off x="942980" y="2533682"/>
          <a:ext cx="4219571" cy="4258092"/>
        </p:xfrm>
        <a:graphic>
          <a:graphicData uri="http://schemas.openxmlformats.org/drawingml/2006/table">
            <a:tbl>
              <a:tblPr>
                <a:tableStyleId>{5C22544A-7EE6-4342-B048-85BDC9FD1C3A}</a:tableStyleId>
              </a:tblPr>
              <a:tblGrid>
                <a:gridCol w="904193">
                  <a:extLst>
                    <a:ext uri="{9D8B030D-6E8A-4147-A177-3AD203B41FA5}">
                      <a16:colId xmlns:a16="http://schemas.microsoft.com/office/drawing/2014/main" val="143139126"/>
                    </a:ext>
                  </a:extLst>
                </a:gridCol>
                <a:gridCol w="2411185">
                  <a:extLst>
                    <a:ext uri="{9D8B030D-6E8A-4147-A177-3AD203B41FA5}">
                      <a16:colId xmlns:a16="http://schemas.microsoft.com/office/drawing/2014/main" val="2028832384"/>
                    </a:ext>
                  </a:extLst>
                </a:gridCol>
                <a:gridCol w="904193">
                  <a:extLst>
                    <a:ext uri="{9D8B030D-6E8A-4147-A177-3AD203B41FA5}">
                      <a16:colId xmlns:a16="http://schemas.microsoft.com/office/drawing/2014/main" val="4010404682"/>
                    </a:ext>
                  </a:extLst>
                </a:gridCol>
              </a:tblGrid>
              <a:tr h="157455">
                <a:tc>
                  <a:txBody>
                    <a:bodyPr/>
                    <a:lstStyle/>
                    <a:p>
                      <a:pPr algn="l" fontAlgn="b"/>
                      <a:r>
                        <a:rPr lang="en-US" sz="1050" b="1" u="none" strike="noStrike" dirty="0">
                          <a:solidFill>
                            <a:schemeClr val="bg1"/>
                          </a:solidFill>
                          <a:effectLst/>
                        </a:rPr>
                        <a:t>Ticker</a:t>
                      </a:r>
                      <a:endParaRPr lang="en-US" sz="1050" b="1" i="0" u="none" strike="noStrike" dirty="0">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50" b="1" u="none" strike="noStrike">
                          <a:solidFill>
                            <a:schemeClr val="bg1"/>
                          </a:solidFill>
                          <a:effectLst/>
                        </a:rPr>
                        <a:t>Name</a:t>
                      </a:r>
                      <a:endParaRPr lang="en-US" sz="1050" b="1"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50" b="1" u="none" strike="noStrike" dirty="0">
                          <a:solidFill>
                            <a:schemeClr val="bg1"/>
                          </a:solidFill>
                          <a:effectLst/>
                        </a:rPr>
                        <a:t>Exchange</a:t>
                      </a:r>
                      <a:endParaRPr lang="en-US" sz="1050" b="1" i="0" u="none" strike="noStrike" dirty="0">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2883254524"/>
                  </a:ext>
                </a:extLst>
              </a:tr>
              <a:tr h="157455">
                <a:tc>
                  <a:txBody>
                    <a:bodyPr/>
                    <a:lstStyle/>
                    <a:p>
                      <a:pPr algn="l" fontAlgn="b"/>
                      <a:r>
                        <a:rPr lang="en-US" sz="1000" u="none" strike="noStrike" dirty="0">
                          <a:solidFill>
                            <a:schemeClr val="bg1"/>
                          </a:solidFill>
                          <a:effectLst/>
                        </a:rPr>
                        <a:t>APA</a:t>
                      </a:r>
                      <a:endParaRPr lang="en-US" sz="1000" b="0" i="0" u="none" strike="noStrike" dirty="0">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Apache Corp</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dirty="0">
                          <a:solidFill>
                            <a:schemeClr val="bg1"/>
                          </a:solidFill>
                          <a:effectLst/>
                        </a:rPr>
                        <a:t>S&amp;P500</a:t>
                      </a:r>
                      <a:endParaRPr lang="en-US" sz="1000" b="0" i="0" u="none" strike="noStrike" dirty="0">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2318639840"/>
                  </a:ext>
                </a:extLst>
              </a:tr>
              <a:tr h="157455">
                <a:tc>
                  <a:txBody>
                    <a:bodyPr/>
                    <a:lstStyle/>
                    <a:p>
                      <a:pPr algn="l" fontAlgn="b"/>
                      <a:r>
                        <a:rPr lang="en-US" sz="1000" u="none" strike="noStrike">
                          <a:solidFill>
                            <a:schemeClr val="bg1"/>
                          </a:solidFill>
                          <a:effectLst/>
                        </a:rPr>
                        <a:t>BKR</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Baker Hughes</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3123527468"/>
                  </a:ext>
                </a:extLst>
              </a:tr>
              <a:tr h="157455">
                <a:tc>
                  <a:txBody>
                    <a:bodyPr/>
                    <a:lstStyle/>
                    <a:p>
                      <a:pPr algn="l" fontAlgn="b"/>
                      <a:r>
                        <a:rPr lang="en-US" sz="1000" u="none" strike="noStrike">
                          <a:solidFill>
                            <a:schemeClr val="bg1"/>
                          </a:solidFill>
                          <a:effectLst/>
                        </a:rPr>
                        <a:t>COG</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Cabot Oil &amp; Gas Corp</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1830772140"/>
                  </a:ext>
                </a:extLst>
              </a:tr>
              <a:tr h="157455">
                <a:tc>
                  <a:txBody>
                    <a:bodyPr/>
                    <a:lstStyle/>
                    <a:p>
                      <a:pPr algn="l" fontAlgn="b"/>
                      <a:r>
                        <a:rPr lang="en-US" sz="1000" u="none" strike="noStrike">
                          <a:solidFill>
                            <a:schemeClr val="bg1"/>
                          </a:solidFill>
                          <a:effectLst/>
                        </a:rPr>
                        <a:t>COP</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Conocophillips</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3849009082"/>
                  </a:ext>
                </a:extLst>
              </a:tr>
              <a:tr h="157455">
                <a:tc>
                  <a:txBody>
                    <a:bodyPr/>
                    <a:lstStyle/>
                    <a:p>
                      <a:pPr algn="l" fontAlgn="b"/>
                      <a:r>
                        <a:rPr lang="en-US" sz="1000" u="none" strike="noStrike">
                          <a:solidFill>
                            <a:schemeClr val="bg1"/>
                          </a:solidFill>
                          <a:effectLst/>
                        </a:rPr>
                        <a:t>CVX</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Chevron Corp</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2851587322"/>
                  </a:ext>
                </a:extLst>
              </a:tr>
              <a:tr h="157455">
                <a:tc>
                  <a:txBody>
                    <a:bodyPr/>
                    <a:lstStyle/>
                    <a:p>
                      <a:pPr algn="l" fontAlgn="b"/>
                      <a:r>
                        <a:rPr lang="en-US" sz="1000" u="none" strike="noStrike">
                          <a:solidFill>
                            <a:schemeClr val="bg1"/>
                          </a:solidFill>
                          <a:effectLst/>
                        </a:rPr>
                        <a:t>CXO</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Concho Resources Inc</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2047292238"/>
                  </a:ext>
                </a:extLst>
              </a:tr>
              <a:tr h="157455">
                <a:tc>
                  <a:txBody>
                    <a:bodyPr/>
                    <a:lstStyle/>
                    <a:p>
                      <a:pPr algn="l" fontAlgn="b"/>
                      <a:r>
                        <a:rPr lang="en-US" sz="1000" u="none" strike="noStrike">
                          <a:solidFill>
                            <a:schemeClr val="bg1"/>
                          </a:solidFill>
                          <a:effectLst/>
                        </a:rPr>
                        <a:t>DVN</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Devon Energy</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3731826448"/>
                  </a:ext>
                </a:extLst>
              </a:tr>
              <a:tr h="157455">
                <a:tc>
                  <a:txBody>
                    <a:bodyPr/>
                    <a:lstStyle/>
                    <a:p>
                      <a:pPr algn="l" fontAlgn="b"/>
                      <a:r>
                        <a:rPr lang="en-US" sz="1000" u="none" strike="noStrike">
                          <a:solidFill>
                            <a:schemeClr val="bg1"/>
                          </a:solidFill>
                          <a:effectLst/>
                        </a:rPr>
                        <a:t>EOG</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EOG Resources</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584014260"/>
                  </a:ext>
                </a:extLst>
              </a:tr>
              <a:tr h="157455">
                <a:tc>
                  <a:txBody>
                    <a:bodyPr/>
                    <a:lstStyle/>
                    <a:p>
                      <a:pPr algn="l" fontAlgn="b"/>
                      <a:r>
                        <a:rPr lang="en-US" sz="1000" u="none" strike="noStrike">
                          <a:solidFill>
                            <a:schemeClr val="bg1"/>
                          </a:solidFill>
                          <a:effectLst/>
                        </a:rPr>
                        <a:t>FANG</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Diamondback Energy</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473494542"/>
                  </a:ext>
                </a:extLst>
              </a:tr>
              <a:tr h="157455">
                <a:tc>
                  <a:txBody>
                    <a:bodyPr/>
                    <a:lstStyle/>
                    <a:p>
                      <a:pPr algn="l" fontAlgn="b"/>
                      <a:r>
                        <a:rPr lang="en-US" sz="1000" u="none" strike="noStrike">
                          <a:solidFill>
                            <a:schemeClr val="bg1"/>
                          </a:solidFill>
                          <a:effectLst/>
                        </a:rPr>
                        <a:t>FTI</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Technipfmc Plc</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3789260488"/>
                  </a:ext>
                </a:extLst>
              </a:tr>
              <a:tr h="157455">
                <a:tc>
                  <a:txBody>
                    <a:bodyPr/>
                    <a:lstStyle/>
                    <a:p>
                      <a:pPr algn="l" fontAlgn="b"/>
                      <a:r>
                        <a:rPr lang="en-US" sz="1000" u="none" strike="noStrike">
                          <a:solidFill>
                            <a:schemeClr val="bg1"/>
                          </a:solidFill>
                          <a:effectLst/>
                        </a:rPr>
                        <a:t>HAL</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Halliburton Company</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303781680"/>
                  </a:ext>
                </a:extLst>
              </a:tr>
              <a:tr h="157455">
                <a:tc>
                  <a:txBody>
                    <a:bodyPr/>
                    <a:lstStyle/>
                    <a:p>
                      <a:pPr algn="l" fontAlgn="b"/>
                      <a:r>
                        <a:rPr lang="en-US" sz="1000" u="none" strike="noStrike">
                          <a:solidFill>
                            <a:schemeClr val="bg1"/>
                          </a:solidFill>
                          <a:effectLst/>
                        </a:rPr>
                        <a:t>HES</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Hess Corp</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1351226638"/>
                  </a:ext>
                </a:extLst>
              </a:tr>
              <a:tr h="157455">
                <a:tc>
                  <a:txBody>
                    <a:bodyPr/>
                    <a:lstStyle/>
                    <a:p>
                      <a:pPr algn="l" fontAlgn="b"/>
                      <a:r>
                        <a:rPr lang="en-US" sz="1000" u="none" strike="noStrike">
                          <a:solidFill>
                            <a:schemeClr val="bg1"/>
                          </a:solidFill>
                          <a:effectLst/>
                        </a:rPr>
                        <a:t>HFC</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Hollyfrontier Corp</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2976005310"/>
                  </a:ext>
                </a:extLst>
              </a:tr>
              <a:tr h="157455">
                <a:tc>
                  <a:txBody>
                    <a:bodyPr/>
                    <a:lstStyle/>
                    <a:p>
                      <a:pPr algn="l" fontAlgn="b"/>
                      <a:r>
                        <a:rPr lang="en-US" sz="1000" u="none" strike="noStrike">
                          <a:solidFill>
                            <a:schemeClr val="bg1"/>
                          </a:solidFill>
                          <a:effectLst/>
                        </a:rPr>
                        <a:t>KMI</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Kinder Morgan</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1743364333"/>
                  </a:ext>
                </a:extLst>
              </a:tr>
              <a:tr h="157455">
                <a:tc>
                  <a:txBody>
                    <a:bodyPr/>
                    <a:lstStyle/>
                    <a:p>
                      <a:pPr algn="l" fontAlgn="b"/>
                      <a:r>
                        <a:rPr lang="en-US" sz="1000" u="none" strike="noStrike">
                          <a:solidFill>
                            <a:schemeClr val="bg1"/>
                          </a:solidFill>
                          <a:effectLst/>
                        </a:rPr>
                        <a:t>MPC</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Marathon Petroleum Corp</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1510084518"/>
                  </a:ext>
                </a:extLst>
              </a:tr>
              <a:tr h="157455">
                <a:tc>
                  <a:txBody>
                    <a:bodyPr/>
                    <a:lstStyle/>
                    <a:p>
                      <a:pPr algn="l" fontAlgn="b"/>
                      <a:r>
                        <a:rPr lang="en-US" sz="1000" u="none" strike="noStrike">
                          <a:solidFill>
                            <a:schemeClr val="bg1"/>
                          </a:solidFill>
                          <a:effectLst/>
                        </a:rPr>
                        <a:t>MRO</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Marathon Oil Corp</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4155112778"/>
                  </a:ext>
                </a:extLst>
              </a:tr>
              <a:tr h="157455">
                <a:tc>
                  <a:txBody>
                    <a:bodyPr/>
                    <a:lstStyle/>
                    <a:p>
                      <a:pPr algn="l" fontAlgn="b"/>
                      <a:r>
                        <a:rPr lang="en-US" sz="1000" u="none" strike="noStrike">
                          <a:solidFill>
                            <a:schemeClr val="bg1"/>
                          </a:solidFill>
                          <a:effectLst/>
                        </a:rPr>
                        <a:t>NBL</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Noble Energy Inc</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2711361179"/>
                  </a:ext>
                </a:extLst>
              </a:tr>
              <a:tr h="157455">
                <a:tc>
                  <a:txBody>
                    <a:bodyPr/>
                    <a:lstStyle/>
                    <a:p>
                      <a:pPr algn="l" fontAlgn="b"/>
                      <a:r>
                        <a:rPr lang="en-US" sz="1000" u="none" strike="noStrike">
                          <a:solidFill>
                            <a:schemeClr val="bg1"/>
                          </a:solidFill>
                          <a:effectLst/>
                        </a:rPr>
                        <a:t>NOV</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National-Oilwell</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1117528358"/>
                  </a:ext>
                </a:extLst>
              </a:tr>
              <a:tr h="157455">
                <a:tc>
                  <a:txBody>
                    <a:bodyPr/>
                    <a:lstStyle/>
                    <a:p>
                      <a:pPr algn="l" fontAlgn="b"/>
                      <a:r>
                        <a:rPr lang="en-US" sz="1000" u="none" strike="noStrike">
                          <a:solidFill>
                            <a:schemeClr val="bg1"/>
                          </a:solidFill>
                          <a:effectLst/>
                        </a:rPr>
                        <a:t>OKE</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Oneok Inc</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1833179662"/>
                  </a:ext>
                </a:extLst>
              </a:tr>
              <a:tr h="157455">
                <a:tc>
                  <a:txBody>
                    <a:bodyPr/>
                    <a:lstStyle/>
                    <a:p>
                      <a:pPr algn="l" fontAlgn="b"/>
                      <a:r>
                        <a:rPr lang="en-US" sz="1000" u="none" strike="noStrike">
                          <a:solidFill>
                            <a:schemeClr val="bg1"/>
                          </a:solidFill>
                          <a:effectLst/>
                        </a:rPr>
                        <a:t>OXY</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Occidental Petroleum </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2278009345"/>
                  </a:ext>
                </a:extLst>
              </a:tr>
              <a:tr h="157455">
                <a:tc>
                  <a:txBody>
                    <a:bodyPr/>
                    <a:lstStyle/>
                    <a:p>
                      <a:pPr algn="l" fontAlgn="b"/>
                      <a:r>
                        <a:rPr lang="en-US" sz="1000" u="none" strike="noStrike">
                          <a:solidFill>
                            <a:schemeClr val="bg1"/>
                          </a:solidFill>
                          <a:effectLst/>
                        </a:rPr>
                        <a:t>PSX</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Phillips 66</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844353955"/>
                  </a:ext>
                </a:extLst>
              </a:tr>
              <a:tr h="157455">
                <a:tc>
                  <a:txBody>
                    <a:bodyPr/>
                    <a:lstStyle/>
                    <a:p>
                      <a:pPr algn="l" fontAlgn="b"/>
                      <a:r>
                        <a:rPr lang="en-US" sz="1000" u="none" strike="noStrike">
                          <a:solidFill>
                            <a:schemeClr val="bg1"/>
                          </a:solidFill>
                          <a:effectLst/>
                        </a:rPr>
                        <a:t>PSXD</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dirty="0">
                          <a:solidFill>
                            <a:schemeClr val="bg1"/>
                          </a:solidFill>
                          <a:effectLst/>
                        </a:rPr>
                        <a:t>Pioneer Natural Resources Co</a:t>
                      </a:r>
                      <a:endParaRPr lang="en-US" sz="1000" b="0" i="0" u="none" strike="noStrike" dirty="0">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1614213585"/>
                  </a:ext>
                </a:extLst>
              </a:tr>
              <a:tr h="157455">
                <a:tc>
                  <a:txBody>
                    <a:bodyPr/>
                    <a:lstStyle/>
                    <a:p>
                      <a:pPr algn="l" fontAlgn="b"/>
                      <a:r>
                        <a:rPr lang="en-US" sz="1000" u="none" strike="noStrike">
                          <a:solidFill>
                            <a:schemeClr val="bg1"/>
                          </a:solidFill>
                          <a:effectLst/>
                        </a:rPr>
                        <a:t>SLB</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Schlumberger N.V.</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4104369908"/>
                  </a:ext>
                </a:extLst>
              </a:tr>
              <a:tr h="157455">
                <a:tc>
                  <a:txBody>
                    <a:bodyPr/>
                    <a:lstStyle/>
                    <a:p>
                      <a:pPr algn="l" fontAlgn="b"/>
                      <a:r>
                        <a:rPr lang="en-US" sz="1000" u="none" strike="noStrike">
                          <a:solidFill>
                            <a:schemeClr val="bg1"/>
                          </a:solidFill>
                          <a:effectLst/>
                        </a:rPr>
                        <a:t>VLO</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Valero Energy Corp</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S&amp;P500</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982771136"/>
                  </a:ext>
                </a:extLst>
              </a:tr>
              <a:tr h="157455">
                <a:tc>
                  <a:txBody>
                    <a:bodyPr/>
                    <a:lstStyle/>
                    <a:p>
                      <a:pPr algn="l" fontAlgn="b"/>
                      <a:r>
                        <a:rPr lang="en-US" sz="1000" u="none" strike="noStrike">
                          <a:solidFill>
                            <a:schemeClr val="bg1"/>
                          </a:solidFill>
                          <a:effectLst/>
                        </a:rPr>
                        <a:t>WMB</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Williams Companies</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dirty="0">
                          <a:solidFill>
                            <a:schemeClr val="bg1"/>
                          </a:solidFill>
                          <a:effectLst/>
                        </a:rPr>
                        <a:t>S&amp;P500</a:t>
                      </a:r>
                      <a:endParaRPr lang="en-US" sz="1000" b="0" i="0" u="none" strike="noStrike" dirty="0">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3914570791"/>
                  </a:ext>
                </a:extLst>
              </a:tr>
              <a:tr h="157455">
                <a:tc>
                  <a:txBody>
                    <a:bodyPr/>
                    <a:lstStyle/>
                    <a:p>
                      <a:pPr algn="l" fontAlgn="b"/>
                      <a:r>
                        <a:rPr lang="en-US" sz="1000" u="none" strike="noStrike">
                          <a:solidFill>
                            <a:schemeClr val="bg1"/>
                          </a:solidFill>
                          <a:effectLst/>
                        </a:rPr>
                        <a:t>XOM</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a:solidFill>
                            <a:schemeClr val="bg1"/>
                          </a:solidFill>
                          <a:effectLst/>
                        </a:rPr>
                        <a:t>Exxon Mobil Corp</a:t>
                      </a:r>
                      <a:endParaRPr lang="en-US" sz="1000" b="0" i="0" u="none" strike="noStrike">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tc>
                  <a:txBody>
                    <a:bodyPr/>
                    <a:lstStyle/>
                    <a:p>
                      <a:pPr algn="l" fontAlgn="b"/>
                      <a:r>
                        <a:rPr lang="en-US" sz="1000" u="none" strike="noStrike" dirty="0">
                          <a:solidFill>
                            <a:schemeClr val="bg1"/>
                          </a:solidFill>
                          <a:effectLst/>
                        </a:rPr>
                        <a:t>S&amp;P500</a:t>
                      </a:r>
                      <a:endParaRPr lang="en-US" sz="1000" b="0" i="0" u="none" strike="noStrike" dirty="0">
                        <a:solidFill>
                          <a:schemeClr val="bg1"/>
                        </a:solidFill>
                        <a:effectLst/>
                        <a:latin typeface="Calibri" panose="020F0502020204030204" pitchFamily="34" charset="0"/>
                      </a:endParaRPr>
                    </a:p>
                  </a:txBody>
                  <a:tcPr marL="4242" marR="4242" marT="4242" marB="0" anchor="b">
                    <a:solidFill>
                      <a:schemeClr val="accent1">
                        <a:tint val="20000"/>
                        <a:alpha val="0"/>
                      </a:schemeClr>
                    </a:solidFill>
                  </a:tcPr>
                </a:tc>
                <a:extLst>
                  <a:ext uri="{0D108BD9-81ED-4DB2-BD59-A6C34878D82A}">
                    <a16:rowId xmlns:a16="http://schemas.microsoft.com/office/drawing/2014/main" val="68373653"/>
                  </a:ext>
                </a:extLst>
              </a:tr>
            </a:tbl>
          </a:graphicData>
        </a:graphic>
      </p:graphicFrame>
      <p:graphicFrame>
        <p:nvGraphicFramePr>
          <p:cNvPr id="6" name="Table 5">
            <a:extLst>
              <a:ext uri="{FF2B5EF4-FFF2-40B4-BE49-F238E27FC236}">
                <a16:creationId xmlns:a16="http://schemas.microsoft.com/office/drawing/2014/main" id="{8F815FED-7627-4843-BA5B-DDA9AC3A2A1F}"/>
              </a:ext>
            </a:extLst>
          </p:cNvPr>
          <p:cNvGraphicFramePr>
            <a:graphicFrameLocks noGrp="1"/>
          </p:cNvGraphicFramePr>
          <p:nvPr>
            <p:extLst>
              <p:ext uri="{D42A27DB-BD31-4B8C-83A1-F6EECF244321}">
                <p14:modId xmlns:p14="http://schemas.microsoft.com/office/powerpoint/2010/main" val="258299727"/>
              </p:ext>
            </p:extLst>
          </p:nvPr>
        </p:nvGraphicFramePr>
        <p:xfrm>
          <a:off x="6708115" y="2533682"/>
          <a:ext cx="4021790" cy="2899857"/>
        </p:xfrm>
        <a:graphic>
          <a:graphicData uri="http://schemas.openxmlformats.org/drawingml/2006/table">
            <a:tbl>
              <a:tblPr>
                <a:tableStyleId>{5C22544A-7EE6-4342-B048-85BDC9FD1C3A}</a:tableStyleId>
              </a:tblPr>
              <a:tblGrid>
                <a:gridCol w="710817">
                  <a:extLst>
                    <a:ext uri="{9D8B030D-6E8A-4147-A177-3AD203B41FA5}">
                      <a16:colId xmlns:a16="http://schemas.microsoft.com/office/drawing/2014/main" val="4175449422"/>
                    </a:ext>
                  </a:extLst>
                </a:gridCol>
                <a:gridCol w="2495225">
                  <a:extLst>
                    <a:ext uri="{9D8B030D-6E8A-4147-A177-3AD203B41FA5}">
                      <a16:colId xmlns:a16="http://schemas.microsoft.com/office/drawing/2014/main" val="783173398"/>
                    </a:ext>
                  </a:extLst>
                </a:gridCol>
                <a:gridCol w="815748">
                  <a:extLst>
                    <a:ext uri="{9D8B030D-6E8A-4147-A177-3AD203B41FA5}">
                      <a16:colId xmlns:a16="http://schemas.microsoft.com/office/drawing/2014/main" val="3468877492"/>
                    </a:ext>
                  </a:extLst>
                </a:gridCol>
              </a:tblGrid>
              <a:tr h="170879">
                <a:tc>
                  <a:txBody>
                    <a:bodyPr/>
                    <a:lstStyle/>
                    <a:p>
                      <a:pPr algn="l" fontAlgn="b"/>
                      <a:r>
                        <a:rPr lang="en-US" sz="1100" b="1" u="none" strike="noStrike" dirty="0">
                          <a:solidFill>
                            <a:schemeClr val="bg1"/>
                          </a:solidFill>
                          <a:effectLst/>
                        </a:rPr>
                        <a:t>Ticker</a:t>
                      </a:r>
                      <a:endParaRPr lang="en-US" sz="1100" b="1" i="0" u="none" strike="noStrike" dirty="0">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100" b="1" u="none" strike="noStrike">
                          <a:solidFill>
                            <a:schemeClr val="bg1"/>
                          </a:solidFill>
                          <a:effectLst/>
                        </a:rPr>
                        <a:t>Name</a:t>
                      </a:r>
                      <a:endParaRPr lang="en-US" sz="1100" b="1"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100" b="1" u="none" strike="noStrike" dirty="0">
                          <a:solidFill>
                            <a:schemeClr val="bg1"/>
                          </a:solidFill>
                          <a:effectLst/>
                        </a:rPr>
                        <a:t>Exchange</a:t>
                      </a:r>
                      <a:endParaRPr lang="en-US" sz="1100" b="1" i="0" u="none" strike="noStrike" dirty="0">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extLst>
                  <a:ext uri="{0D108BD9-81ED-4DB2-BD59-A6C34878D82A}">
                    <a16:rowId xmlns:a16="http://schemas.microsoft.com/office/drawing/2014/main" val="2159823971"/>
                  </a:ext>
                </a:extLst>
              </a:tr>
              <a:tr h="170879">
                <a:tc>
                  <a:txBody>
                    <a:bodyPr/>
                    <a:lstStyle/>
                    <a:p>
                      <a:pPr algn="l" fontAlgn="b"/>
                      <a:r>
                        <a:rPr lang="en-US" sz="1000" u="none" strike="noStrike">
                          <a:solidFill>
                            <a:schemeClr val="bg1"/>
                          </a:solidFill>
                          <a:effectLst/>
                        </a:rPr>
                        <a:t>BEP</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dirty="0">
                          <a:solidFill>
                            <a:schemeClr val="bg1"/>
                          </a:solidFill>
                          <a:effectLst/>
                        </a:rPr>
                        <a:t>Brookfield Renewable Partners</a:t>
                      </a:r>
                      <a:endParaRPr lang="en-US" sz="1000" b="0" i="0" u="none" strike="noStrike" dirty="0">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dirty="0">
                          <a:solidFill>
                            <a:schemeClr val="bg1"/>
                          </a:solidFill>
                          <a:effectLst/>
                        </a:rPr>
                        <a:t>NYSE</a:t>
                      </a:r>
                      <a:endParaRPr lang="en-US" sz="1000" b="0" i="0" u="none" strike="noStrike" dirty="0">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extLst>
                  <a:ext uri="{0D108BD9-81ED-4DB2-BD59-A6C34878D82A}">
                    <a16:rowId xmlns:a16="http://schemas.microsoft.com/office/drawing/2014/main" val="4057670932"/>
                  </a:ext>
                </a:extLst>
              </a:tr>
              <a:tr h="170879">
                <a:tc>
                  <a:txBody>
                    <a:bodyPr/>
                    <a:lstStyle/>
                    <a:p>
                      <a:pPr algn="l" fontAlgn="b"/>
                      <a:r>
                        <a:rPr lang="en-US" sz="1000" u="none" strike="noStrike">
                          <a:solidFill>
                            <a:schemeClr val="bg1"/>
                          </a:solidFill>
                          <a:effectLst/>
                        </a:rPr>
                        <a:t>AZRE</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Azure Power</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dirty="0">
                          <a:solidFill>
                            <a:schemeClr val="bg1"/>
                          </a:solidFill>
                          <a:effectLst/>
                        </a:rPr>
                        <a:t>NYSE</a:t>
                      </a:r>
                      <a:endParaRPr lang="en-US" sz="1000" b="0" i="0" u="none" strike="noStrike" dirty="0">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extLst>
                  <a:ext uri="{0D108BD9-81ED-4DB2-BD59-A6C34878D82A}">
                    <a16:rowId xmlns:a16="http://schemas.microsoft.com/office/drawing/2014/main" val="3493013904"/>
                  </a:ext>
                </a:extLst>
              </a:tr>
              <a:tr h="170879">
                <a:tc>
                  <a:txBody>
                    <a:bodyPr/>
                    <a:lstStyle/>
                    <a:p>
                      <a:pPr algn="l" fontAlgn="b"/>
                      <a:r>
                        <a:rPr lang="en-US" sz="1000" u="none" strike="noStrike">
                          <a:solidFill>
                            <a:schemeClr val="bg1"/>
                          </a:solidFill>
                          <a:effectLst/>
                        </a:rPr>
                        <a:t>BLDP</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Ballard Power Systems</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NASDAQ</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extLst>
                  <a:ext uri="{0D108BD9-81ED-4DB2-BD59-A6C34878D82A}">
                    <a16:rowId xmlns:a16="http://schemas.microsoft.com/office/drawing/2014/main" val="808808944"/>
                  </a:ext>
                </a:extLst>
              </a:tr>
              <a:tr h="170879">
                <a:tc>
                  <a:txBody>
                    <a:bodyPr/>
                    <a:lstStyle/>
                    <a:p>
                      <a:pPr algn="l" fontAlgn="b"/>
                      <a:r>
                        <a:rPr lang="en-US" sz="1000" u="none" strike="noStrike">
                          <a:solidFill>
                            <a:schemeClr val="bg1"/>
                          </a:solidFill>
                          <a:effectLst/>
                        </a:rPr>
                        <a:t>CSIQ</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Canadian Solar, Inc</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NASDAQ</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extLst>
                  <a:ext uri="{0D108BD9-81ED-4DB2-BD59-A6C34878D82A}">
                    <a16:rowId xmlns:a16="http://schemas.microsoft.com/office/drawing/2014/main" val="3539883565"/>
                  </a:ext>
                </a:extLst>
              </a:tr>
              <a:tr h="170879">
                <a:tc>
                  <a:txBody>
                    <a:bodyPr/>
                    <a:lstStyle/>
                    <a:p>
                      <a:pPr algn="l" fontAlgn="b"/>
                      <a:r>
                        <a:rPr lang="en-US" sz="1000" u="none" strike="noStrike">
                          <a:solidFill>
                            <a:schemeClr val="bg1"/>
                          </a:solidFill>
                          <a:effectLst/>
                        </a:rPr>
                        <a:t>ENPH</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Enphase Energy</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dirty="0">
                          <a:solidFill>
                            <a:schemeClr val="bg1"/>
                          </a:solidFill>
                          <a:effectLst/>
                        </a:rPr>
                        <a:t>NASDAQ</a:t>
                      </a:r>
                      <a:endParaRPr lang="en-US" sz="1000" b="0" i="0" u="none" strike="noStrike" dirty="0">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extLst>
                  <a:ext uri="{0D108BD9-81ED-4DB2-BD59-A6C34878D82A}">
                    <a16:rowId xmlns:a16="http://schemas.microsoft.com/office/drawing/2014/main" val="2511036629"/>
                  </a:ext>
                </a:extLst>
              </a:tr>
              <a:tr h="170879">
                <a:tc>
                  <a:txBody>
                    <a:bodyPr/>
                    <a:lstStyle/>
                    <a:p>
                      <a:pPr algn="l" fontAlgn="b"/>
                      <a:r>
                        <a:rPr lang="en-US" sz="1000" u="none" strike="noStrike">
                          <a:solidFill>
                            <a:schemeClr val="bg1"/>
                          </a:solidFill>
                          <a:effectLst/>
                        </a:rPr>
                        <a:t>EVA</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Enviva</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NYSE</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extLst>
                  <a:ext uri="{0D108BD9-81ED-4DB2-BD59-A6C34878D82A}">
                    <a16:rowId xmlns:a16="http://schemas.microsoft.com/office/drawing/2014/main" val="826467620"/>
                  </a:ext>
                </a:extLst>
              </a:tr>
              <a:tr h="170879">
                <a:tc>
                  <a:txBody>
                    <a:bodyPr/>
                    <a:lstStyle/>
                    <a:p>
                      <a:pPr algn="l" fontAlgn="b"/>
                      <a:r>
                        <a:rPr lang="en-US" sz="1000" u="none" strike="noStrike">
                          <a:solidFill>
                            <a:schemeClr val="bg1"/>
                          </a:solidFill>
                          <a:effectLst/>
                        </a:rPr>
                        <a:t>FSLR</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First Solar Holding</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NASDAQ</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extLst>
                  <a:ext uri="{0D108BD9-81ED-4DB2-BD59-A6C34878D82A}">
                    <a16:rowId xmlns:a16="http://schemas.microsoft.com/office/drawing/2014/main" val="1584347789"/>
                  </a:ext>
                </a:extLst>
              </a:tr>
              <a:tr h="164269">
                <a:tc>
                  <a:txBody>
                    <a:bodyPr/>
                    <a:lstStyle/>
                    <a:p>
                      <a:pPr algn="l" fontAlgn="b"/>
                      <a:r>
                        <a:rPr lang="en-US" sz="1000" u="none" strike="noStrike">
                          <a:solidFill>
                            <a:schemeClr val="bg1"/>
                          </a:solidFill>
                          <a:effectLst/>
                        </a:rPr>
                        <a:t>GPRE</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Green Plains Renewable Energy</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NASDAQ</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extLst>
                  <a:ext uri="{0D108BD9-81ED-4DB2-BD59-A6C34878D82A}">
                    <a16:rowId xmlns:a16="http://schemas.microsoft.com/office/drawing/2014/main" val="2796888897"/>
                  </a:ext>
                </a:extLst>
              </a:tr>
              <a:tr h="170879">
                <a:tc>
                  <a:txBody>
                    <a:bodyPr/>
                    <a:lstStyle/>
                    <a:p>
                      <a:pPr algn="l" fontAlgn="b"/>
                      <a:r>
                        <a:rPr lang="en-US" sz="1000" u="none" strike="noStrike">
                          <a:solidFill>
                            <a:schemeClr val="bg1"/>
                          </a:solidFill>
                          <a:effectLst/>
                        </a:rPr>
                        <a:t>OPTT</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Ocean Power Tech</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dirty="0">
                          <a:solidFill>
                            <a:schemeClr val="bg1"/>
                          </a:solidFill>
                          <a:effectLst/>
                        </a:rPr>
                        <a:t>NASDAQ</a:t>
                      </a:r>
                      <a:endParaRPr lang="en-US" sz="1000" b="0" i="0" u="none" strike="noStrike" dirty="0">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extLst>
                  <a:ext uri="{0D108BD9-81ED-4DB2-BD59-A6C34878D82A}">
                    <a16:rowId xmlns:a16="http://schemas.microsoft.com/office/drawing/2014/main" val="2699453028"/>
                  </a:ext>
                </a:extLst>
              </a:tr>
              <a:tr h="170879">
                <a:tc>
                  <a:txBody>
                    <a:bodyPr/>
                    <a:lstStyle/>
                    <a:p>
                      <a:pPr algn="l" fontAlgn="b"/>
                      <a:r>
                        <a:rPr lang="en-US" sz="1000" u="none" strike="noStrike">
                          <a:solidFill>
                            <a:schemeClr val="bg1"/>
                          </a:solidFill>
                          <a:effectLst/>
                        </a:rPr>
                        <a:t>ORA</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Ormat Tech</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NYSE</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extLst>
                  <a:ext uri="{0D108BD9-81ED-4DB2-BD59-A6C34878D82A}">
                    <a16:rowId xmlns:a16="http://schemas.microsoft.com/office/drawing/2014/main" val="573137336"/>
                  </a:ext>
                </a:extLst>
              </a:tr>
              <a:tr h="170879">
                <a:tc>
                  <a:txBody>
                    <a:bodyPr/>
                    <a:lstStyle/>
                    <a:p>
                      <a:pPr algn="l" fontAlgn="b"/>
                      <a:r>
                        <a:rPr lang="en-US" sz="1000" u="none" strike="noStrike">
                          <a:solidFill>
                            <a:schemeClr val="bg1"/>
                          </a:solidFill>
                          <a:effectLst/>
                        </a:rPr>
                        <a:t>REGI</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Renewable Energy Group</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NASDAQ</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extLst>
                  <a:ext uri="{0D108BD9-81ED-4DB2-BD59-A6C34878D82A}">
                    <a16:rowId xmlns:a16="http://schemas.microsoft.com/office/drawing/2014/main" val="2734420076"/>
                  </a:ext>
                </a:extLst>
              </a:tr>
              <a:tr h="170879">
                <a:tc>
                  <a:txBody>
                    <a:bodyPr/>
                    <a:lstStyle/>
                    <a:p>
                      <a:pPr algn="l" fontAlgn="b"/>
                      <a:r>
                        <a:rPr lang="en-US" sz="1000" u="none" strike="noStrike">
                          <a:solidFill>
                            <a:schemeClr val="bg1"/>
                          </a:solidFill>
                          <a:effectLst/>
                        </a:rPr>
                        <a:t>SEDG</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SolarEdge Tech</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NASDAQ</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extLst>
                  <a:ext uri="{0D108BD9-81ED-4DB2-BD59-A6C34878D82A}">
                    <a16:rowId xmlns:a16="http://schemas.microsoft.com/office/drawing/2014/main" val="112672586"/>
                  </a:ext>
                </a:extLst>
              </a:tr>
              <a:tr h="170879">
                <a:tc>
                  <a:txBody>
                    <a:bodyPr/>
                    <a:lstStyle/>
                    <a:p>
                      <a:pPr algn="l" fontAlgn="b"/>
                      <a:r>
                        <a:rPr lang="en-US" sz="1000" u="none" strike="noStrike">
                          <a:solidFill>
                            <a:schemeClr val="bg1"/>
                          </a:solidFill>
                          <a:effectLst/>
                        </a:rPr>
                        <a:t>SPWR</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SunPower Corp</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NASDAQ</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extLst>
                  <a:ext uri="{0D108BD9-81ED-4DB2-BD59-A6C34878D82A}">
                    <a16:rowId xmlns:a16="http://schemas.microsoft.com/office/drawing/2014/main" val="3937387455"/>
                  </a:ext>
                </a:extLst>
              </a:tr>
              <a:tr h="170879">
                <a:tc>
                  <a:txBody>
                    <a:bodyPr/>
                    <a:lstStyle/>
                    <a:p>
                      <a:pPr algn="l" fontAlgn="b"/>
                      <a:r>
                        <a:rPr lang="en-US" sz="1000" u="none" strike="noStrike">
                          <a:solidFill>
                            <a:schemeClr val="bg1"/>
                          </a:solidFill>
                          <a:effectLst/>
                        </a:rPr>
                        <a:t>RUN</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Sunrun</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NASDAQ</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extLst>
                  <a:ext uri="{0D108BD9-81ED-4DB2-BD59-A6C34878D82A}">
                    <a16:rowId xmlns:a16="http://schemas.microsoft.com/office/drawing/2014/main" val="3821570181"/>
                  </a:ext>
                </a:extLst>
              </a:tr>
              <a:tr h="170879">
                <a:tc>
                  <a:txBody>
                    <a:bodyPr/>
                    <a:lstStyle/>
                    <a:p>
                      <a:pPr algn="l" fontAlgn="b"/>
                      <a:r>
                        <a:rPr lang="en-US" sz="1000" u="none" strike="noStrike">
                          <a:solidFill>
                            <a:schemeClr val="bg1"/>
                          </a:solidFill>
                          <a:effectLst/>
                        </a:rPr>
                        <a:t>TERP</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Terraform Power</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dirty="0">
                          <a:solidFill>
                            <a:schemeClr val="bg1"/>
                          </a:solidFill>
                          <a:effectLst/>
                        </a:rPr>
                        <a:t>NASDAQ</a:t>
                      </a:r>
                      <a:endParaRPr lang="en-US" sz="1000" b="0" i="0" u="none" strike="noStrike" dirty="0">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extLst>
                  <a:ext uri="{0D108BD9-81ED-4DB2-BD59-A6C34878D82A}">
                    <a16:rowId xmlns:a16="http://schemas.microsoft.com/office/drawing/2014/main" val="4112322857"/>
                  </a:ext>
                </a:extLst>
              </a:tr>
              <a:tr h="170879">
                <a:tc>
                  <a:txBody>
                    <a:bodyPr/>
                    <a:lstStyle/>
                    <a:p>
                      <a:pPr algn="l" fontAlgn="b"/>
                      <a:r>
                        <a:rPr lang="en-US" sz="1000" u="none" strike="noStrike">
                          <a:solidFill>
                            <a:schemeClr val="bg1"/>
                          </a:solidFill>
                          <a:effectLst/>
                        </a:rPr>
                        <a:t>VSLR</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a:solidFill>
                            <a:schemeClr val="bg1"/>
                          </a:solidFill>
                          <a:effectLst/>
                        </a:rPr>
                        <a:t>Vivint Solar</a:t>
                      </a:r>
                      <a:endParaRPr lang="en-US" sz="1000" b="0" i="0" u="none" strike="noStrike">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tc>
                  <a:txBody>
                    <a:bodyPr/>
                    <a:lstStyle/>
                    <a:p>
                      <a:pPr algn="l" fontAlgn="b"/>
                      <a:r>
                        <a:rPr lang="en-US" sz="1000" u="none" strike="noStrike" dirty="0">
                          <a:solidFill>
                            <a:schemeClr val="bg1"/>
                          </a:solidFill>
                          <a:effectLst/>
                        </a:rPr>
                        <a:t>NASDAQ</a:t>
                      </a:r>
                      <a:endParaRPr lang="en-US" sz="1000" b="0" i="0" u="none" strike="noStrike" dirty="0">
                        <a:solidFill>
                          <a:schemeClr val="bg1"/>
                        </a:solidFill>
                        <a:effectLst/>
                        <a:latin typeface="Calibri" panose="020F0502020204030204" pitchFamily="34" charset="0"/>
                      </a:endParaRPr>
                    </a:p>
                  </a:txBody>
                  <a:tcPr marL="4763" marR="4763" marT="4763" marB="0" anchor="b">
                    <a:solidFill>
                      <a:schemeClr val="accent1">
                        <a:tint val="20000"/>
                        <a:alpha val="0"/>
                      </a:schemeClr>
                    </a:solidFill>
                  </a:tcPr>
                </a:tc>
                <a:extLst>
                  <a:ext uri="{0D108BD9-81ED-4DB2-BD59-A6C34878D82A}">
                    <a16:rowId xmlns:a16="http://schemas.microsoft.com/office/drawing/2014/main" val="1922897397"/>
                  </a:ext>
                </a:extLst>
              </a:tr>
            </a:tbl>
          </a:graphicData>
        </a:graphic>
      </p:graphicFrame>
    </p:spTree>
    <p:extLst>
      <p:ext uri="{BB962C8B-B14F-4D97-AF65-F5344CB8AC3E}">
        <p14:creationId xmlns:p14="http://schemas.microsoft.com/office/powerpoint/2010/main" val="216536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E1CE-579C-4B7C-8439-4667805B8447}"/>
              </a:ext>
            </a:extLst>
          </p:cNvPr>
          <p:cNvSpPr>
            <a:spLocks noGrp="1"/>
          </p:cNvSpPr>
          <p:nvPr>
            <p:ph type="title"/>
          </p:nvPr>
        </p:nvSpPr>
        <p:spPr>
          <a:xfrm>
            <a:off x="839788" y="457200"/>
            <a:ext cx="9636623" cy="701040"/>
          </a:xfrm>
        </p:spPr>
        <p:txBody>
          <a:bodyPr/>
          <a:lstStyle/>
          <a:p>
            <a:r>
              <a:rPr lang="en-US" dirty="0"/>
              <a:t>Issues With The Data</a:t>
            </a:r>
          </a:p>
        </p:txBody>
      </p:sp>
      <p:sp>
        <p:nvSpPr>
          <p:cNvPr id="4" name="Text Placeholder 3">
            <a:extLst>
              <a:ext uri="{FF2B5EF4-FFF2-40B4-BE49-F238E27FC236}">
                <a16:creationId xmlns:a16="http://schemas.microsoft.com/office/drawing/2014/main" id="{DDDFE36C-E595-4CFD-9715-8855C4A0267C}"/>
              </a:ext>
            </a:extLst>
          </p:cNvPr>
          <p:cNvSpPr>
            <a:spLocks noGrp="1"/>
          </p:cNvSpPr>
          <p:nvPr>
            <p:ph type="body" sz="half" idx="2"/>
          </p:nvPr>
        </p:nvSpPr>
        <p:spPr>
          <a:xfrm>
            <a:off x="839788" y="1436914"/>
            <a:ext cx="10628311" cy="2987040"/>
          </a:xfrm>
        </p:spPr>
        <p:txBody>
          <a:bodyPr>
            <a:normAutofit/>
          </a:bodyPr>
          <a:lstStyle/>
          <a:p>
            <a:pPr marL="285750" indent="-285750">
              <a:buFontTx/>
              <a:buChar char="-"/>
            </a:pPr>
            <a:r>
              <a:rPr lang="en-US" dirty="0"/>
              <a:t>Started with 42 energy sector stocks (mix of energy and alternative energy)</a:t>
            </a:r>
          </a:p>
          <a:p>
            <a:pPr marL="285750" indent="-285750">
              <a:buFontTx/>
              <a:buChar char="-"/>
            </a:pPr>
            <a:r>
              <a:rPr lang="en-US" dirty="0"/>
              <a:t>The holder data was hourly (1mm rows) and had to narrow it down to 27 rows (monthly average shareholders) by company</a:t>
            </a:r>
          </a:p>
          <a:p>
            <a:pPr marL="285750" indent="-285750">
              <a:buFontTx/>
              <a:buChar char="-"/>
            </a:pPr>
            <a:r>
              <a:rPr lang="en-US" dirty="0"/>
              <a:t>The fundamental data had to be cleaned quite a bit and changed to float values</a:t>
            </a:r>
          </a:p>
          <a:p>
            <a:pPr marL="285750" indent="-285750">
              <a:buFontTx/>
              <a:buChar char="-"/>
            </a:pPr>
            <a:r>
              <a:rPr lang="en-US" dirty="0"/>
              <a:t>Some of visualizations didn’t show one of the reporting periods</a:t>
            </a:r>
          </a:p>
          <a:p>
            <a:pPr marL="285750" indent="-285750">
              <a:buFontTx/>
              <a:buChar char="-"/>
            </a:pPr>
            <a:r>
              <a:rPr lang="en-US" dirty="0"/>
              <a:t>Had to remove ticker: OPTT as it skewed some of our findings</a:t>
            </a:r>
          </a:p>
        </p:txBody>
      </p:sp>
      <p:sp>
        <p:nvSpPr>
          <p:cNvPr id="5" name="Slide Number Placeholder 4">
            <a:extLst>
              <a:ext uri="{FF2B5EF4-FFF2-40B4-BE49-F238E27FC236}">
                <a16:creationId xmlns:a16="http://schemas.microsoft.com/office/drawing/2014/main" id="{036A9094-A432-4DF6-8180-02FB3CD1F48B}"/>
              </a:ext>
            </a:extLst>
          </p:cNvPr>
          <p:cNvSpPr>
            <a:spLocks noGrp="1"/>
          </p:cNvSpPr>
          <p:nvPr>
            <p:ph type="sldNum" sz="quarter" idx="12"/>
          </p:nvPr>
        </p:nvSpPr>
        <p:spPr/>
        <p:txBody>
          <a:bodyPr/>
          <a:lstStyle/>
          <a:p>
            <a:fld id="{82EE24B5-652C-4DB5-B7C3-B5BBEC1280B1}" type="slidenum">
              <a:rPr lang="en-US" noProof="0" smtClean="0"/>
              <a:t>4</a:t>
            </a:fld>
            <a:endParaRPr lang="en-US" noProof="0" dirty="0"/>
          </a:p>
        </p:txBody>
      </p:sp>
    </p:spTree>
    <p:extLst>
      <p:ext uri="{BB962C8B-B14F-4D97-AF65-F5344CB8AC3E}">
        <p14:creationId xmlns:p14="http://schemas.microsoft.com/office/powerpoint/2010/main" val="401656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E1CE-579C-4B7C-8439-4667805B8447}"/>
              </a:ext>
            </a:extLst>
          </p:cNvPr>
          <p:cNvSpPr>
            <a:spLocks noGrp="1"/>
          </p:cNvSpPr>
          <p:nvPr>
            <p:ph type="title"/>
          </p:nvPr>
        </p:nvSpPr>
        <p:spPr>
          <a:xfrm>
            <a:off x="839788" y="457200"/>
            <a:ext cx="9636623" cy="701040"/>
          </a:xfrm>
        </p:spPr>
        <p:txBody>
          <a:bodyPr/>
          <a:lstStyle/>
          <a:p>
            <a:r>
              <a:rPr lang="en-US" dirty="0"/>
              <a:t>If we had more time with the data..</a:t>
            </a:r>
          </a:p>
        </p:txBody>
      </p:sp>
      <p:sp>
        <p:nvSpPr>
          <p:cNvPr id="4" name="Text Placeholder 3">
            <a:extLst>
              <a:ext uri="{FF2B5EF4-FFF2-40B4-BE49-F238E27FC236}">
                <a16:creationId xmlns:a16="http://schemas.microsoft.com/office/drawing/2014/main" id="{DDDFE36C-E595-4CFD-9715-8855C4A0267C}"/>
              </a:ext>
            </a:extLst>
          </p:cNvPr>
          <p:cNvSpPr>
            <a:spLocks noGrp="1"/>
          </p:cNvSpPr>
          <p:nvPr>
            <p:ph type="body" sz="half" idx="2"/>
          </p:nvPr>
        </p:nvSpPr>
        <p:spPr>
          <a:xfrm>
            <a:off x="839788" y="1436914"/>
            <a:ext cx="10628311" cy="2455817"/>
          </a:xfrm>
        </p:spPr>
        <p:txBody>
          <a:bodyPr>
            <a:normAutofit/>
          </a:bodyPr>
          <a:lstStyle/>
          <a:p>
            <a:pPr marL="285750" indent="-285750">
              <a:buFontTx/>
              <a:buChar char="-"/>
            </a:pPr>
            <a:r>
              <a:rPr lang="en-US" dirty="0"/>
              <a:t>Analyze the energy vs alternative energy more closely or look across sectors</a:t>
            </a:r>
          </a:p>
          <a:p>
            <a:pPr marL="285750" indent="-285750">
              <a:buFontTx/>
              <a:buChar char="-"/>
            </a:pPr>
            <a:r>
              <a:rPr lang="en-US" dirty="0"/>
              <a:t>Pull a few more fundamentals</a:t>
            </a:r>
          </a:p>
          <a:p>
            <a:pPr marL="285750" indent="-285750">
              <a:buFontTx/>
              <a:buChar char="-"/>
            </a:pPr>
            <a:r>
              <a:rPr lang="en-US" dirty="0"/>
              <a:t>Do a deeper dive into prior periods to give better context</a:t>
            </a:r>
          </a:p>
          <a:p>
            <a:pPr marL="285750" indent="-285750">
              <a:buFontTx/>
              <a:buChar char="-"/>
            </a:pPr>
            <a:r>
              <a:rPr lang="en-US" dirty="0"/>
              <a:t>Obviously, </a:t>
            </a:r>
            <a:r>
              <a:rPr lang="en-US" dirty="0" err="1"/>
              <a:t>Covid</a:t>
            </a:r>
            <a:r>
              <a:rPr lang="en-US" dirty="0"/>
              <a:t> had a significant impact on the stock market; would have liked to dive in a little further to the data over the last 4-5 months.</a:t>
            </a:r>
          </a:p>
        </p:txBody>
      </p:sp>
      <p:sp>
        <p:nvSpPr>
          <p:cNvPr id="5" name="Slide Number Placeholder 4">
            <a:extLst>
              <a:ext uri="{FF2B5EF4-FFF2-40B4-BE49-F238E27FC236}">
                <a16:creationId xmlns:a16="http://schemas.microsoft.com/office/drawing/2014/main" id="{036A9094-A432-4DF6-8180-02FB3CD1F48B}"/>
              </a:ext>
            </a:extLst>
          </p:cNvPr>
          <p:cNvSpPr>
            <a:spLocks noGrp="1"/>
          </p:cNvSpPr>
          <p:nvPr>
            <p:ph type="sldNum" sz="quarter" idx="12"/>
          </p:nvPr>
        </p:nvSpPr>
        <p:spPr/>
        <p:txBody>
          <a:bodyPr/>
          <a:lstStyle/>
          <a:p>
            <a:fld id="{82EE24B5-652C-4DB5-B7C3-B5BBEC1280B1}" type="slidenum">
              <a:rPr lang="en-US" noProof="0" smtClean="0"/>
              <a:t>5</a:t>
            </a:fld>
            <a:endParaRPr lang="en-US" noProof="0" dirty="0"/>
          </a:p>
        </p:txBody>
      </p:sp>
    </p:spTree>
    <p:extLst>
      <p:ext uri="{BB962C8B-B14F-4D97-AF65-F5344CB8AC3E}">
        <p14:creationId xmlns:p14="http://schemas.microsoft.com/office/powerpoint/2010/main" val="1144122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3854DD-9041-4FD0-886D-0235E73D1A7A}"/>
              </a:ext>
            </a:extLst>
          </p:cNvPr>
          <p:cNvSpPr/>
          <p:nvPr/>
        </p:nvSpPr>
        <p:spPr>
          <a:xfrm>
            <a:off x="462643" y="4291410"/>
            <a:ext cx="11337470" cy="3570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6E1CE-579C-4B7C-8439-4667805B8447}"/>
              </a:ext>
            </a:extLst>
          </p:cNvPr>
          <p:cNvSpPr>
            <a:spLocks noGrp="1"/>
          </p:cNvSpPr>
          <p:nvPr>
            <p:ph type="title"/>
          </p:nvPr>
        </p:nvSpPr>
        <p:spPr>
          <a:xfrm>
            <a:off x="839788" y="457200"/>
            <a:ext cx="9636623" cy="701040"/>
          </a:xfrm>
        </p:spPr>
        <p:txBody>
          <a:bodyPr/>
          <a:lstStyle/>
          <a:p>
            <a:r>
              <a:rPr lang="en-US" dirty="0"/>
              <a:t>Energy Sector Returns vs Other Market Sectors</a:t>
            </a:r>
          </a:p>
        </p:txBody>
      </p:sp>
      <p:sp>
        <p:nvSpPr>
          <p:cNvPr id="4" name="Text Placeholder 3">
            <a:extLst>
              <a:ext uri="{FF2B5EF4-FFF2-40B4-BE49-F238E27FC236}">
                <a16:creationId xmlns:a16="http://schemas.microsoft.com/office/drawing/2014/main" id="{DDDFE36C-E595-4CFD-9715-8855C4A0267C}"/>
              </a:ext>
            </a:extLst>
          </p:cNvPr>
          <p:cNvSpPr>
            <a:spLocks noGrp="1"/>
          </p:cNvSpPr>
          <p:nvPr>
            <p:ph type="body" sz="half" idx="2"/>
          </p:nvPr>
        </p:nvSpPr>
        <p:spPr>
          <a:xfrm>
            <a:off x="839788" y="1436914"/>
            <a:ext cx="10628311" cy="1863635"/>
          </a:xfrm>
        </p:spPr>
        <p:txBody>
          <a:bodyPr/>
          <a:lstStyle/>
          <a:p>
            <a:pPr marL="285750" indent="-285750">
              <a:buFontTx/>
              <a:buChar char="-"/>
            </a:pPr>
            <a:endParaRPr lang="en-US" dirty="0"/>
          </a:p>
          <a:p>
            <a:pPr marL="285750" indent="-285750">
              <a:buFontTx/>
              <a:buChar char="-"/>
            </a:pPr>
            <a:r>
              <a:rPr lang="en-US" dirty="0"/>
              <a:t>Over the last several years, the public energy sector has performed poorly relative to other sectors</a:t>
            </a:r>
          </a:p>
          <a:p>
            <a:pPr marL="285750" indent="-285750">
              <a:buFontTx/>
              <a:buChar char="-"/>
            </a:pPr>
            <a:r>
              <a:rPr lang="en-US" dirty="0"/>
              <a:t>The top 3 sectors by returns are shown below for comparative purposes</a:t>
            </a:r>
          </a:p>
          <a:p>
            <a:pPr marL="285750" indent="-285750">
              <a:buFontTx/>
              <a:buChar char="-"/>
            </a:pPr>
            <a:r>
              <a:rPr lang="en-US" dirty="0"/>
              <a:t>The goal of our project is to determine if key performance indicators or fundamentals support these poor returns</a:t>
            </a:r>
          </a:p>
        </p:txBody>
      </p:sp>
      <p:sp>
        <p:nvSpPr>
          <p:cNvPr id="5" name="Slide Number Placeholder 4">
            <a:extLst>
              <a:ext uri="{FF2B5EF4-FFF2-40B4-BE49-F238E27FC236}">
                <a16:creationId xmlns:a16="http://schemas.microsoft.com/office/drawing/2014/main" id="{036A9094-A432-4DF6-8180-02FB3CD1F48B}"/>
              </a:ext>
            </a:extLst>
          </p:cNvPr>
          <p:cNvSpPr>
            <a:spLocks noGrp="1"/>
          </p:cNvSpPr>
          <p:nvPr>
            <p:ph type="sldNum" sz="quarter" idx="12"/>
          </p:nvPr>
        </p:nvSpPr>
        <p:spPr/>
        <p:txBody>
          <a:bodyPr/>
          <a:lstStyle/>
          <a:p>
            <a:fld id="{82EE24B5-652C-4DB5-B7C3-B5BBEC1280B1}" type="slidenum">
              <a:rPr lang="en-US" noProof="0" smtClean="0"/>
              <a:t>6</a:t>
            </a:fld>
            <a:endParaRPr lang="en-US" noProof="0" dirty="0"/>
          </a:p>
        </p:txBody>
      </p:sp>
      <p:graphicFrame>
        <p:nvGraphicFramePr>
          <p:cNvPr id="6" name="Content Placeholder 8">
            <a:extLst>
              <a:ext uri="{FF2B5EF4-FFF2-40B4-BE49-F238E27FC236}">
                <a16:creationId xmlns:a16="http://schemas.microsoft.com/office/drawing/2014/main" id="{82F93194-9D25-47E7-B991-979B60D14D12}"/>
              </a:ext>
            </a:extLst>
          </p:cNvPr>
          <p:cNvGraphicFramePr>
            <a:graphicFrameLocks/>
          </p:cNvGraphicFramePr>
          <p:nvPr>
            <p:extLst>
              <p:ext uri="{D42A27DB-BD31-4B8C-83A1-F6EECF244321}">
                <p14:modId xmlns:p14="http://schemas.microsoft.com/office/powerpoint/2010/main" val="2304065966"/>
              </p:ext>
            </p:extLst>
          </p:nvPr>
        </p:nvGraphicFramePr>
        <p:xfrm>
          <a:off x="462643" y="3933735"/>
          <a:ext cx="11266713" cy="1607980"/>
        </p:xfrm>
        <a:graphic>
          <a:graphicData uri="http://schemas.openxmlformats.org/drawingml/2006/table">
            <a:tbl>
              <a:tblPr/>
              <a:tblGrid>
                <a:gridCol w="2798890">
                  <a:extLst>
                    <a:ext uri="{9D8B030D-6E8A-4147-A177-3AD203B41FA5}">
                      <a16:colId xmlns:a16="http://schemas.microsoft.com/office/drawing/2014/main" val="2145420364"/>
                    </a:ext>
                  </a:extLst>
                </a:gridCol>
                <a:gridCol w="1209689">
                  <a:extLst>
                    <a:ext uri="{9D8B030D-6E8A-4147-A177-3AD203B41FA5}">
                      <a16:colId xmlns:a16="http://schemas.microsoft.com/office/drawing/2014/main" val="2324086634"/>
                    </a:ext>
                  </a:extLst>
                </a:gridCol>
                <a:gridCol w="1209689">
                  <a:extLst>
                    <a:ext uri="{9D8B030D-6E8A-4147-A177-3AD203B41FA5}">
                      <a16:colId xmlns:a16="http://schemas.microsoft.com/office/drawing/2014/main" val="2404479579"/>
                    </a:ext>
                  </a:extLst>
                </a:gridCol>
                <a:gridCol w="1209689">
                  <a:extLst>
                    <a:ext uri="{9D8B030D-6E8A-4147-A177-3AD203B41FA5}">
                      <a16:colId xmlns:a16="http://schemas.microsoft.com/office/drawing/2014/main" val="1828942145"/>
                    </a:ext>
                  </a:extLst>
                </a:gridCol>
                <a:gridCol w="1209689">
                  <a:extLst>
                    <a:ext uri="{9D8B030D-6E8A-4147-A177-3AD203B41FA5}">
                      <a16:colId xmlns:a16="http://schemas.microsoft.com/office/drawing/2014/main" val="2900845328"/>
                    </a:ext>
                  </a:extLst>
                </a:gridCol>
                <a:gridCol w="1209689">
                  <a:extLst>
                    <a:ext uri="{9D8B030D-6E8A-4147-A177-3AD203B41FA5}">
                      <a16:colId xmlns:a16="http://schemas.microsoft.com/office/drawing/2014/main" val="3490486774"/>
                    </a:ext>
                  </a:extLst>
                </a:gridCol>
                <a:gridCol w="1209689">
                  <a:extLst>
                    <a:ext uri="{9D8B030D-6E8A-4147-A177-3AD203B41FA5}">
                      <a16:colId xmlns:a16="http://schemas.microsoft.com/office/drawing/2014/main" val="334289855"/>
                    </a:ext>
                  </a:extLst>
                </a:gridCol>
                <a:gridCol w="1209689">
                  <a:extLst>
                    <a:ext uri="{9D8B030D-6E8A-4147-A177-3AD203B41FA5}">
                      <a16:colId xmlns:a16="http://schemas.microsoft.com/office/drawing/2014/main" val="1254221461"/>
                    </a:ext>
                  </a:extLst>
                </a:gridCol>
              </a:tblGrid>
              <a:tr h="321596">
                <a:tc>
                  <a:txBody>
                    <a:bodyPr/>
                    <a:lstStyle/>
                    <a:p>
                      <a:pPr algn="l" fontAlgn="b"/>
                      <a:endParaRPr lang="en-US" sz="1900" b="1" i="0" u="none" strike="noStrike">
                        <a:solidFill>
                          <a:srgbClr val="000000"/>
                        </a:solidFill>
                        <a:effectLst/>
                        <a:latin typeface="Calibri" panose="020F0502020204030204" pitchFamily="34" charset="0"/>
                      </a:endParaRPr>
                    </a:p>
                  </a:txBody>
                  <a:tcPr marL="8895" marR="8895" marT="8464" marB="0" anchor="b">
                    <a:lnL>
                      <a:noFill/>
                    </a:lnL>
                    <a:lnR>
                      <a:noFill/>
                    </a:lnR>
                    <a:lnT>
                      <a:noFill/>
                    </a:lnT>
                    <a:lnB>
                      <a:noFill/>
                    </a:lnB>
                  </a:tcPr>
                </a:tc>
                <a:tc>
                  <a:txBody>
                    <a:bodyPr/>
                    <a:lstStyle/>
                    <a:p>
                      <a:pPr algn="ctr" fontAlgn="b"/>
                      <a:r>
                        <a:rPr lang="en-US" sz="1900" b="1" i="0" u="none" strike="noStrike">
                          <a:solidFill>
                            <a:srgbClr val="000000"/>
                          </a:solidFill>
                          <a:effectLst/>
                          <a:latin typeface="Calibri" panose="020F0502020204030204" pitchFamily="34" charset="0"/>
                        </a:rPr>
                        <a:t>1-Day</a:t>
                      </a:r>
                    </a:p>
                  </a:txBody>
                  <a:tcPr marL="8895" marR="8895" marT="8464" marB="0" anchor="b">
                    <a:lnL>
                      <a:noFill/>
                    </a:lnL>
                    <a:lnR>
                      <a:noFill/>
                    </a:lnR>
                    <a:lnT>
                      <a:noFill/>
                    </a:lnT>
                    <a:lnB>
                      <a:noFill/>
                    </a:lnB>
                  </a:tcPr>
                </a:tc>
                <a:tc>
                  <a:txBody>
                    <a:bodyPr/>
                    <a:lstStyle/>
                    <a:p>
                      <a:pPr algn="ctr" fontAlgn="b"/>
                      <a:r>
                        <a:rPr lang="en-US" sz="1900" b="1" i="0" u="none" strike="noStrike">
                          <a:solidFill>
                            <a:srgbClr val="000000"/>
                          </a:solidFill>
                          <a:effectLst/>
                          <a:latin typeface="Calibri" panose="020F0502020204030204" pitchFamily="34" charset="0"/>
                        </a:rPr>
                        <a:t>5-Day</a:t>
                      </a:r>
                    </a:p>
                  </a:txBody>
                  <a:tcPr marL="8895" marR="8895" marT="8464" marB="0" anchor="b">
                    <a:lnL>
                      <a:noFill/>
                    </a:lnL>
                    <a:lnR>
                      <a:noFill/>
                    </a:lnR>
                    <a:lnT>
                      <a:noFill/>
                    </a:lnT>
                    <a:lnB>
                      <a:noFill/>
                    </a:lnB>
                  </a:tcPr>
                </a:tc>
                <a:tc>
                  <a:txBody>
                    <a:bodyPr/>
                    <a:lstStyle/>
                    <a:p>
                      <a:pPr algn="ctr" fontAlgn="b"/>
                      <a:r>
                        <a:rPr lang="en-US" sz="1900" b="1" i="0" u="none" strike="noStrike">
                          <a:solidFill>
                            <a:srgbClr val="000000"/>
                          </a:solidFill>
                          <a:effectLst/>
                          <a:latin typeface="Calibri" panose="020F0502020204030204" pitchFamily="34" charset="0"/>
                        </a:rPr>
                        <a:t>1-mo</a:t>
                      </a:r>
                    </a:p>
                  </a:txBody>
                  <a:tcPr marL="8895" marR="8895" marT="8464" marB="0" anchor="b">
                    <a:lnL>
                      <a:noFill/>
                    </a:lnL>
                    <a:lnR>
                      <a:noFill/>
                    </a:lnR>
                    <a:lnT>
                      <a:noFill/>
                    </a:lnT>
                    <a:lnB>
                      <a:noFill/>
                    </a:lnB>
                  </a:tcPr>
                </a:tc>
                <a:tc>
                  <a:txBody>
                    <a:bodyPr/>
                    <a:lstStyle/>
                    <a:p>
                      <a:pPr algn="ctr" fontAlgn="b"/>
                      <a:r>
                        <a:rPr lang="en-US" sz="1900" b="1" i="0" u="none" strike="noStrike">
                          <a:solidFill>
                            <a:srgbClr val="000000"/>
                          </a:solidFill>
                          <a:effectLst/>
                          <a:latin typeface="Calibri" panose="020F0502020204030204" pitchFamily="34" charset="0"/>
                        </a:rPr>
                        <a:t>3-mo</a:t>
                      </a:r>
                    </a:p>
                  </a:txBody>
                  <a:tcPr marL="8895" marR="8895" marT="8464" marB="0" anchor="b">
                    <a:lnL>
                      <a:noFill/>
                    </a:lnL>
                    <a:lnR>
                      <a:noFill/>
                    </a:lnR>
                    <a:lnT>
                      <a:noFill/>
                    </a:lnT>
                    <a:lnB>
                      <a:noFill/>
                    </a:lnB>
                  </a:tcPr>
                </a:tc>
                <a:tc>
                  <a:txBody>
                    <a:bodyPr/>
                    <a:lstStyle/>
                    <a:p>
                      <a:pPr algn="ctr" fontAlgn="b"/>
                      <a:r>
                        <a:rPr lang="en-US" sz="1900" b="1" i="0" u="none" strike="noStrike">
                          <a:solidFill>
                            <a:srgbClr val="000000"/>
                          </a:solidFill>
                          <a:effectLst/>
                          <a:latin typeface="Calibri" panose="020F0502020204030204" pitchFamily="34" charset="0"/>
                        </a:rPr>
                        <a:t>YTD</a:t>
                      </a:r>
                    </a:p>
                  </a:txBody>
                  <a:tcPr marL="8895" marR="8895" marT="8464" marB="0" anchor="b">
                    <a:lnL>
                      <a:noFill/>
                    </a:lnL>
                    <a:lnR>
                      <a:noFill/>
                    </a:lnR>
                    <a:lnT>
                      <a:noFill/>
                    </a:lnT>
                    <a:lnB>
                      <a:noFill/>
                    </a:lnB>
                  </a:tcPr>
                </a:tc>
                <a:tc>
                  <a:txBody>
                    <a:bodyPr/>
                    <a:lstStyle/>
                    <a:p>
                      <a:pPr algn="ctr" fontAlgn="b"/>
                      <a:r>
                        <a:rPr lang="en-US" sz="1900" b="1" i="0" u="none" strike="noStrike">
                          <a:solidFill>
                            <a:srgbClr val="000000"/>
                          </a:solidFill>
                          <a:effectLst/>
                          <a:latin typeface="Calibri" panose="020F0502020204030204" pitchFamily="34" charset="0"/>
                        </a:rPr>
                        <a:t>1-yr</a:t>
                      </a:r>
                    </a:p>
                  </a:txBody>
                  <a:tcPr marL="8895" marR="8895" marT="8464" marB="0" anchor="b">
                    <a:lnL>
                      <a:noFill/>
                    </a:lnL>
                    <a:lnR>
                      <a:noFill/>
                    </a:lnR>
                    <a:lnT>
                      <a:noFill/>
                    </a:lnT>
                    <a:lnB>
                      <a:noFill/>
                    </a:lnB>
                  </a:tcPr>
                </a:tc>
                <a:tc>
                  <a:txBody>
                    <a:bodyPr/>
                    <a:lstStyle/>
                    <a:p>
                      <a:pPr algn="ctr" fontAlgn="b"/>
                      <a:r>
                        <a:rPr lang="en-US" sz="1900" b="1" i="0" u="none" strike="noStrike">
                          <a:solidFill>
                            <a:srgbClr val="000000"/>
                          </a:solidFill>
                          <a:effectLst/>
                          <a:latin typeface="Calibri" panose="020F0502020204030204" pitchFamily="34" charset="0"/>
                        </a:rPr>
                        <a:t>3-yr</a:t>
                      </a:r>
                    </a:p>
                  </a:txBody>
                  <a:tcPr marL="8895" marR="8895" marT="8464" marB="0" anchor="b">
                    <a:lnL>
                      <a:noFill/>
                    </a:lnL>
                    <a:lnR>
                      <a:noFill/>
                    </a:lnR>
                    <a:lnT>
                      <a:noFill/>
                    </a:lnT>
                    <a:lnB>
                      <a:noFill/>
                    </a:lnB>
                  </a:tcPr>
                </a:tc>
                <a:extLst>
                  <a:ext uri="{0D108BD9-81ED-4DB2-BD59-A6C34878D82A}">
                    <a16:rowId xmlns:a16="http://schemas.microsoft.com/office/drawing/2014/main" val="2449107501"/>
                  </a:ext>
                </a:extLst>
              </a:tr>
              <a:tr h="321596">
                <a:tc>
                  <a:txBody>
                    <a:bodyPr/>
                    <a:lstStyle/>
                    <a:p>
                      <a:pPr algn="l" fontAlgn="b"/>
                      <a:r>
                        <a:rPr lang="en-US" sz="1900" b="1" i="0" u="none" strike="noStrike" dirty="0">
                          <a:solidFill>
                            <a:schemeClr val="bg1"/>
                          </a:solidFill>
                          <a:effectLst/>
                          <a:latin typeface="Calibri" panose="020F0502020204030204" pitchFamily="34" charset="0"/>
                        </a:rPr>
                        <a:t>Energy</a:t>
                      </a:r>
                    </a:p>
                  </a:txBody>
                  <a:tcPr marL="8895" marR="8895" marT="8464" marB="0" anchor="b">
                    <a:lnL>
                      <a:noFill/>
                    </a:lnL>
                    <a:lnR>
                      <a:noFill/>
                    </a:lnR>
                    <a:lnT>
                      <a:noFill/>
                    </a:lnT>
                    <a:lnB>
                      <a:noFill/>
                    </a:lnB>
                  </a:tcPr>
                </a:tc>
                <a:tc>
                  <a:txBody>
                    <a:bodyPr/>
                    <a:lstStyle/>
                    <a:p>
                      <a:pPr algn="r" fontAlgn="b"/>
                      <a:r>
                        <a:rPr lang="en-US" sz="1900" b="0" i="0" u="none" strike="noStrike" dirty="0">
                          <a:solidFill>
                            <a:schemeClr val="bg1"/>
                          </a:solidFill>
                          <a:effectLst/>
                          <a:latin typeface="Calibri" panose="020F0502020204030204" pitchFamily="34" charset="0"/>
                        </a:rPr>
                        <a:t>0.26%</a:t>
                      </a:r>
                    </a:p>
                  </a:txBody>
                  <a:tcPr marL="8895" marR="8895" marT="8464" marB="0" anchor="b">
                    <a:lnL>
                      <a:noFill/>
                    </a:lnL>
                    <a:lnR>
                      <a:noFill/>
                    </a:lnR>
                    <a:lnT>
                      <a:noFill/>
                    </a:lnT>
                    <a:lnB>
                      <a:noFill/>
                    </a:lnB>
                  </a:tcPr>
                </a:tc>
                <a:tc>
                  <a:txBody>
                    <a:bodyPr/>
                    <a:lstStyle/>
                    <a:p>
                      <a:pPr algn="r" fontAlgn="b"/>
                      <a:r>
                        <a:rPr lang="en-US" sz="1900" b="0" i="0" u="none" strike="noStrike" dirty="0">
                          <a:solidFill>
                            <a:schemeClr val="bg1"/>
                          </a:solidFill>
                          <a:effectLst/>
                          <a:latin typeface="Calibri" panose="020F0502020204030204" pitchFamily="34" charset="0"/>
                        </a:rPr>
                        <a:t>-4.18%</a:t>
                      </a:r>
                    </a:p>
                  </a:txBody>
                  <a:tcPr marL="8895" marR="8895" marT="8464" marB="0" anchor="b">
                    <a:lnL>
                      <a:noFill/>
                    </a:lnL>
                    <a:lnR>
                      <a:noFill/>
                    </a:lnR>
                    <a:lnT>
                      <a:noFill/>
                    </a:lnT>
                    <a:lnB>
                      <a:noFill/>
                    </a:lnB>
                  </a:tcPr>
                </a:tc>
                <a:tc>
                  <a:txBody>
                    <a:bodyPr/>
                    <a:lstStyle/>
                    <a:p>
                      <a:pPr algn="r" fontAlgn="b"/>
                      <a:r>
                        <a:rPr lang="en-US" sz="1900" b="0" i="0" u="none" strike="noStrike" dirty="0">
                          <a:solidFill>
                            <a:schemeClr val="bg1"/>
                          </a:solidFill>
                          <a:effectLst/>
                          <a:latin typeface="Calibri" panose="020F0502020204030204" pitchFamily="34" charset="0"/>
                        </a:rPr>
                        <a:t>-3.76%</a:t>
                      </a:r>
                    </a:p>
                  </a:txBody>
                  <a:tcPr marL="8895" marR="8895" marT="8464" marB="0" anchor="b">
                    <a:lnL>
                      <a:noFill/>
                    </a:lnL>
                    <a:lnR>
                      <a:noFill/>
                    </a:lnR>
                    <a:lnT>
                      <a:noFill/>
                    </a:lnT>
                    <a:lnB>
                      <a:noFill/>
                    </a:lnB>
                  </a:tcPr>
                </a:tc>
                <a:tc>
                  <a:txBody>
                    <a:bodyPr/>
                    <a:lstStyle/>
                    <a:p>
                      <a:pPr algn="r" fontAlgn="b"/>
                      <a:r>
                        <a:rPr lang="en-US" sz="1900" b="0" i="0" u="none" strike="noStrike" dirty="0">
                          <a:solidFill>
                            <a:schemeClr val="bg1"/>
                          </a:solidFill>
                          <a:effectLst/>
                          <a:latin typeface="Calibri" panose="020F0502020204030204" pitchFamily="34" charset="0"/>
                        </a:rPr>
                        <a:t>0.19%</a:t>
                      </a:r>
                    </a:p>
                  </a:txBody>
                  <a:tcPr marL="8895" marR="8895" marT="8464" marB="0" anchor="b">
                    <a:lnL>
                      <a:noFill/>
                    </a:lnL>
                    <a:lnR>
                      <a:noFill/>
                    </a:lnR>
                    <a:lnT>
                      <a:noFill/>
                    </a:lnT>
                    <a:lnB>
                      <a:noFill/>
                    </a:lnB>
                  </a:tcPr>
                </a:tc>
                <a:tc>
                  <a:txBody>
                    <a:bodyPr/>
                    <a:lstStyle/>
                    <a:p>
                      <a:pPr algn="r" fontAlgn="b"/>
                      <a:r>
                        <a:rPr lang="en-US" sz="1900" b="0" i="0" u="none" strike="noStrike" dirty="0">
                          <a:solidFill>
                            <a:schemeClr val="bg1"/>
                          </a:solidFill>
                          <a:effectLst/>
                          <a:latin typeface="Calibri" panose="020F0502020204030204" pitchFamily="34" charset="0"/>
                        </a:rPr>
                        <a:t>-40.23%</a:t>
                      </a:r>
                    </a:p>
                  </a:txBody>
                  <a:tcPr marL="8895" marR="8895" marT="8464" marB="0" anchor="b">
                    <a:lnL>
                      <a:noFill/>
                    </a:lnL>
                    <a:lnR>
                      <a:noFill/>
                    </a:lnR>
                    <a:lnT>
                      <a:noFill/>
                    </a:lnT>
                    <a:lnB>
                      <a:noFill/>
                    </a:lnB>
                  </a:tcPr>
                </a:tc>
                <a:tc>
                  <a:txBody>
                    <a:bodyPr/>
                    <a:lstStyle/>
                    <a:p>
                      <a:pPr algn="r" fontAlgn="b"/>
                      <a:r>
                        <a:rPr lang="en-US" sz="1900" b="0" i="0" u="none" strike="noStrike" dirty="0">
                          <a:solidFill>
                            <a:schemeClr val="bg1"/>
                          </a:solidFill>
                          <a:effectLst/>
                          <a:latin typeface="Calibri" panose="020F0502020204030204" pitchFamily="34" charset="0"/>
                        </a:rPr>
                        <a:t>-38.81%</a:t>
                      </a:r>
                    </a:p>
                  </a:txBody>
                  <a:tcPr marL="8895" marR="8895" marT="8464" marB="0" anchor="b">
                    <a:lnL>
                      <a:noFill/>
                    </a:lnL>
                    <a:lnR>
                      <a:noFill/>
                    </a:lnR>
                    <a:lnT>
                      <a:noFill/>
                    </a:lnT>
                    <a:lnB>
                      <a:noFill/>
                    </a:lnB>
                  </a:tcPr>
                </a:tc>
                <a:tc>
                  <a:txBody>
                    <a:bodyPr/>
                    <a:lstStyle/>
                    <a:p>
                      <a:pPr algn="r" fontAlgn="b"/>
                      <a:r>
                        <a:rPr lang="en-US" sz="1900" b="0" i="0" u="none" strike="noStrike" dirty="0">
                          <a:solidFill>
                            <a:schemeClr val="bg1"/>
                          </a:solidFill>
                          <a:effectLst/>
                          <a:latin typeface="Calibri" panose="020F0502020204030204" pitchFamily="34" charset="0"/>
                        </a:rPr>
                        <a:t>-44.13%</a:t>
                      </a:r>
                    </a:p>
                  </a:txBody>
                  <a:tcPr marL="8895" marR="8895" marT="8464" marB="0" anchor="b">
                    <a:lnL>
                      <a:noFill/>
                    </a:lnL>
                    <a:lnR>
                      <a:noFill/>
                    </a:lnR>
                    <a:lnT>
                      <a:noFill/>
                    </a:lnT>
                    <a:lnB>
                      <a:noFill/>
                    </a:lnB>
                  </a:tcPr>
                </a:tc>
                <a:extLst>
                  <a:ext uri="{0D108BD9-81ED-4DB2-BD59-A6C34878D82A}">
                    <a16:rowId xmlns:a16="http://schemas.microsoft.com/office/drawing/2014/main" val="3427591417"/>
                  </a:ext>
                </a:extLst>
              </a:tr>
              <a:tr h="321596">
                <a:tc>
                  <a:txBody>
                    <a:bodyPr/>
                    <a:lstStyle/>
                    <a:p>
                      <a:pPr algn="l" fontAlgn="b"/>
                      <a:r>
                        <a:rPr lang="en-US" sz="1900" b="1" i="0" u="none" strike="noStrike">
                          <a:solidFill>
                            <a:srgbClr val="000000"/>
                          </a:solidFill>
                          <a:effectLst/>
                          <a:latin typeface="Calibri" panose="020F0502020204030204" pitchFamily="34" charset="0"/>
                        </a:rPr>
                        <a:t>Information Technology</a:t>
                      </a:r>
                    </a:p>
                  </a:txBody>
                  <a:tcPr marL="8895" marR="8895" marT="8464" marB="0" anchor="b">
                    <a:lnL>
                      <a:noFill/>
                    </a:lnL>
                    <a:lnR>
                      <a:noFill/>
                    </a:lnR>
                    <a:lnT>
                      <a:noFill/>
                    </a:lnT>
                    <a:lnB>
                      <a:noFill/>
                    </a:lnB>
                  </a:tcPr>
                </a:tc>
                <a:tc>
                  <a:txBody>
                    <a:bodyPr/>
                    <a:lstStyle/>
                    <a:p>
                      <a:pPr algn="r" fontAlgn="b"/>
                      <a:r>
                        <a:rPr lang="en-US" sz="1900" b="0" i="0" u="none" strike="noStrike">
                          <a:solidFill>
                            <a:srgbClr val="000000"/>
                          </a:solidFill>
                          <a:effectLst/>
                          <a:latin typeface="Calibri" panose="020F0502020204030204" pitchFamily="34" charset="0"/>
                        </a:rPr>
                        <a:t>2.49%</a:t>
                      </a:r>
                    </a:p>
                  </a:txBody>
                  <a:tcPr marL="8895" marR="8895" marT="8464" marB="0" anchor="b">
                    <a:lnL>
                      <a:noFill/>
                    </a:lnL>
                    <a:lnR>
                      <a:noFill/>
                    </a:lnR>
                    <a:lnT>
                      <a:noFill/>
                    </a:lnT>
                    <a:lnB>
                      <a:noFill/>
                    </a:lnB>
                  </a:tcPr>
                </a:tc>
                <a:tc>
                  <a:txBody>
                    <a:bodyPr/>
                    <a:lstStyle/>
                    <a:p>
                      <a:pPr algn="r" fontAlgn="b"/>
                      <a:r>
                        <a:rPr lang="en-US" sz="1900" b="0" i="0" u="none" strike="noStrike">
                          <a:solidFill>
                            <a:srgbClr val="000000"/>
                          </a:solidFill>
                          <a:effectLst/>
                          <a:latin typeface="Calibri" panose="020F0502020204030204" pitchFamily="34" charset="0"/>
                        </a:rPr>
                        <a:t>5.89%</a:t>
                      </a:r>
                    </a:p>
                  </a:txBody>
                  <a:tcPr marL="8895" marR="8895" marT="8464" marB="0" anchor="b">
                    <a:lnL>
                      <a:noFill/>
                    </a:lnL>
                    <a:lnR>
                      <a:noFill/>
                    </a:lnR>
                    <a:lnT>
                      <a:noFill/>
                    </a:lnT>
                    <a:lnB>
                      <a:noFill/>
                    </a:lnB>
                  </a:tcPr>
                </a:tc>
                <a:tc>
                  <a:txBody>
                    <a:bodyPr/>
                    <a:lstStyle/>
                    <a:p>
                      <a:pPr algn="r" fontAlgn="b"/>
                      <a:r>
                        <a:rPr lang="en-US" sz="1900" b="0" i="0" u="none" strike="noStrike">
                          <a:solidFill>
                            <a:srgbClr val="000000"/>
                          </a:solidFill>
                          <a:effectLst/>
                          <a:latin typeface="Calibri" panose="020F0502020204030204" pitchFamily="34" charset="0"/>
                        </a:rPr>
                        <a:t>7.53%</a:t>
                      </a:r>
                    </a:p>
                  </a:txBody>
                  <a:tcPr marL="8895" marR="8895" marT="8464" marB="0" anchor="b">
                    <a:lnL>
                      <a:noFill/>
                    </a:lnL>
                    <a:lnR>
                      <a:noFill/>
                    </a:lnR>
                    <a:lnT>
                      <a:noFill/>
                    </a:lnT>
                    <a:lnB>
                      <a:noFill/>
                    </a:lnB>
                  </a:tcPr>
                </a:tc>
                <a:tc>
                  <a:txBody>
                    <a:bodyPr/>
                    <a:lstStyle/>
                    <a:p>
                      <a:pPr algn="r" fontAlgn="b"/>
                      <a:r>
                        <a:rPr lang="en-US" sz="1900" b="0" i="0" u="none" strike="noStrike">
                          <a:solidFill>
                            <a:srgbClr val="000000"/>
                          </a:solidFill>
                          <a:effectLst/>
                          <a:latin typeface="Calibri" panose="020F0502020204030204" pitchFamily="34" charset="0"/>
                        </a:rPr>
                        <a:t>27.47%</a:t>
                      </a:r>
                    </a:p>
                  </a:txBody>
                  <a:tcPr marL="8895" marR="8895" marT="8464" marB="0" anchor="b">
                    <a:lnL>
                      <a:noFill/>
                    </a:lnL>
                    <a:lnR>
                      <a:noFill/>
                    </a:lnR>
                    <a:lnT>
                      <a:noFill/>
                    </a:lnT>
                    <a:lnB>
                      <a:noFill/>
                    </a:lnB>
                  </a:tcPr>
                </a:tc>
                <a:tc>
                  <a:txBody>
                    <a:bodyPr/>
                    <a:lstStyle/>
                    <a:p>
                      <a:pPr algn="r" fontAlgn="b"/>
                      <a:r>
                        <a:rPr lang="en-US" sz="1900" b="0" i="0" u="none" strike="noStrike">
                          <a:solidFill>
                            <a:srgbClr val="000000"/>
                          </a:solidFill>
                          <a:effectLst/>
                          <a:latin typeface="Calibri" panose="020F0502020204030204" pitchFamily="34" charset="0"/>
                        </a:rPr>
                        <a:t>23.56%</a:t>
                      </a:r>
                    </a:p>
                  </a:txBody>
                  <a:tcPr marL="8895" marR="8895" marT="8464" marB="0" anchor="b">
                    <a:lnL>
                      <a:noFill/>
                    </a:lnL>
                    <a:lnR>
                      <a:noFill/>
                    </a:lnR>
                    <a:lnT>
                      <a:noFill/>
                    </a:lnT>
                    <a:lnB>
                      <a:noFill/>
                    </a:lnB>
                  </a:tcPr>
                </a:tc>
                <a:tc>
                  <a:txBody>
                    <a:bodyPr/>
                    <a:lstStyle/>
                    <a:p>
                      <a:pPr algn="r" fontAlgn="b"/>
                      <a:r>
                        <a:rPr lang="en-US" sz="1900" b="0" i="0" u="none" strike="noStrike">
                          <a:solidFill>
                            <a:srgbClr val="000000"/>
                          </a:solidFill>
                          <a:effectLst/>
                          <a:latin typeface="Calibri" panose="020F0502020204030204" pitchFamily="34" charset="0"/>
                        </a:rPr>
                        <a:t>43.62%</a:t>
                      </a:r>
                    </a:p>
                  </a:txBody>
                  <a:tcPr marL="8895" marR="8895" marT="8464" marB="0" anchor="b">
                    <a:lnL>
                      <a:noFill/>
                    </a:lnL>
                    <a:lnR>
                      <a:noFill/>
                    </a:lnR>
                    <a:lnT>
                      <a:noFill/>
                    </a:lnT>
                    <a:lnB>
                      <a:noFill/>
                    </a:lnB>
                  </a:tcPr>
                </a:tc>
                <a:tc>
                  <a:txBody>
                    <a:bodyPr/>
                    <a:lstStyle/>
                    <a:p>
                      <a:pPr algn="r" fontAlgn="b"/>
                      <a:r>
                        <a:rPr lang="en-US" sz="1900" b="0" i="0" u="none" strike="noStrike">
                          <a:solidFill>
                            <a:srgbClr val="000000"/>
                          </a:solidFill>
                          <a:effectLst/>
                          <a:latin typeface="Calibri" panose="020F0502020204030204" pitchFamily="34" charset="0"/>
                        </a:rPr>
                        <a:t>101.01%</a:t>
                      </a:r>
                    </a:p>
                  </a:txBody>
                  <a:tcPr marL="8895" marR="8895" marT="8464" marB="0" anchor="b">
                    <a:lnL>
                      <a:noFill/>
                    </a:lnL>
                    <a:lnR>
                      <a:noFill/>
                    </a:lnR>
                    <a:lnT>
                      <a:noFill/>
                    </a:lnT>
                    <a:lnB>
                      <a:noFill/>
                    </a:lnB>
                  </a:tcPr>
                </a:tc>
                <a:extLst>
                  <a:ext uri="{0D108BD9-81ED-4DB2-BD59-A6C34878D82A}">
                    <a16:rowId xmlns:a16="http://schemas.microsoft.com/office/drawing/2014/main" val="1661847779"/>
                  </a:ext>
                </a:extLst>
              </a:tr>
              <a:tr h="321596">
                <a:tc>
                  <a:txBody>
                    <a:bodyPr/>
                    <a:lstStyle/>
                    <a:p>
                      <a:pPr algn="l" fontAlgn="b"/>
                      <a:r>
                        <a:rPr lang="en-US" sz="1900" b="1" i="0" u="none" strike="noStrike">
                          <a:solidFill>
                            <a:srgbClr val="000000"/>
                          </a:solidFill>
                          <a:effectLst/>
                          <a:latin typeface="Calibri" panose="020F0502020204030204" pitchFamily="34" charset="0"/>
                        </a:rPr>
                        <a:t>Consumer Discretionary</a:t>
                      </a:r>
                    </a:p>
                  </a:txBody>
                  <a:tcPr marL="8895" marR="8895" marT="8464" marB="0" anchor="b">
                    <a:lnL>
                      <a:noFill/>
                    </a:lnL>
                    <a:lnR>
                      <a:noFill/>
                    </a:lnR>
                    <a:lnT>
                      <a:noFill/>
                    </a:lnT>
                    <a:lnB>
                      <a:noFill/>
                    </a:lnB>
                  </a:tcPr>
                </a:tc>
                <a:tc>
                  <a:txBody>
                    <a:bodyPr/>
                    <a:lstStyle/>
                    <a:p>
                      <a:pPr algn="r" fontAlgn="b"/>
                      <a:r>
                        <a:rPr lang="en-US" sz="1900" b="0" i="0" u="none" strike="noStrike">
                          <a:solidFill>
                            <a:srgbClr val="000000"/>
                          </a:solidFill>
                          <a:effectLst/>
                          <a:latin typeface="Calibri" panose="020F0502020204030204" pitchFamily="34" charset="0"/>
                        </a:rPr>
                        <a:t>-0.55%</a:t>
                      </a:r>
                    </a:p>
                  </a:txBody>
                  <a:tcPr marL="8895" marR="8895" marT="8464" marB="0" anchor="b">
                    <a:lnL>
                      <a:noFill/>
                    </a:lnL>
                    <a:lnR>
                      <a:noFill/>
                    </a:lnR>
                    <a:lnT>
                      <a:noFill/>
                    </a:lnT>
                    <a:lnB>
                      <a:noFill/>
                    </a:lnB>
                  </a:tcPr>
                </a:tc>
                <a:tc>
                  <a:txBody>
                    <a:bodyPr/>
                    <a:lstStyle/>
                    <a:p>
                      <a:pPr algn="r" fontAlgn="b"/>
                      <a:r>
                        <a:rPr lang="en-US" sz="1900" b="0" i="0" u="none" strike="noStrike" dirty="0">
                          <a:solidFill>
                            <a:srgbClr val="000000"/>
                          </a:solidFill>
                          <a:effectLst/>
                          <a:latin typeface="Calibri" panose="020F0502020204030204" pitchFamily="34" charset="0"/>
                        </a:rPr>
                        <a:t>0.64%</a:t>
                      </a:r>
                    </a:p>
                  </a:txBody>
                  <a:tcPr marL="8895" marR="8895" marT="8464" marB="0" anchor="b">
                    <a:lnL>
                      <a:noFill/>
                    </a:lnL>
                    <a:lnR>
                      <a:noFill/>
                    </a:lnR>
                    <a:lnT>
                      <a:noFill/>
                    </a:lnT>
                    <a:lnB>
                      <a:noFill/>
                    </a:lnB>
                  </a:tcPr>
                </a:tc>
                <a:tc>
                  <a:txBody>
                    <a:bodyPr/>
                    <a:lstStyle/>
                    <a:p>
                      <a:pPr algn="r" fontAlgn="b"/>
                      <a:r>
                        <a:rPr lang="en-US" sz="1900" b="0" i="0" u="none" strike="noStrike">
                          <a:solidFill>
                            <a:srgbClr val="000000"/>
                          </a:solidFill>
                          <a:effectLst/>
                          <a:latin typeface="Calibri" panose="020F0502020204030204" pitchFamily="34" charset="0"/>
                        </a:rPr>
                        <a:t>6.09%</a:t>
                      </a:r>
                    </a:p>
                  </a:txBody>
                  <a:tcPr marL="8895" marR="8895" marT="8464" marB="0" anchor="b">
                    <a:lnL>
                      <a:noFill/>
                    </a:lnL>
                    <a:lnR>
                      <a:noFill/>
                    </a:lnR>
                    <a:lnT>
                      <a:noFill/>
                    </a:lnT>
                    <a:lnB>
                      <a:noFill/>
                    </a:lnB>
                  </a:tcPr>
                </a:tc>
                <a:tc>
                  <a:txBody>
                    <a:bodyPr/>
                    <a:lstStyle/>
                    <a:p>
                      <a:pPr algn="r" fontAlgn="b"/>
                      <a:r>
                        <a:rPr lang="en-US" sz="1900" b="0" i="0" u="none" strike="noStrike">
                          <a:solidFill>
                            <a:srgbClr val="000000"/>
                          </a:solidFill>
                          <a:effectLst/>
                          <a:latin typeface="Calibri" panose="020F0502020204030204" pitchFamily="34" charset="0"/>
                        </a:rPr>
                        <a:t>24.99%</a:t>
                      </a:r>
                    </a:p>
                  </a:txBody>
                  <a:tcPr marL="8895" marR="8895" marT="8464" marB="0" anchor="b">
                    <a:lnL>
                      <a:noFill/>
                    </a:lnL>
                    <a:lnR>
                      <a:noFill/>
                    </a:lnR>
                    <a:lnT>
                      <a:noFill/>
                    </a:lnT>
                    <a:lnB>
                      <a:noFill/>
                    </a:lnB>
                  </a:tcPr>
                </a:tc>
                <a:tc>
                  <a:txBody>
                    <a:bodyPr/>
                    <a:lstStyle/>
                    <a:p>
                      <a:pPr algn="r" fontAlgn="b"/>
                      <a:r>
                        <a:rPr lang="en-US" sz="1900" b="0" i="0" u="none" strike="noStrike">
                          <a:solidFill>
                            <a:srgbClr val="000000"/>
                          </a:solidFill>
                          <a:effectLst/>
                          <a:latin typeface="Calibri" panose="020F0502020204030204" pitchFamily="34" charset="0"/>
                        </a:rPr>
                        <a:t>15.54%</a:t>
                      </a:r>
                    </a:p>
                  </a:txBody>
                  <a:tcPr marL="8895" marR="8895" marT="8464" marB="0" anchor="b">
                    <a:lnL>
                      <a:noFill/>
                    </a:lnL>
                    <a:lnR>
                      <a:noFill/>
                    </a:lnR>
                    <a:lnT>
                      <a:noFill/>
                    </a:lnT>
                    <a:lnB>
                      <a:noFill/>
                    </a:lnB>
                  </a:tcPr>
                </a:tc>
                <a:tc>
                  <a:txBody>
                    <a:bodyPr/>
                    <a:lstStyle/>
                    <a:p>
                      <a:pPr algn="r" fontAlgn="b"/>
                      <a:r>
                        <a:rPr lang="en-US" sz="1900" b="0" i="0" u="none" strike="noStrike">
                          <a:solidFill>
                            <a:srgbClr val="000000"/>
                          </a:solidFill>
                          <a:effectLst/>
                          <a:latin typeface="Calibri" panose="020F0502020204030204" pitchFamily="34" charset="0"/>
                        </a:rPr>
                        <a:t>22.12%</a:t>
                      </a:r>
                    </a:p>
                  </a:txBody>
                  <a:tcPr marL="8895" marR="8895" marT="8464" marB="0" anchor="b">
                    <a:lnL>
                      <a:noFill/>
                    </a:lnL>
                    <a:lnR>
                      <a:noFill/>
                    </a:lnR>
                    <a:lnT>
                      <a:noFill/>
                    </a:lnT>
                    <a:lnB>
                      <a:noFill/>
                    </a:lnB>
                  </a:tcPr>
                </a:tc>
                <a:tc>
                  <a:txBody>
                    <a:bodyPr/>
                    <a:lstStyle/>
                    <a:p>
                      <a:pPr algn="r" fontAlgn="b"/>
                      <a:r>
                        <a:rPr lang="en-US" sz="1900" b="0" i="0" u="none" strike="noStrike">
                          <a:solidFill>
                            <a:srgbClr val="000000"/>
                          </a:solidFill>
                          <a:effectLst/>
                          <a:latin typeface="Calibri" panose="020F0502020204030204" pitchFamily="34" charset="0"/>
                        </a:rPr>
                        <a:t>56.89%</a:t>
                      </a:r>
                    </a:p>
                  </a:txBody>
                  <a:tcPr marL="8895" marR="8895" marT="8464" marB="0" anchor="b">
                    <a:lnL>
                      <a:noFill/>
                    </a:lnL>
                    <a:lnR>
                      <a:noFill/>
                    </a:lnR>
                    <a:lnT>
                      <a:noFill/>
                    </a:lnT>
                    <a:lnB>
                      <a:noFill/>
                    </a:lnB>
                  </a:tcPr>
                </a:tc>
                <a:extLst>
                  <a:ext uri="{0D108BD9-81ED-4DB2-BD59-A6C34878D82A}">
                    <a16:rowId xmlns:a16="http://schemas.microsoft.com/office/drawing/2014/main" val="4194609045"/>
                  </a:ext>
                </a:extLst>
              </a:tr>
              <a:tr h="321596">
                <a:tc>
                  <a:txBody>
                    <a:bodyPr/>
                    <a:lstStyle/>
                    <a:p>
                      <a:pPr algn="l" fontAlgn="b"/>
                      <a:r>
                        <a:rPr lang="en-US" sz="1900" b="1" i="0" u="none" strike="noStrike">
                          <a:solidFill>
                            <a:srgbClr val="000000"/>
                          </a:solidFill>
                          <a:effectLst/>
                          <a:latin typeface="Calibri" panose="020F0502020204030204" pitchFamily="34" charset="0"/>
                        </a:rPr>
                        <a:t>Health Care</a:t>
                      </a:r>
                    </a:p>
                  </a:txBody>
                  <a:tcPr marL="8895" marR="8895" marT="8464" marB="0" anchor="b">
                    <a:lnL>
                      <a:noFill/>
                    </a:lnL>
                    <a:lnR>
                      <a:noFill/>
                    </a:lnR>
                    <a:lnT>
                      <a:noFill/>
                    </a:lnT>
                    <a:lnB>
                      <a:noFill/>
                    </a:lnB>
                  </a:tcPr>
                </a:tc>
                <a:tc>
                  <a:txBody>
                    <a:bodyPr/>
                    <a:lstStyle/>
                    <a:p>
                      <a:pPr algn="r" fontAlgn="b"/>
                      <a:r>
                        <a:rPr lang="en-US" sz="1900" b="0" i="0" u="none" strike="noStrike">
                          <a:solidFill>
                            <a:srgbClr val="000000"/>
                          </a:solidFill>
                          <a:effectLst/>
                          <a:latin typeface="Calibri" panose="020F0502020204030204" pitchFamily="34" charset="0"/>
                        </a:rPr>
                        <a:t>1.04%</a:t>
                      </a:r>
                    </a:p>
                  </a:txBody>
                  <a:tcPr marL="8895" marR="8895" marT="8464" marB="0" anchor="b">
                    <a:lnL>
                      <a:noFill/>
                    </a:lnL>
                    <a:lnR>
                      <a:noFill/>
                    </a:lnR>
                    <a:lnT>
                      <a:noFill/>
                    </a:lnT>
                    <a:lnB>
                      <a:noFill/>
                    </a:lnB>
                  </a:tcPr>
                </a:tc>
                <a:tc>
                  <a:txBody>
                    <a:bodyPr/>
                    <a:lstStyle/>
                    <a:p>
                      <a:pPr algn="r" fontAlgn="b"/>
                      <a:r>
                        <a:rPr lang="en-US" sz="1900" b="0" i="0" u="none" strike="noStrike">
                          <a:solidFill>
                            <a:srgbClr val="000000"/>
                          </a:solidFill>
                          <a:effectLst/>
                          <a:latin typeface="Calibri" panose="020F0502020204030204" pitchFamily="34" charset="0"/>
                        </a:rPr>
                        <a:t>0.65%</a:t>
                      </a:r>
                    </a:p>
                  </a:txBody>
                  <a:tcPr marL="8895" marR="8895" marT="8464" marB="0" anchor="b">
                    <a:lnL>
                      <a:noFill/>
                    </a:lnL>
                    <a:lnR>
                      <a:noFill/>
                    </a:lnR>
                    <a:lnT>
                      <a:noFill/>
                    </a:lnT>
                    <a:lnB>
                      <a:noFill/>
                    </a:lnB>
                  </a:tcPr>
                </a:tc>
                <a:tc>
                  <a:txBody>
                    <a:bodyPr/>
                    <a:lstStyle/>
                    <a:p>
                      <a:pPr algn="r" fontAlgn="b"/>
                      <a:r>
                        <a:rPr lang="en-US" sz="1900" b="0" i="0" u="none" strike="noStrike">
                          <a:solidFill>
                            <a:srgbClr val="000000"/>
                          </a:solidFill>
                          <a:effectLst/>
                          <a:latin typeface="Calibri" panose="020F0502020204030204" pitchFamily="34" charset="0"/>
                        </a:rPr>
                        <a:t>4.81%</a:t>
                      </a:r>
                    </a:p>
                  </a:txBody>
                  <a:tcPr marL="8895" marR="8895" marT="8464" marB="0" anchor="b">
                    <a:lnL>
                      <a:noFill/>
                    </a:lnL>
                    <a:lnR>
                      <a:noFill/>
                    </a:lnR>
                    <a:lnT>
                      <a:noFill/>
                    </a:lnT>
                    <a:lnB>
                      <a:noFill/>
                    </a:lnB>
                  </a:tcPr>
                </a:tc>
                <a:tc>
                  <a:txBody>
                    <a:bodyPr/>
                    <a:lstStyle/>
                    <a:p>
                      <a:pPr algn="r" fontAlgn="b"/>
                      <a:r>
                        <a:rPr lang="en-US" sz="1900" b="0" i="0" u="none" strike="noStrike">
                          <a:solidFill>
                            <a:srgbClr val="000000"/>
                          </a:solidFill>
                          <a:effectLst/>
                          <a:latin typeface="Calibri" panose="020F0502020204030204" pitchFamily="34" charset="0"/>
                        </a:rPr>
                        <a:t>9.10%</a:t>
                      </a:r>
                    </a:p>
                  </a:txBody>
                  <a:tcPr marL="8895" marR="8895" marT="8464" marB="0" anchor="b">
                    <a:lnL>
                      <a:noFill/>
                    </a:lnL>
                    <a:lnR>
                      <a:noFill/>
                    </a:lnR>
                    <a:lnT>
                      <a:noFill/>
                    </a:lnT>
                    <a:lnB>
                      <a:noFill/>
                    </a:lnB>
                  </a:tcPr>
                </a:tc>
                <a:tc>
                  <a:txBody>
                    <a:bodyPr/>
                    <a:lstStyle/>
                    <a:p>
                      <a:pPr algn="r" fontAlgn="b"/>
                      <a:r>
                        <a:rPr lang="en-US" sz="1900" b="0" i="0" u="none" strike="noStrike">
                          <a:solidFill>
                            <a:srgbClr val="000000"/>
                          </a:solidFill>
                          <a:effectLst/>
                          <a:latin typeface="Calibri" panose="020F0502020204030204" pitchFamily="34" charset="0"/>
                        </a:rPr>
                        <a:t>4.48%</a:t>
                      </a:r>
                    </a:p>
                  </a:txBody>
                  <a:tcPr marL="8895" marR="8895" marT="8464" marB="0" anchor="b">
                    <a:lnL>
                      <a:noFill/>
                    </a:lnL>
                    <a:lnR>
                      <a:noFill/>
                    </a:lnR>
                    <a:lnT>
                      <a:noFill/>
                    </a:lnT>
                    <a:lnB>
                      <a:noFill/>
                    </a:lnB>
                  </a:tcPr>
                </a:tc>
                <a:tc>
                  <a:txBody>
                    <a:bodyPr/>
                    <a:lstStyle/>
                    <a:p>
                      <a:pPr algn="r" fontAlgn="b"/>
                      <a:r>
                        <a:rPr lang="en-US" sz="1900" b="0" i="0" u="none" strike="noStrike">
                          <a:solidFill>
                            <a:srgbClr val="000000"/>
                          </a:solidFill>
                          <a:effectLst/>
                          <a:latin typeface="Calibri" panose="020F0502020204030204" pitchFamily="34" charset="0"/>
                        </a:rPr>
                        <a:t>17.92%</a:t>
                      </a:r>
                    </a:p>
                  </a:txBody>
                  <a:tcPr marL="8895" marR="8895" marT="8464" marB="0" anchor="b">
                    <a:lnL>
                      <a:noFill/>
                    </a:lnL>
                    <a:lnR>
                      <a:noFill/>
                    </a:lnR>
                    <a:lnT>
                      <a:noFill/>
                    </a:lnT>
                    <a:lnB>
                      <a:noFill/>
                    </a:lnB>
                  </a:tcPr>
                </a:tc>
                <a:tc>
                  <a:txBody>
                    <a:bodyPr/>
                    <a:lstStyle/>
                    <a:p>
                      <a:pPr algn="r" fontAlgn="b"/>
                      <a:r>
                        <a:rPr lang="en-US" sz="1900" b="0" i="0" u="none" strike="noStrike" dirty="0">
                          <a:solidFill>
                            <a:srgbClr val="000000"/>
                          </a:solidFill>
                          <a:effectLst/>
                          <a:latin typeface="Calibri" panose="020F0502020204030204" pitchFamily="34" charset="0"/>
                        </a:rPr>
                        <a:t>35.08%</a:t>
                      </a:r>
                    </a:p>
                  </a:txBody>
                  <a:tcPr marL="8895" marR="8895" marT="8464" marB="0" anchor="b">
                    <a:lnL>
                      <a:noFill/>
                    </a:lnL>
                    <a:lnR>
                      <a:noFill/>
                    </a:lnR>
                    <a:lnT>
                      <a:noFill/>
                    </a:lnT>
                    <a:lnB>
                      <a:noFill/>
                    </a:lnB>
                  </a:tcPr>
                </a:tc>
                <a:extLst>
                  <a:ext uri="{0D108BD9-81ED-4DB2-BD59-A6C34878D82A}">
                    <a16:rowId xmlns:a16="http://schemas.microsoft.com/office/drawing/2014/main" val="3965462734"/>
                  </a:ext>
                </a:extLst>
              </a:tr>
            </a:tbl>
          </a:graphicData>
        </a:graphic>
      </p:graphicFrame>
    </p:spTree>
    <p:extLst>
      <p:ext uri="{BB962C8B-B14F-4D97-AF65-F5344CB8AC3E}">
        <p14:creationId xmlns:p14="http://schemas.microsoft.com/office/powerpoint/2010/main" val="923303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602A2-965B-4655-B8ED-B6EDA9ACC095}"/>
              </a:ext>
            </a:extLst>
          </p:cNvPr>
          <p:cNvSpPr>
            <a:spLocks noGrp="1"/>
          </p:cNvSpPr>
          <p:nvPr>
            <p:ph type="sldNum" sz="quarter" idx="12"/>
          </p:nvPr>
        </p:nvSpPr>
        <p:spPr/>
        <p:txBody>
          <a:bodyPr/>
          <a:lstStyle/>
          <a:p>
            <a:fld id="{82EE24B5-652C-4DB5-B7C3-B5BBEC1280B1}" type="slidenum">
              <a:rPr lang="en-US" noProof="0" smtClean="0"/>
              <a:t>7</a:t>
            </a:fld>
            <a:endParaRPr lang="en-US" noProof="0" dirty="0"/>
          </a:p>
        </p:txBody>
      </p:sp>
      <p:sp>
        <p:nvSpPr>
          <p:cNvPr id="3" name="Title 2">
            <a:extLst>
              <a:ext uri="{FF2B5EF4-FFF2-40B4-BE49-F238E27FC236}">
                <a16:creationId xmlns:a16="http://schemas.microsoft.com/office/drawing/2014/main" id="{1764FD39-94B6-4B99-B55F-A97D4B65696C}"/>
              </a:ext>
            </a:extLst>
          </p:cNvPr>
          <p:cNvSpPr>
            <a:spLocks noGrp="1"/>
          </p:cNvSpPr>
          <p:nvPr>
            <p:ph type="title"/>
          </p:nvPr>
        </p:nvSpPr>
        <p:spPr>
          <a:xfrm>
            <a:off x="838200" y="119426"/>
            <a:ext cx="10515600" cy="1325563"/>
          </a:xfrm>
        </p:spPr>
        <p:txBody>
          <a:bodyPr/>
          <a:lstStyle/>
          <a:p>
            <a:r>
              <a:rPr lang="en-US" dirty="0"/>
              <a:t>Key Visualizations</a:t>
            </a:r>
          </a:p>
        </p:txBody>
      </p:sp>
      <p:sp>
        <p:nvSpPr>
          <p:cNvPr id="10" name="Text Placeholder 3">
            <a:extLst>
              <a:ext uri="{FF2B5EF4-FFF2-40B4-BE49-F238E27FC236}">
                <a16:creationId xmlns:a16="http://schemas.microsoft.com/office/drawing/2014/main" id="{67A1BA45-0F39-4CD8-9C55-C4CD86ADDF8B}"/>
              </a:ext>
            </a:extLst>
          </p:cNvPr>
          <p:cNvSpPr txBox="1">
            <a:spLocks/>
          </p:cNvSpPr>
          <p:nvPr/>
        </p:nvSpPr>
        <p:spPr>
          <a:xfrm>
            <a:off x="757646" y="1436915"/>
            <a:ext cx="11068314" cy="1554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Tx/>
              <a:buChar char="-"/>
            </a:pPr>
            <a:r>
              <a:rPr lang="en-US" sz="1400" dirty="0"/>
              <a:t>Over the last several years, the public energy sector on average has continued to make distributions to shareholders (chart on the left)</a:t>
            </a:r>
          </a:p>
          <a:p>
            <a:pPr marL="285750" indent="-285750">
              <a:buFontTx/>
              <a:buChar char="-"/>
            </a:pPr>
            <a:r>
              <a:rPr lang="en-US" sz="1400" dirty="0"/>
              <a:t>Relative to cash flow (Earnings before interest and taxes - EBIT), the energy sector on average has paid out about 20-30% of cash flow (chart on right), with a large chunk of companies paying out large portions of cash every quarter </a:t>
            </a:r>
          </a:p>
          <a:p>
            <a:pPr marL="742950" lvl="1" indent="-285750">
              <a:buFontTx/>
              <a:buChar char="-"/>
            </a:pPr>
            <a:r>
              <a:rPr lang="en-US" sz="1400" dirty="0"/>
              <a:t>Is this attractive to a potential investor?</a:t>
            </a:r>
          </a:p>
          <a:p>
            <a:pPr marL="742950" lvl="1" indent="-285750">
              <a:buFontTx/>
              <a:buChar char="-"/>
            </a:pPr>
            <a:r>
              <a:rPr lang="en-US" sz="1400" dirty="0"/>
              <a:t>Do investors want more than 25%?</a:t>
            </a:r>
          </a:p>
        </p:txBody>
      </p:sp>
      <p:pic>
        <p:nvPicPr>
          <p:cNvPr id="5" name="Picture 4" descr="A screenshot of a cell phone&#10;&#10;Description automatically generated">
            <a:extLst>
              <a:ext uri="{FF2B5EF4-FFF2-40B4-BE49-F238E27FC236}">
                <a16:creationId xmlns:a16="http://schemas.microsoft.com/office/drawing/2014/main" id="{C98427BC-0E36-4E04-AD96-7647E2B56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199567"/>
            <a:ext cx="5487650" cy="3658433"/>
          </a:xfrm>
          <a:prstGeom prst="rect">
            <a:avLst/>
          </a:prstGeom>
        </p:spPr>
      </p:pic>
      <p:pic>
        <p:nvPicPr>
          <p:cNvPr id="9" name="Picture 8" descr="A close up of a logo&#10;&#10;Description automatically generated">
            <a:extLst>
              <a:ext uri="{FF2B5EF4-FFF2-40B4-BE49-F238E27FC236}">
                <a16:creationId xmlns:a16="http://schemas.microsoft.com/office/drawing/2014/main" id="{1DEE5130-C96C-49EC-83D9-219CF0BA5A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040" y="3199566"/>
            <a:ext cx="5487650" cy="3658433"/>
          </a:xfrm>
          <a:prstGeom prst="rect">
            <a:avLst/>
          </a:prstGeom>
        </p:spPr>
      </p:pic>
    </p:spTree>
    <p:extLst>
      <p:ext uri="{BB962C8B-B14F-4D97-AF65-F5344CB8AC3E}">
        <p14:creationId xmlns:p14="http://schemas.microsoft.com/office/powerpoint/2010/main" val="1545332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602A2-965B-4655-B8ED-B6EDA9ACC095}"/>
              </a:ext>
            </a:extLst>
          </p:cNvPr>
          <p:cNvSpPr>
            <a:spLocks noGrp="1"/>
          </p:cNvSpPr>
          <p:nvPr>
            <p:ph type="sldNum" sz="quarter" idx="12"/>
          </p:nvPr>
        </p:nvSpPr>
        <p:spPr/>
        <p:txBody>
          <a:bodyPr/>
          <a:lstStyle/>
          <a:p>
            <a:fld id="{82EE24B5-652C-4DB5-B7C3-B5BBEC1280B1}" type="slidenum">
              <a:rPr lang="en-US" noProof="0" smtClean="0"/>
              <a:t>8</a:t>
            </a:fld>
            <a:endParaRPr lang="en-US" noProof="0" dirty="0"/>
          </a:p>
        </p:txBody>
      </p:sp>
      <p:sp>
        <p:nvSpPr>
          <p:cNvPr id="3" name="Title 2">
            <a:extLst>
              <a:ext uri="{FF2B5EF4-FFF2-40B4-BE49-F238E27FC236}">
                <a16:creationId xmlns:a16="http://schemas.microsoft.com/office/drawing/2014/main" id="{1764FD39-94B6-4B99-B55F-A97D4B65696C}"/>
              </a:ext>
            </a:extLst>
          </p:cNvPr>
          <p:cNvSpPr>
            <a:spLocks noGrp="1"/>
          </p:cNvSpPr>
          <p:nvPr>
            <p:ph type="title"/>
          </p:nvPr>
        </p:nvSpPr>
        <p:spPr>
          <a:xfrm>
            <a:off x="838200" y="119426"/>
            <a:ext cx="10515600" cy="1325563"/>
          </a:xfrm>
        </p:spPr>
        <p:txBody>
          <a:bodyPr/>
          <a:lstStyle/>
          <a:p>
            <a:r>
              <a:rPr lang="en-US" dirty="0"/>
              <a:t>Key Visualizations (continued)</a:t>
            </a:r>
          </a:p>
        </p:txBody>
      </p:sp>
      <p:sp>
        <p:nvSpPr>
          <p:cNvPr id="10" name="Text Placeholder 3">
            <a:extLst>
              <a:ext uri="{FF2B5EF4-FFF2-40B4-BE49-F238E27FC236}">
                <a16:creationId xmlns:a16="http://schemas.microsoft.com/office/drawing/2014/main" id="{67A1BA45-0F39-4CD8-9C55-C4CD86ADDF8B}"/>
              </a:ext>
            </a:extLst>
          </p:cNvPr>
          <p:cNvSpPr txBox="1">
            <a:spLocks/>
          </p:cNvSpPr>
          <p:nvPr/>
        </p:nvSpPr>
        <p:spPr>
          <a:xfrm>
            <a:off x="757646" y="1436915"/>
            <a:ext cx="11068314" cy="1554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Tx/>
              <a:buChar char="-"/>
            </a:pPr>
            <a:r>
              <a:rPr lang="en-US" sz="1400" dirty="0"/>
              <a:t>Are investors concerned with margins and cash flow available?</a:t>
            </a:r>
          </a:p>
          <a:p>
            <a:pPr marL="285750" indent="-285750">
              <a:buFontTx/>
              <a:buChar char="-"/>
            </a:pPr>
            <a:r>
              <a:rPr lang="en-US" sz="1400" dirty="0"/>
              <a:t>We looked at average margins (EBIT / Revenue) over the last 2+ years and found them to be well below 50% </a:t>
            </a:r>
          </a:p>
          <a:p>
            <a:pPr marL="285750" indent="-285750">
              <a:buFontTx/>
              <a:buChar char="-"/>
            </a:pPr>
            <a:r>
              <a:rPr lang="en-US" sz="1400" dirty="0"/>
              <a:t>We also looked at leverage (the measure of annual cash flow relative to debt outstanding == Debt / EBIT)</a:t>
            </a:r>
          </a:p>
          <a:p>
            <a:pPr marL="742950" lvl="1" indent="-285750">
              <a:buFontTx/>
              <a:buChar char="-"/>
            </a:pPr>
            <a:r>
              <a:rPr lang="en-US" sz="1400" dirty="0"/>
              <a:t>Debt was primarily between 0-5x greater than EBIT – most lenders require leverage below 4x</a:t>
            </a:r>
          </a:p>
        </p:txBody>
      </p:sp>
      <p:pic>
        <p:nvPicPr>
          <p:cNvPr id="22" name="Content Placeholder 21" descr="A screenshot of a cell phone&#10;&#10;Description automatically generated">
            <a:extLst>
              <a:ext uri="{FF2B5EF4-FFF2-40B4-BE49-F238E27FC236}">
                <a16:creationId xmlns:a16="http://schemas.microsoft.com/office/drawing/2014/main" id="{31511293-1DE0-4E87-8C59-21D4FCCC855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7646" y="2903065"/>
            <a:ext cx="5181600" cy="3454399"/>
          </a:xfrm>
        </p:spPr>
      </p:pic>
      <p:pic>
        <p:nvPicPr>
          <p:cNvPr id="38" name="Content Placeholder 37" descr="A screenshot of a cell phone&#10;&#10;Description automatically generated">
            <a:extLst>
              <a:ext uri="{FF2B5EF4-FFF2-40B4-BE49-F238E27FC236}">
                <a16:creationId xmlns:a16="http://schemas.microsoft.com/office/drawing/2014/main" id="{BC33464F-D146-4052-ABF9-4DFF6D54519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113245" y="2903065"/>
            <a:ext cx="5181600" cy="3454399"/>
          </a:xfrm>
        </p:spPr>
      </p:pic>
    </p:spTree>
    <p:extLst>
      <p:ext uri="{BB962C8B-B14F-4D97-AF65-F5344CB8AC3E}">
        <p14:creationId xmlns:p14="http://schemas.microsoft.com/office/powerpoint/2010/main" val="4131333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602A2-965B-4655-B8ED-B6EDA9ACC095}"/>
              </a:ext>
            </a:extLst>
          </p:cNvPr>
          <p:cNvSpPr>
            <a:spLocks noGrp="1"/>
          </p:cNvSpPr>
          <p:nvPr>
            <p:ph type="sldNum" sz="quarter" idx="12"/>
          </p:nvPr>
        </p:nvSpPr>
        <p:spPr/>
        <p:txBody>
          <a:bodyPr/>
          <a:lstStyle/>
          <a:p>
            <a:fld id="{82EE24B5-652C-4DB5-B7C3-B5BBEC1280B1}" type="slidenum">
              <a:rPr lang="en-US" noProof="0" smtClean="0"/>
              <a:t>9</a:t>
            </a:fld>
            <a:endParaRPr lang="en-US" noProof="0" dirty="0"/>
          </a:p>
        </p:txBody>
      </p:sp>
      <p:sp>
        <p:nvSpPr>
          <p:cNvPr id="3" name="Title 2">
            <a:extLst>
              <a:ext uri="{FF2B5EF4-FFF2-40B4-BE49-F238E27FC236}">
                <a16:creationId xmlns:a16="http://schemas.microsoft.com/office/drawing/2014/main" id="{1764FD39-94B6-4B99-B55F-A97D4B65696C}"/>
              </a:ext>
            </a:extLst>
          </p:cNvPr>
          <p:cNvSpPr>
            <a:spLocks noGrp="1"/>
          </p:cNvSpPr>
          <p:nvPr>
            <p:ph type="title"/>
          </p:nvPr>
        </p:nvSpPr>
        <p:spPr>
          <a:xfrm>
            <a:off x="838200" y="119426"/>
            <a:ext cx="10515600" cy="1325563"/>
          </a:xfrm>
        </p:spPr>
        <p:txBody>
          <a:bodyPr/>
          <a:lstStyle/>
          <a:p>
            <a:r>
              <a:rPr lang="en-US" dirty="0"/>
              <a:t>Key Visualizations (continued) -- Popularity</a:t>
            </a:r>
          </a:p>
        </p:txBody>
      </p:sp>
      <p:sp>
        <p:nvSpPr>
          <p:cNvPr id="10" name="Text Placeholder 3">
            <a:extLst>
              <a:ext uri="{FF2B5EF4-FFF2-40B4-BE49-F238E27FC236}">
                <a16:creationId xmlns:a16="http://schemas.microsoft.com/office/drawing/2014/main" id="{67A1BA45-0F39-4CD8-9C55-C4CD86ADDF8B}"/>
              </a:ext>
            </a:extLst>
          </p:cNvPr>
          <p:cNvSpPr txBox="1">
            <a:spLocks/>
          </p:cNvSpPr>
          <p:nvPr/>
        </p:nvSpPr>
        <p:spPr>
          <a:xfrm>
            <a:off x="757646" y="1436915"/>
            <a:ext cx="11068314" cy="1554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Tx/>
              <a:buChar char="-"/>
            </a:pPr>
            <a:endParaRPr lang="en-US" sz="1400" dirty="0"/>
          </a:p>
          <a:p>
            <a:pPr marL="285750" indent="-285750">
              <a:buFontTx/>
              <a:buChar char="-"/>
            </a:pPr>
            <a:r>
              <a:rPr lang="en-US" sz="1400" dirty="0"/>
              <a:t>This presents the average number of holdings (across all 40+ companies) per month</a:t>
            </a:r>
          </a:p>
          <a:p>
            <a:pPr marL="285750" indent="-285750">
              <a:buFontTx/>
              <a:buChar char="-"/>
            </a:pPr>
            <a:r>
              <a:rPr lang="en-US" sz="1400" dirty="0"/>
              <a:t>Holdings per company for the last two years</a:t>
            </a:r>
          </a:p>
          <a:p>
            <a:pPr marL="285750" indent="-285750">
              <a:buFontTx/>
              <a:buChar char="-"/>
            </a:pPr>
            <a:r>
              <a:rPr lang="en-US" sz="1400" dirty="0"/>
              <a:t>Noticed a large spike in holdings right as Covid-19 pandemic began (you can see the change below in March)</a:t>
            </a:r>
          </a:p>
          <a:p>
            <a:pPr marL="742950" lvl="1" indent="-285750">
              <a:buFontTx/>
              <a:buChar char="-"/>
            </a:pPr>
            <a:endParaRPr lang="en-US" sz="1400" dirty="0"/>
          </a:p>
        </p:txBody>
      </p:sp>
      <p:pic>
        <p:nvPicPr>
          <p:cNvPr id="12" name="Content Placeholder 11" descr="A close up of a device&#10;&#10;Description automatically generated">
            <a:extLst>
              <a:ext uri="{FF2B5EF4-FFF2-40B4-BE49-F238E27FC236}">
                <a16:creationId xmlns:a16="http://schemas.microsoft.com/office/drawing/2014/main" id="{59115EF0-806C-4CD0-85DD-11361FE3FF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3005616"/>
            <a:ext cx="5181600" cy="3454399"/>
          </a:xfrm>
        </p:spPr>
      </p:pic>
      <p:pic>
        <p:nvPicPr>
          <p:cNvPr id="9" name="Content Placeholder 8" descr="A screenshot of a cell phone&#10;&#10;Description automatically generated">
            <a:extLst>
              <a:ext uri="{FF2B5EF4-FFF2-40B4-BE49-F238E27FC236}">
                <a16:creationId xmlns:a16="http://schemas.microsoft.com/office/drawing/2014/main" id="{05CE4E46-DBFB-417B-BD52-0E855B66344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3005616"/>
            <a:ext cx="5181600" cy="3454399"/>
          </a:xfrm>
        </p:spPr>
      </p:pic>
      <p:sp>
        <p:nvSpPr>
          <p:cNvPr id="13" name="Oval 12">
            <a:extLst>
              <a:ext uri="{FF2B5EF4-FFF2-40B4-BE49-F238E27FC236}">
                <a16:creationId xmlns:a16="http://schemas.microsoft.com/office/drawing/2014/main" id="{02C47324-4BBD-4355-9D2F-695FB2ED1A88}"/>
              </a:ext>
            </a:extLst>
          </p:cNvPr>
          <p:cNvSpPr/>
          <p:nvPr/>
        </p:nvSpPr>
        <p:spPr>
          <a:xfrm>
            <a:off x="4920344" y="4064971"/>
            <a:ext cx="487680" cy="487680"/>
          </a:xfrm>
          <a:prstGeom prst="ellipse">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A0F42DFF-7797-499D-B505-8FE58D7F0E7A}"/>
              </a:ext>
            </a:extLst>
          </p:cNvPr>
          <p:cNvCxnSpPr>
            <a:cxnSpLocks/>
          </p:cNvCxnSpPr>
          <p:nvPr/>
        </p:nvCxnSpPr>
        <p:spPr>
          <a:xfrm>
            <a:off x="4484913" y="3927019"/>
            <a:ext cx="435431" cy="26161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0A283C3-BACD-4388-89EE-10D08CC2BCAE}"/>
              </a:ext>
            </a:extLst>
          </p:cNvPr>
          <p:cNvSpPr txBox="1"/>
          <p:nvPr/>
        </p:nvSpPr>
        <p:spPr>
          <a:xfrm>
            <a:off x="3701144" y="3628466"/>
            <a:ext cx="1463040" cy="261610"/>
          </a:xfrm>
          <a:prstGeom prst="rect">
            <a:avLst/>
          </a:prstGeom>
          <a:noFill/>
        </p:spPr>
        <p:txBody>
          <a:bodyPr wrap="square" rtlCol="0">
            <a:spAutoFit/>
          </a:bodyPr>
          <a:lstStyle/>
          <a:p>
            <a:r>
              <a:rPr lang="en-US" sz="1100" dirty="0">
                <a:solidFill>
                  <a:schemeClr val="tx1">
                    <a:lumMod val="75000"/>
                    <a:lumOff val="25000"/>
                  </a:schemeClr>
                </a:solidFill>
              </a:rPr>
              <a:t>Covid-19 begins</a:t>
            </a:r>
            <a:endParaRPr lang="en-US" sz="1400" dirty="0"/>
          </a:p>
        </p:txBody>
      </p:sp>
    </p:spTree>
    <p:extLst>
      <p:ext uri="{BB962C8B-B14F-4D97-AF65-F5344CB8AC3E}">
        <p14:creationId xmlns:p14="http://schemas.microsoft.com/office/powerpoint/2010/main" val="3876694540"/>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23188392_Professional services pitch deck_SL_V1.potx" id="{A16A60D7-542B-43C6-BB27-7BA8168B4019}" vid="{8C6CFC53-4DED-4518-8264-5814B6A3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DD087A-3273-4D74-8700-4C8E2BE50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71946EF-A3EA-4ECB-8D9A-56C36FFF4075}">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72DAF9E5-DED4-4A50-A81B-4CC218A03F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Professional services pitch deck</Template>
  <TotalTime>331</TotalTime>
  <Words>974</Words>
  <Application>Microsoft Office PowerPoint</Application>
  <PresentationFormat>Widescreen</PresentationFormat>
  <Paragraphs>230</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vt:lpstr>
      <vt:lpstr>Calibri</vt:lpstr>
      <vt:lpstr>Gill Sans MT</vt:lpstr>
      <vt:lpstr>Office Theme</vt:lpstr>
      <vt:lpstr>Energy Financial Markets Final Presentation</vt:lpstr>
      <vt:lpstr>Energy Stock Fundamentals and Popularity vs Energy Stock Returns</vt:lpstr>
      <vt:lpstr>Companies</vt:lpstr>
      <vt:lpstr>Issues With The Data</vt:lpstr>
      <vt:lpstr>If we had more time with the data..</vt:lpstr>
      <vt:lpstr>Energy Sector Returns vs Other Market Sectors</vt:lpstr>
      <vt:lpstr>Key Visualizations</vt:lpstr>
      <vt:lpstr>Key Visualizations (continued)</vt:lpstr>
      <vt:lpstr>Key Visualizations (continued) -- Popularity</vt:lpstr>
      <vt:lpstr>Key Visualizations (continued) -- Popularity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Financial Markets PROPOSAL</dc:title>
  <dc:creator>Daniel Jackson</dc:creator>
  <cp:lastModifiedBy>Daniel Jackson</cp:lastModifiedBy>
  <cp:revision>25</cp:revision>
  <dcterms:created xsi:type="dcterms:W3CDTF">2020-07-28T22:28:39Z</dcterms:created>
  <dcterms:modified xsi:type="dcterms:W3CDTF">2020-08-05T01:07:15Z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