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64" r:id="rId4"/>
    <p:sldId id="262" r:id="rId5"/>
    <p:sldId id="266" r:id="rId6"/>
    <p:sldId id="260" r:id="rId7"/>
    <p:sldId id="267" r:id="rId8"/>
    <p:sldId id="263" r:id="rId9"/>
    <p:sldId id="269" r:id="rId10"/>
    <p:sldId id="268" r:id="rId11"/>
    <p:sldId id="265" r:id="rId12"/>
    <p:sldId id="261"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59760" autoAdjust="0"/>
  </p:normalViewPr>
  <p:slideViewPr>
    <p:cSldViewPr snapToGrid="0" snapToObjects="1">
      <p:cViewPr varScale="1">
        <p:scale>
          <a:sx n="69" d="100"/>
          <a:sy n="69" d="100"/>
        </p:scale>
        <p:origin x="-2704" y="-10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6A831-4E87-1F4B-B82A-00EFA989B587}" type="datetimeFigureOut">
              <a:rPr lang="en-US" smtClean="0"/>
              <a:t>4/1/12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E4AB9-F10C-214D-A06A-61677E8CF33B}" type="slidenum">
              <a:rPr lang="en-US" smtClean="0"/>
              <a:t>‹#›</a:t>
            </a:fld>
            <a:endParaRPr lang="en-US"/>
          </a:p>
        </p:txBody>
      </p:sp>
    </p:spTree>
    <p:extLst>
      <p:ext uri="{BB962C8B-B14F-4D97-AF65-F5344CB8AC3E}">
        <p14:creationId xmlns:p14="http://schemas.microsoft.com/office/powerpoint/2010/main" val="35543525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done.</a:t>
            </a:r>
          </a:p>
          <a:p>
            <a:endParaRPr lang="en-US" dirty="0" smtClean="0"/>
          </a:p>
          <a:p>
            <a:r>
              <a:rPr lang="en-US" dirty="0" smtClean="0"/>
              <a:t>Aren’t </a:t>
            </a:r>
            <a:r>
              <a:rPr lang="en-US" dirty="0" smtClean="0"/>
              <a:t>we all?</a:t>
            </a:r>
            <a:endParaRPr lang="en-US" dirty="0"/>
          </a:p>
        </p:txBody>
      </p:sp>
      <p:sp>
        <p:nvSpPr>
          <p:cNvPr id="4" name="Slide Number Placeholder 3"/>
          <p:cNvSpPr>
            <a:spLocks noGrp="1"/>
          </p:cNvSpPr>
          <p:nvPr>
            <p:ph type="sldNum" sz="quarter" idx="10"/>
          </p:nvPr>
        </p:nvSpPr>
        <p:spPr/>
        <p:txBody>
          <a:bodyPr/>
          <a:lstStyle/>
          <a:p>
            <a:fld id="{043E4AB9-F10C-214D-A06A-61677E8CF33B}" type="slidenum">
              <a:rPr lang="en-US" smtClean="0"/>
              <a:t>1</a:t>
            </a:fld>
            <a:endParaRPr lang="en-US"/>
          </a:p>
        </p:txBody>
      </p:sp>
    </p:spTree>
    <p:extLst>
      <p:ext uri="{BB962C8B-B14F-4D97-AF65-F5344CB8AC3E}">
        <p14:creationId xmlns:p14="http://schemas.microsoft.com/office/powerpoint/2010/main" val="4285660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smtClean="0"/>
              <a:t>bunch of us creates consulting companies, </a:t>
            </a:r>
            <a:r>
              <a:rPr lang="en-US" baseline="0" dirty="0" smtClean="0"/>
              <a:t/>
            </a:r>
            <a:br>
              <a:rPr lang="en-US" baseline="0" dirty="0" smtClean="0"/>
            </a:br>
            <a:r>
              <a:rPr lang="en-US" baseline="0" dirty="0" smtClean="0"/>
              <a:t>conferences</a:t>
            </a:r>
            <a:r>
              <a:rPr lang="en-US" baseline="0" dirty="0" smtClean="0"/>
              <a:t>, </a:t>
            </a:r>
            <a:r>
              <a:rPr lang="en-US" baseline="0" dirty="0" smtClean="0"/>
              <a:t/>
            </a:r>
            <a:br>
              <a:rPr lang="en-US" baseline="0" dirty="0" smtClean="0"/>
            </a:br>
            <a:r>
              <a:rPr lang="en-US" baseline="0" dirty="0" smtClean="0"/>
              <a:t>and </a:t>
            </a:r>
            <a:r>
              <a:rPr lang="en-US" baseline="0" dirty="0" smtClean="0"/>
              <a:t>above all an education to how we should behave to be good for ourselves, as a community.</a:t>
            </a:r>
          </a:p>
          <a:p>
            <a:endParaRPr lang="en-US" baseline="0" dirty="0" smtClean="0"/>
          </a:p>
          <a:p>
            <a:r>
              <a:rPr lang="en-US" baseline="0" dirty="0" smtClean="0"/>
              <a:t>These are the nice people, </a:t>
            </a:r>
          </a:p>
          <a:p>
            <a:r>
              <a:rPr lang="en-US" baseline="0" dirty="0" smtClean="0"/>
              <a:t>And you are not the product.</a:t>
            </a:r>
          </a:p>
          <a:p>
            <a:endParaRPr lang="en-US" baseline="0" dirty="0" smtClean="0"/>
          </a:p>
          <a:p>
            <a:r>
              <a:rPr lang="en-US" baseline="0" dirty="0" smtClean="0"/>
              <a:t>Join them. Organize </a:t>
            </a:r>
            <a:r>
              <a:rPr lang="en-US" baseline="0" dirty="0" err="1" smtClean="0"/>
              <a:t>meetups</a:t>
            </a:r>
            <a:r>
              <a:rPr lang="en-US" baseline="0" dirty="0" smtClean="0"/>
              <a:t>, create alternative business with fair business models.</a:t>
            </a:r>
          </a:p>
          <a:p>
            <a:endParaRPr lang="en-US" baseline="0" dirty="0" smtClean="0"/>
          </a:p>
          <a:p>
            <a:r>
              <a:rPr lang="en-US" baseline="0" dirty="0" smtClean="0"/>
              <a:t>Buy their products, donate to their screencasts.</a:t>
            </a:r>
          </a:p>
          <a:p>
            <a:r>
              <a:rPr lang="en-US" baseline="0" dirty="0" smtClean="0"/>
              <a:t>Stop going to the bad players because of FUD and insurance</a:t>
            </a:r>
          </a:p>
        </p:txBody>
      </p:sp>
      <p:sp>
        <p:nvSpPr>
          <p:cNvPr id="4" name="Slide Number Placeholder 3"/>
          <p:cNvSpPr>
            <a:spLocks noGrp="1"/>
          </p:cNvSpPr>
          <p:nvPr>
            <p:ph type="sldNum" sz="quarter" idx="10"/>
          </p:nvPr>
        </p:nvSpPr>
        <p:spPr/>
        <p:txBody>
          <a:bodyPr/>
          <a:lstStyle/>
          <a:p>
            <a:fld id="{043E4AB9-F10C-214D-A06A-61677E8CF33B}" type="slidenum">
              <a:rPr lang="en-US" smtClean="0"/>
              <a:t>10</a:t>
            </a:fld>
            <a:endParaRPr lang="en-US"/>
          </a:p>
        </p:txBody>
      </p:sp>
    </p:spTree>
    <p:extLst>
      <p:ext uri="{BB962C8B-B14F-4D97-AF65-F5344CB8AC3E}">
        <p14:creationId xmlns:p14="http://schemas.microsoft.com/office/powerpoint/2010/main" val="4182527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Banksy</a:t>
            </a:r>
            <a:r>
              <a:rPr lang="en-US" baseline="0" dirty="0" smtClean="0"/>
              <a:t> said people don’t use initiative because no one told them to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I came here to tell you to.</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43E4AB9-F10C-214D-A06A-61677E8CF33B}" type="slidenum">
              <a:rPr lang="en-US" smtClean="0"/>
              <a:t>11</a:t>
            </a:fld>
            <a:endParaRPr lang="en-US"/>
          </a:p>
        </p:txBody>
      </p:sp>
    </p:spTree>
    <p:extLst>
      <p:ext uri="{BB962C8B-B14F-4D97-AF65-F5344CB8AC3E}">
        <p14:creationId xmlns:p14="http://schemas.microsoft.com/office/powerpoint/2010/main" val="206472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no need for negativity</a:t>
            </a:r>
            <a:r>
              <a:rPr lang="en-US" dirty="0" smtClean="0"/>
              <a:t>, worse yet trolling.</a:t>
            </a:r>
            <a:br>
              <a:rPr lang="en-US" dirty="0" smtClean="0"/>
            </a:br>
            <a:r>
              <a:rPr lang="en-US" dirty="0" smtClean="0"/>
              <a:t/>
            </a:r>
            <a:br>
              <a:rPr lang="en-US" dirty="0" smtClean="0"/>
            </a:br>
            <a:r>
              <a:rPr lang="en-US" dirty="0" smtClean="0"/>
              <a:t>but </a:t>
            </a:r>
            <a:r>
              <a:rPr lang="en-US" dirty="0" smtClean="0"/>
              <a:t>carry a big can on paint</a:t>
            </a:r>
          </a:p>
          <a:p>
            <a:r>
              <a:rPr lang="en-US" dirty="0" smtClean="0"/>
              <a:t>exercise</a:t>
            </a:r>
            <a:r>
              <a:rPr lang="en-US" baseline="0" dirty="0" smtClean="0"/>
              <a:t> </a:t>
            </a:r>
            <a:r>
              <a:rPr lang="en-US" baseline="0" dirty="0" smtClean="0"/>
              <a:t>critical thinking, always.</a:t>
            </a:r>
            <a:endParaRPr lang="en-US" dirty="0" smtClean="0"/>
          </a:p>
          <a:p>
            <a:endParaRPr lang="en-US" dirty="0" smtClean="0"/>
          </a:p>
          <a:p>
            <a:r>
              <a:rPr lang="en-US" dirty="0" smtClean="0"/>
              <a:t>thank</a:t>
            </a:r>
            <a:r>
              <a:rPr lang="en-US" baseline="0" dirty="0" smtClean="0"/>
              <a:t> </a:t>
            </a:r>
            <a:r>
              <a:rPr lang="en-US" baseline="0" dirty="0" smtClean="0"/>
              <a:t>you.</a:t>
            </a:r>
            <a:endParaRPr lang="en-US" dirty="0" smtClean="0"/>
          </a:p>
        </p:txBody>
      </p:sp>
      <p:sp>
        <p:nvSpPr>
          <p:cNvPr id="4" name="Slide Number Placeholder 3"/>
          <p:cNvSpPr>
            <a:spLocks noGrp="1"/>
          </p:cNvSpPr>
          <p:nvPr>
            <p:ph type="sldNum" sz="quarter" idx="10"/>
          </p:nvPr>
        </p:nvSpPr>
        <p:spPr/>
        <p:txBody>
          <a:bodyPr/>
          <a:lstStyle/>
          <a:p>
            <a:fld id="{043E4AB9-F10C-214D-A06A-61677E8CF33B}" type="slidenum">
              <a:rPr lang="en-US" smtClean="0"/>
              <a:t>12</a:t>
            </a:fld>
            <a:endParaRPr lang="en-US"/>
          </a:p>
        </p:txBody>
      </p:sp>
    </p:spTree>
    <p:extLst>
      <p:ext uri="{BB962C8B-B14F-4D97-AF65-F5344CB8AC3E}">
        <p14:creationId xmlns:p14="http://schemas.microsoft.com/office/powerpoint/2010/main" val="116454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43E4AB9-F10C-214D-A06A-61677E8CF33B}" type="slidenum">
              <a:rPr lang="en-US" smtClean="0"/>
              <a:t>13</a:t>
            </a:fld>
            <a:endParaRPr lang="en-US"/>
          </a:p>
        </p:txBody>
      </p:sp>
    </p:spTree>
    <p:extLst>
      <p:ext uri="{BB962C8B-B14F-4D97-AF65-F5344CB8AC3E}">
        <p14:creationId xmlns:p14="http://schemas.microsoft.com/office/powerpoint/2010/main" val="418252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me, person, like you.  Programmer, like you</a:t>
            </a:r>
            <a:r>
              <a:rPr lang="en-US" dirty="0" smtClean="0"/>
              <a:t>.</a:t>
            </a:r>
          </a:p>
          <a:p>
            <a:endParaRPr lang="en-US" dirty="0" smtClean="0"/>
          </a:p>
          <a:p>
            <a:r>
              <a:rPr lang="en-US" dirty="0" smtClean="0"/>
              <a:t>Super glad to be presenting to such great</a:t>
            </a:r>
            <a:r>
              <a:rPr lang="en-US" baseline="0" dirty="0" smtClean="0"/>
              <a:t> </a:t>
            </a:r>
            <a:r>
              <a:rPr lang="en-US" baseline="0" dirty="0" smtClean="0"/>
              <a:t>people in such a great event.</a:t>
            </a:r>
            <a:endParaRPr lang="en-US" baseline="0" dirty="0" smtClean="0"/>
          </a:p>
        </p:txBody>
      </p:sp>
      <p:sp>
        <p:nvSpPr>
          <p:cNvPr id="4" name="Slide Number Placeholder 3"/>
          <p:cNvSpPr>
            <a:spLocks noGrp="1"/>
          </p:cNvSpPr>
          <p:nvPr>
            <p:ph type="sldNum" sz="quarter" idx="10"/>
          </p:nvPr>
        </p:nvSpPr>
        <p:spPr/>
        <p:txBody>
          <a:bodyPr/>
          <a:lstStyle/>
          <a:p>
            <a:fld id="{043E4AB9-F10C-214D-A06A-61677E8CF33B}" type="slidenum">
              <a:rPr lang="en-US" smtClean="0"/>
              <a:t>2</a:t>
            </a:fld>
            <a:endParaRPr lang="en-US"/>
          </a:p>
        </p:txBody>
      </p:sp>
    </p:spTree>
    <p:extLst>
      <p:ext uri="{BB962C8B-B14F-4D97-AF65-F5344CB8AC3E}">
        <p14:creationId xmlns:p14="http://schemas.microsoft.com/office/powerpoint/2010/main" val="260106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talk is about the good open source and bad open source. </a:t>
            </a:r>
          </a:p>
          <a:p>
            <a:endParaRPr lang="en-US" baseline="0" dirty="0" smtClean="0"/>
          </a:p>
          <a:p>
            <a:r>
              <a:rPr lang="en-US" baseline="0" dirty="0" smtClean="0"/>
              <a:t>This talk is about how </a:t>
            </a:r>
            <a:r>
              <a:rPr lang="en-US" baseline="0" dirty="0" err="1" smtClean="0"/>
              <a:t>marketeers</a:t>
            </a:r>
            <a:r>
              <a:rPr lang="en-US" baseline="0" dirty="0" smtClean="0"/>
              <a:t> and advertisers are targeting us developers,</a:t>
            </a:r>
          </a:p>
          <a:p>
            <a:r>
              <a:rPr lang="en-US" baseline="0" dirty="0" smtClean="0"/>
              <a:t>disrupting our thoughts by sugar coating their products with things we love.</a:t>
            </a:r>
          </a:p>
          <a:p>
            <a:endParaRPr lang="en-US" baseline="0" dirty="0" smtClean="0"/>
          </a:p>
          <a:p>
            <a:r>
              <a:rPr lang="en-US" baseline="0" dirty="0" smtClean="0"/>
              <a:t>Open source.</a:t>
            </a:r>
          </a:p>
          <a:p>
            <a:endParaRPr lang="en-US" baseline="0" dirty="0" smtClean="0"/>
          </a:p>
          <a:p>
            <a:r>
              <a:rPr lang="en-US" baseline="0" dirty="0" err="1" smtClean="0"/>
              <a:t>Javascript</a:t>
            </a:r>
            <a:r>
              <a:rPr lang="en-US" baseline="0" dirty="0" smtClean="0"/>
              <a:t>.</a:t>
            </a:r>
            <a:endParaRPr lang="en-US" dirty="0" smtClean="0"/>
          </a:p>
          <a:p>
            <a:endParaRPr lang="en-US" dirty="0" smtClean="0"/>
          </a:p>
          <a:p>
            <a:r>
              <a:rPr lang="en-US" baseline="0" dirty="0" smtClean="0"/>
              <a:t>This talk has a lot of quotes from well known  graffiti artist </a:t>
            </a:r>
            <a:r>
              <a:rPr lang="en-US" baseline="0" dirty="0" err="1" smtClean="0"/>
              <a:t>banksy</a:t>
            </a:r>
            <a:r>
              <a:rPr lang="en-US" baseline="0" dirty="0" smtClean="0"/>
              <a:t>. </a:t>
            </a:r>
          </a:p>
          <a:p>
            <a:r>
              <a:rPr lang="en-US" baseline="0" dirty="0" smtClean="0"/>
              <a:t>I want to show you how much the worries and thoughts of this artist can resemble our own. </a:t>
            </a:r>
          </a:p>
          <a:p>
            <a:endParaRPr lang="en-US" baseline="0" dirty="0" smtClean="0"/>
          </a:p>
          <a:p>
            <a:r>
              <a:rPr lang="en-US" baseline="0" dirty="0" smtClean="0"/>
              <a:t>If they don’t, I think they should.</a:t>
            </a:r>
          </a:p>
          <a:p>
            <a:endParaRPr lang="en-US" baseline="0" dirty="0" smtClean="0"/>
          </a:p>
          <a:p>
            <a:r>
              <a:rPr lang="en-US" baseline="0" dirty="0" smtClean="0"/>
              <a:t>There bad actors in our scene sell you “silly” ideas like “startup life”, “</a:t>
            </a:r>
            <a:r>
              <a:rPr lang="en-US" baseline="0" dirty="0" err="1" smtClean="0"/>
              <a:t>webscale</a:t>
            </a:r>
            <a:r>
              <a:rPr lang="en-US" baseline="0" dirty="0" smtClean="0"/>
              <a:t>”, </a:t>
            </a:r>
          </a:p>
          <a:p>
            <a:r>
              <a:rPr lang="en-US" baseline="0" dirty="0" smtClean="0"/>
              <a:t>and normally use FUD as a main argument. </a:t>
            </a:r>
          </a:p>
          <a:p>
            <a:endParaRPr lang="en-US" baseline="0" dirty="0" smtClean="0"/>
          </a:p>
          <a:p>
            <a:r>
              <a:rPr lang="en-US" baseline="0" dirty="0" smtClean="0"/>
              <a:t>ACID doesn’t scale! </a:t>
            </a:r>
          </a:p>
          <a:p>
            <a:endParaRPr lang="en-US" baseline="0" dirty="0" smtClean="0"/>
          </a:p>
          <a:p>
            <a:r>
              <a:rPr lang="en-US" baseline="0" dirty="0" smtClean="0"/>
              <a:t>They own (or at least want to own) the communication channels you use everyday. </a:t>
            </a:r>
          </a:p>
          <a:p>
            <a:r>
              <a:rPr lang="en-US" baseline="0" dirty="0" smtClean="0"/>
              <a:t>(Anyone here using </a:t>
            </a:r>
            <a:r>
              <a:rPr lang="en-US" baseline="0" dirty="0" err="1" smtClean="0"/>
              <a:t>hackernews</a:t>
            </a:r>
            <a:r>
              <a:rPr lang="en-US" baseline="0" dirty="0" smtClean="0"/>
              <a:t>?)</a:t>
            </a:r>
          </a:p>
          <a:p>
            <a:endParaRPr lang="en-US" baseline="0" dirty="0" smtClean="0"/>
          </a:p>
          <a:p>
            <a:r>
              <a:rPr lang="en-US" baseline="0" dirty="0" smtClean="0"/>
              <a:t>They are cashing in on you, they are selling your info, </a:t>
            </a:r>
          </a:p>
          <a:p>
            <a:r>
              <a:rPr lang="en-US" baseline="0" dirty="0" smtClean="0"/>
              <a:t>they are selling the ownership of your free thinking and passions.</a:t>
            </a:r>
          </a:p>
        </p:txBody>
      </p:sp>
      <p:sp>
        <p:nvSpPr>
          <p:cNvPr id="4" name="Slide Number Placeholder 3"/>
          <p:cNvSpPr>
            <a:spLocks noGrp="1"/>
          </p:cNvSpPr>
          <p:nvPr>
            <p:ph type="sldNum" sz="quarter" idx="10"/>
          </p:nvPr>
        </p:nvSpPr>
        <p:spPr/>
        <p:txBody>
          <a:bodyPr/>
          <a:lstStyle/>
          <a:p>
            <a:fld id="{043E4AB9-F10C-214D-A06A-61677E8CF33B}" type="slidenum">
              <a:rPr lang="en-US" smtClean="0"/>
              <a:t>3</a:t>
            </a:fld>
            <a:endParaRPr lang="en-US"/>
          </a:p>
        </p:txBody>
      </p:sp>
    </p:spTree>
    <p:extLst>
      <p:ext uri="{BB962C8B-B14F-4D97-AF65-F5344CB8AC3E}">
        <p14:creationId xmlns:p14="http://schemas.microsoft.com/office/powerpoint/2010/main" val="84167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merican Typewriter"/>
                <a:cs typeface="American Typewriter"/>
              </a:rPr>
              <a:t>For me this talk</a:t>
            </a:r>
            <a:r>
              <a:rPr lang="en-US" baseline="0" dirty="0" smtClean="0">
                <a:latin typeface="American Typewriter"/>
                <a:cs typeface="American Typewriter"/>
              </a:rPr>
              <a:t> started s</a:t>
            </a:r>
            <a:r>
              <a:rPr lang="en-US" dirty="0" smtClean="0">
                <a:latin typeface="American Typewriter"/>
                <a:cs typeface="American Typewriter"/>
              </a:rPr>
              <a:t>ome </a:t>
            </a:r>
            <a:r>
              <a:rPr lang="en-US" dirty="0" smtClean="0">
                <a:latin typeface="American Typewriter"/>
                <a:cs typeface="American Typewriter"/>
              </a:rPr>
              <a:t>weeks, maybe months ago</a:t>
            </a:r>
            <a:r>
              <a:rPr lang="en-US" dirty="0" smtClean="0">
                <a:latin typeface="American Typewriter"/>
                <a:cs typeface="American Typewriter"/>
              </a:rPr>
              <a:t>, </a:t>
            </a:r>
          </a:p>
          <a:p>
            <a:r>
              <a:rPr lang="en-US" dirty="0" smtClean="0">
                <a:latin typeface="American Typewriter"/>
                <a:cs typeface="American Typewriter"/>
              </a:rPr>
              <a:t>when Jan</a:t>
            </a:r>
            <a:r>
              <a:rPr lang="en-US" baseline="0" dirty="0" smtClean="0">
                <a:latin typeface="American Typewriter"/>
                <a:cs typeface="American Typewriter"/>
              </a:rPr>
              <a:t> shared </a:t>
            </a:r>
            <a:r>
              <a:rPr lang="en-US" baseline="0" dirty="0" smtClean="0">
                <a:latin typeface="American Typewriter"/>
                <a:cs typeface="American Typewriter"/>
              </a:rPr>
              <a:t>this quote from </a:t>
            </a:r>
            <a:r>
              <a:rPr lang="en-US" baseline="0" dirty="0" err="1" smtClean="0">
                <a:latin typeface="American Typewriter"/>
                <a:cs typeface="American Typewriter"/>
              </a:rPr>
              <a:t>banksy</a:t>
            </a:r>
            <a:r>
              <a:rPr lang="en-US" baseline="0" dirty="0" smtClean="0">
                <a:latin typeface="American Typewriter"/>
                <a:cs typeface="American Typewriter"/>
              </a:rPr>
              <a:t> book on twitter. </a:t>
            </a:r>
            <a:endParaRPr lang="en-US" dirty="0" smtClean="0">
              <a:latin typeface="American Typewriter"/>
              <a:cs typeface="American Typewriter"/>
            </a:endParaRPr>
          </a:p>
          <a:p>
            <a:endParaRPr lang="en-US" dirty="0" smtClean="0">
              <a:latin typeface="American Typewriter"/>
              <a:cs typeface="American Typewriter"/>
            </a:endParaRPr>
          </a:p>
          <a:p>
            <a:r>
              <a:rPr lang="en-US" dirty="0" smtClean="0">
                <a:latin typeface="American Typewriter"/>
                <a:cs typeface="American Typewriter"/>
              </a:rPr>
              <a:t>It </a:t>
            </a:r>
            <a:r>
              <a:rPr lang="en-US" dirty="0" smtClean="0">
                <a:latin typeface="American Typewriter"/>
                <a:cs typeface="American Typewriter"/>
              </a:rPr>
              <a:t>says that you have no choice whether or not your see an advertisement</a:t>
            </a:r>
            <a:r>
              <a:rPr lang="en-US" baseline="0" dirty="0" smtClean="0">
                <a:latin typeface="American Typewriter"/>
                <a:cs typeface="American Typewriter"/>
              </a:rPr>
              <a:t> in a public space hence it belongs to </a:t>
            </a:r>
            <a:r>
              <a:rPr lang="en-US" baseline="0" dirty="0" smtClean="0">
                <a:latin typeface="American Typewriter"/>
                <a:cs typeface="American Typewriter"/>
              </a:rPr>
              <a:t>you.</a:t>
            </a:r>
          </a:p>
          <a:p>
            <a:endParaRPr lang="en-US" baseline="0" dirty="0" smtClean="0">
              <a:latin typeface="American Typewriter"/>
              <a:cs typeface="American Typewriter"/>
            </a:endParaRPr>
          </a:p>
          <a:p>
            <a:r>
              <a:rPr lang="en-US" baseline="0" dirty="0" smtClean="0">
                <a:latin typeface="American Typewriter"/>
                <a:cs typeface="American Typewriter"/>
              </a:rPr>
              <a:t>He </a:t>
            </a:r>
            <a:r>
              <a:rPr lang="en-US" baseline="0" dirty="0" smtClean="0">
                <a:latin typeface="American Typewriter"/>
                <a:cs typeface="American Typewriter"/>
              </a:rPr>
              <a:t>concludes that asking for permission to change it is like asking to keep a rock someone just threw at your head.</a:t>
            </a:r>
          </a:p>
          <a:p>
            <a:endParaRPr lang="en-US" baseline="0" dirty="0" smtClean="0">
              <a:latin typeface="American Typewriter"/>
              <a:cs typeface="American Typewriter"/>
            </a:endParaRPr>
          </a:p>
          <a:p>
            <a:r>
              <a:rPr lang="en-US" baseline="0" dirty="0" smtClean="0">
                <a:latin typeface="American Typewriter"/>
                <a:cs typeface="American Typewriter"/>
              </a:rPr>
              <a:t>What grabbed my attention though was something different. How much the marketers </a:t>
            </a:r>
            <a:r>
              <a:rPr lang="en-US" baseline="0" dirty="0" smtClean="0">
                <a:latin typeface="American Typewriter"/>
                <a:cs typeface="American Typewriter"/>
              </a:rPr>
              <a:t>are daily flooding us with notions they want to sell that most of us then takes as “truth”.</a:t>
            </a:r>
          </a:p>
          <a:p>
            <a:endParaRPr lang="en-US" baseline="0" dirty="0" smtClean="0">
              <a:latin typeface="American Typewriter"/>
              <a:cs typeface="American Typewriter"/>
            </a:endParaRPr>
          </a:p>
          <a:p>
            <a:r>
              <a:rPr lang="en-US" baseline="0" dirty="0" smtClean="0">
                <a:latin typeface="American Typewriter"/>
                <a:cs typeface="American Typewriter"/>
              </a:rPr>
              <a:t>Soul mates.</a:t>
            </a:r>
          </a:p>
          <a:p>
            <a:r>
              <a:rPr lang="en-US" baseline="0" dirty="0" smtClean="0">
                <a:latin typeface="American Typewriter"/>
                <a:cs typeface="American Typewriter"/>
              </a:rPr>
              <a:t>Glamorous Air Travel.</a:t>
            </a:r>
          </a:p>
          <a:p>
            <a:r>
              <a:rPr lang="en-US" baseline="0" dirty="0" smtClean="0">
                <a:latin typeface="American Typewriter"/>
                <a:cs typeface="American Typewriter"/>
              </a:rPr>
              <a:t>Cool clothes.</a:t>
            </a:r>
          </a:p>
          <a:p>
            <a:r>
              <a:rPr lang="en-US" baseline="0" dirty="0" smtClean="0">
                <a:latin typeface="American Typewriter"/>
                <a:cs typeface="American Typewriter"/>
              </a:rPr>
              <a:t>Heck, Santa Claus.</a:t>
            </a:r>
          </a:p>
          <a:p>
            <a:endParaRPr lang="en-US" baseline="0" dirty="0" smtClean="0">
              <a:latin typeface="American Typewriter"/>
              <a:cs typeface="American Typewriter"/>
            </a:endParaRPr>
          </a:p>
          <a:p>
            <a:r>
              <a:rPr lang="en-US" baseline="0" dirty="0" smtClean="0">
                <a:latin typeface="American Typewriter"/>
                <a:cs typeface="American Typewriter"/>
              </a:rPr>
              <a:t>Today, more than ever, this applies to us developers.</a:t>
            </a:r>
          </a:p>
          <a:p>
            <a:r>
              <a:rPr lang="en-US" baseline="0" dirty="0" smtClean="0">
                <a:latin typeface="American Typewriter"/>
                <a:cs typeface="American Typewriter"/>
              </a:rPr>
              <a:t>And the favorite word of these bad players is open-source.</a:t>
            </a:r>
          </a:p>
        </p:txBody>
      </p:sp>
      <p:sp>
        <p:nvSpPr>
          <p:cNvPr id="4" name="Slide Number Placeholder 3"/>
          <p:cNvSpPr>
            <a:spLocks noGrp="1"/>
          </p:cNvSpPr>
          <p:nvPr>
            <p:ph type="sldNum" sz="quarter" idx="10"/>
          </p:nvPr>
        </p:nvSpPr>
        <p:spPr/>
        <p:txBody>
          <a:bodyPr/>
          <a:lstStyle/>
          <a:p>
            <a:fld id="{043E4AB9-F10C-214D-A06A-61677E8CF33B}" type="slidenum">
              <a:rPr lang="en-US" smtClean="0"/>
              <a:t>4</a:t>
            </a:fld>
            <a:endParaRPr lang="en-US"/>
          </a:p>
        </p:txBody>
      </p:sp>
    </p:spTree>
    <p:extLst>
      <p:ext uri="{BB962C8B-B14F-4D97-AF65-F5344CB8AC3E}">
        <p14:creationId xmlns:p14="http://schemas.microsoft.com/office/powerpoint/2010/main" val="95052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open source projects are for </a:t>
            </a:r>
            <a:r>
              <a:rPr lang="en-US" dirty="0" smtClean="0"/>
              <a:t>me.</a:t>
            </a:r>
          </a:p>
          <a:p>
            <a:endParaRPr lang="en-US" dirty="0" smtClean="0"/>
          </a:p>
          <a:p>
            <a:endParaRPr lang="en-US" dirty="0" smtClean="0"/>
          </a:p>
          <a:p>
            <a:r>
              <a:rPr lang="en-US" dirty="0" smtClean="0"/>
              <a:t>A</a:t>
            </a:r>
            <a:r>
              <a:rPr lang="en-US" baseline="0" dirty="0" smtClean="0"/>
              <a:t> </a:t>
            </a:r>
            <a:r>
              <a:rPr lang="en-US" baseline="0" dirty="0" smtClean="0"/>
              <a:t>project that is community lead, </a:t>
            </a:r>
            <a:endParaRPr lang="en-US" baseline="0" dirty="0" smtClean="0"/>
          </a:p>
          <a:p>
            <a:r>
              <a:rPr lang="en-US" baseline="0" dirty="0" smtClean="0"/>
              <a:t>where </a:t>
            </a:r>
            <a:r>
              <a:rPr lang="en-US" baseline="0" dirty="0" smtClean="0"/>
              <a:t>curiosity drives </a:t>
            </a:r>
            <a:r>
              <a:rPr lang="en-US" baseline="0" dirty="0" smtClean="0"/>
              <a:t>innovation</a:t>
            </a:r>
          </a:p>
          <a:p>
            <a:r>
              <a:rPr lang="en-US" baseline="0" dirty="0" smtClean="0"/>
              <a:t>and </a:t>
            </a:r>
            <a:r>
              <a:rPr lang="en-US" baseline="0" dirty="0" smtClean="0"/>
              <a:t>serendipity </a:t>
            </a:r>
            <a:r>
              <a:rPr lang="en-US" baseline="0" dirty="0" smtClean="0"/>
              <a:t>is the natural instrument for </a:t>
            </a:r>
            <a:r>
              <a:rPr lang="en-US" baseline="0" dirty="0" smtClean="0"/>
              <a:t>learning and the growth of the community</a:t>
            </a:r>
            <a:r>
              <a:rPr lang="en-US" baseline="0" dirty="0" smtClean="0"/>
              <a:t>.</a:t>
            </a:r>
          </a:p>
          <a:p>
            <a:endParaRPr lang="en-US" baseline="0" dirty="0" smtClean="0"/>
          </a:p>
          <a:p>
            <a:r>
              <a:rPr lang="en-US" baseline="0" dirty="0" smtClean="0"/>
              <a:t>A project that </a:t>
            </a:r>
            <a:r>
              <a:rPr lang="en-US" baseline="0" dirty="0" smtClean="0"/>
              <a:t>doesn’t</a:t>
            </a:r>
            <a:r>
              <a:rPr lang="fr-FR" baseline="0" dirty="0" smtClean="0"/>
              <a:t> </a:t>
            </a:r>
            <a:r>
              <a:rPr lang="en-US" baseline="0" dirty="0" smtClean="0"/>
              <a:t>take </a:t>
            </a:r>
            <a:r>
              <a:rPr lang="en-US" baseline="0" dirty="0" smtClean="0"/>
              <a:t>pull requests is not open source. </a:t>
            </a:r>
            <a:endParaRPr lang="en-US" baseline="0" dirty="0" smtClean="0"/>
          </a:p>
          <a:p>
            <a:endParaRPr lang="en-US" baseline="0" dirty="0" smtClean="0"/>
          </a:p>
          <a:p>
            <a:r>
              <a:rPr lang="en-US" baseline="0" dirty="0" smtClean="0"/>
              <a:t>It’s </a:t>
            </a:r>
            <a:r>
              <a:rPr lang="en-US" baseline="0" dirty="0" smtClean="0"/>
              <a:t>a marketing vehicle to get you, the product.</a:t>
            </a:r>
            <a:endParaRPr lang="en-US" dirty="0"/>
          </a:p>
        </p:txBody>
      </p:sp>
      <p:sp>
        <p:nvSpPr>
          <p:cNvPr id="4" name="Slide Number Placeholder 3"/>
          <p:cNvSpPr>
            <a:spLocks noGrp="1"/>
          </p:cNvSpPr>
          <p:nvPr>
            <p:ph type="sldNum" sz="quarter" idx="10"/>
          </p:nvPr>
        </p:nvSpPr>
        <p:spPr/>
        <p:txBody>
          <a:bodyPr/>
          <a:lstStyle/>
          <a:p>
            <a:fld id="{043E4AB9-F10C-214D-A06A-61677E8CF33B}" type="slidenum">
              <a:rPr lang="en-US" smtClean="0"/>
              <a:t>5</a:t>
            </a:fld>
            <a:endParaRPr lang="en-US"/>
          </a:p>
        </p:txBody>
      </p:sp>
    </p:spTree>
    <p:extLst>
      <p:ext uri="{BB962C8B-B14F-4D97-AF65-F5344CB8AC3E}">
        <p14:creationId xmlns:p14="http://schemas.microsoft.com/office/powerpoint/2010/main" val="418252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like </a:t>
            </a:r>
            <a:r>
              <a:rPr lang="en-US" dirty="0" err="1" smtClean="0"/>
              <a:t>Banksy</a:t>
            </a:r>
            <a:r>
              <a:rPr lang="en-US" dirty="0" smtClean="0"/>
              <a:t> would</a:t>
            </a:r>
            <a:r>
              <a:rPr lang="en-US" baseline="0" dirty="0" smtClean="0"/>
              <a:t> </a:t>
            </a:r>
            <a:r>
              <a:rPr lang="en-US" baseline="0" dirty="0" smtClean="0"/>
              <a:t>put it.</a:t>
            </a:r>
          </a:p>
        </p:txBody>
      </p:sp>
      <p:sp>
        <p:nvSpPr>
          <p:cNvPr id="4" name="Slide Number Placeholder 3"/>
          <p:cNvSpPr>
            <a:spLocks noGrp="1"/>
          </p:cNvSpPr>
          <p:nvPr>
            <p:ph type="sldNum" sz="quarter" idx="10"/>
          </p:nvPr>
        </p:nvSpPr>
        <p:spPr/>
        <p:txBody>
          <a:bodyPr/>
          <a:lstStyle/>
          <a:p>
            <a:fld id="{043E4AB9-F10C-214D-A06A-61677E8CF33B}" type="slidenum">
              <a:rPr lang="en-US" smtClean="0"/>
              <a:t>6</a:t>
            </a:fld>
            <a:endParaRPr lang="en-US"/>
          </a:p>
        </p:txBody>
      </p:sp>
    </p:spTree>
    <p:extLst>
      <p:ext uri="{BB962C8B-B14F-4D97-AF65-F5344CB8AC3E}">
        <p14:creationId xmlns:p14="http://schemas.microsoft.com/office/powerpoint/2010/main" val="426246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latin typeface="American Typewriter"/>
                <a:cs typeface="American Typewriter"/>
              </a:rPr>
              <a:t>Let me tell you a story. I was in working for a great closed source company called </a:t>
            </a:r>
            <a:r>
              <a:rPr lang="en-US" baseline="0" dirty="0" err="1" smtClean="0">
                <a:latin typeface="American Typewriter"/>
                <a:cs typeface="American Typewriter"/>
              </a:rPr>
              <a:t>MarkLogic</a:t>
            </a:r>
            <a:r>
              <a:rPr lang="en-US" baseline="0" dirty="0" smtClean="0">
                <a:latin typeface="American Typewriter"/>
                <a:cs typeface="American Typewriter"/>
              </a:rPr>
              <a:t>, they do a document database that is like 10 years in the future. You can think of it as a database that shares the best traits of </a:t>
            </a:r>
            <a:r>
              <a:rPr lang="en-US" baseline="0" dirty="0" err="1" smtClean="0">
                <a:latin typeface="American Typewriter"/>
                <a:cs typeface="American Typewriter"/>
              </a:rPr>
              <a:t>CouchDB</a:t>
            </a:r>
            <a:r>
              <a:rPr lang="en-US" baseline="0" dirty="0" smtClean="0">
                <a:latin typeface="American Typewriter"/>
                <a:cs typeface="American Typewriter"/>
              </a:rPr>
              <a:t> and the best benefits on </a:t>
            </a:r>
            <a:r>
              <a:rPr lang="en-US" baseline="0" dirty="0" err="1" smtClean="0">
                <a:latin typeface="American Typewriter"/>
                <a:cs typeface="American Typewriter"/>
              </a:rPr>
              <a:t>ElasticSearch</a:t>
            </a:r>
            <a:r>
              <a:rPr lang="en-US" baseline="0" dirty="0" smtClean="0">
                <a:latin typeface="American Typewriter"/>
                <a:cs typeface="American Typewriter"/>
              </a:rPr>
              <a:t>.</a:t>
            </a:r>
          </a:p>
          <a:p>
            <a:endParaRPr lang="en-US" baseline="0" dirty="0" smtClean="0">
              <a:latin typeface="American Typewriter"/>
              <a:cs typeface="American Typewriter"/>
            </a:endParaRPr>
          </a:p>
          <a:p>
            <a:r>
              <a:rPr lang="en-US" baseline="0" dirty="0" smtClean="0">
                <a:latin typeface="American Typewriter"/>
                <a:cs typeface="American Typewriter"/>
              </a:rPr>
              <a:t>I been wanting to share how </a:t>
            </a:r>
            <a:r>
              <a:rPr lang="en-US" baseline="0" dirty="0" err="1" smtClean="0">
                <a:latin typeface="American Typewriter"/>
                <a:cs typeface="American Typewriter"/>
              </a:rPr>
              <a:t>MarkLogic</a:t>
            </a:r>
            <a:r>
              <a:rPr lang="en-US" baseline="0" dirty="0" smtClean="0">
                <a:latin typeface="American Typewriter"/>
                <a:cs typeface="American Typewriter"/>
              </a:rPr>
              <a:t> worked with the open-source community, mostly to incentivize innovation and see if we could get something like it as an open-source product.</a:t>
            </a:r>
          </a:p>
          <a:p>
            <a:endParaRPr lang="en-US" baseline="0" dirty="0" smtClean="0">
              <a:latin typeface="American Typewriter"/>
              <a:cs typeface="American Typewriter"/>
            </a:endParaRPr>
          </a:p>
          <a:p>
            <a:r>
              <a:rPr lang="en-US" baseline="0" dirty="0" smtClean="0">
                <a:latin typeface="American Typewriter"/>
                <a:cs typeface="American Typewriter"/>
              </a:rPr>
              <a:t>When I was invited to give a talk about it at Berlin Buzzwords I was super happy to share the internals of the product with the community.</a:t>
            </a:r>
          </a:p>
          <a:p>
            <a:endParaRPr lang="en-US" baseline="0" dirty="0" smtClean="0">
              <a:latin typeface="American Typewriter"/>
              <a:cs typeface="American Typewriter"/>
            </a:endParaRPr>
          </a:p>
          <a:p>
            <a:r>
              <a:rPr lang="en-US" baseline="0" dirty="0" smtClean="0">
                <a:latin typeface="American Typewriter"/>
                <a:cs typeface="American Typewriter"/>
              </a:rPr>
              <a:t>The talk was great and in the end I was hanging out with some pals from </a:t>
            </a:r>
            <a:r>
              <a:rPr lang="en-US" baseline="0" dirty="0" err="1" smtClean="0">
                <a:latin typeface="American Typewriter"/>
                <a:cs typeface="American Typewriter"/>
              </a:rPr>
              <a:t>CouchDB</a:t>
            </a:r>
            <a:r>
              <a:rPr lang="en-US" baseline="0" dirty="0" smtClean="0">
                <a:latin typeface="American Typewriter"/>
                <a:cs typeface="American Typewriter"/>
              </a:rPr>
              <a:t>, Dale and Volker. I love </a:t>
            </a:r>
            <a:r>
              <a:rPr lang="en-US" baseline="0" dirty="0" err="1" smtClean="0">
                <a:latin typeface="American Typewriter"/>
                <a:cs typeface="American Typewriter"/>
              </a:rPr>
              <a:t>CouchDB</a:t>
            </a:r>
            <a:r>
              <a:rPr lang="en-US" baseline="0" dirty="0" smtClean="0">
                <a:latin typeface="American Typewriter"/>
                <a:cs typeface="American Typewriter"/>
              </a:rPr>
              <a:t>, it’s a great open source product and I use it everyday. Then a guy approaches us and introduces himself with a piece of paper with some hexadecimal stuff on it. “It’s my public key” he says.</a:t>
            </a:r>
          </a:p>
          <a:p>
            <a:endParaRPr lang="en-US" baseline="0" dirty="0" smtClean="0">
              <a:latin typeface="American Typewriter"/>
              <a:cs typeface="American Typewriter"/>
            </a:endParaRPr>
          </a:p>
          <a:p>
            <a:r>
              <a:rPr lang="en-US" baseline="0" dirty="0" smtClean="0">
                <a:latin typeface="American Typewriter"/>
                <a:cs typeface="American Typewriter"/>
              </a:rPr>
              <a:t>After talking a bit, this person starts giving me grief for working in a closed source solution. I asked him what database solution he used. He happened to use a GPL licensed open source database on which the company that owns the trademark has all the commits. It’s read only open source.</a:t>
            </a:r>
          </a:p>
          <a:p>
            <a:endParaRPr lang="en-US" baseline="0" dirty="0" smtClean="0">
              <a:latin typeface="American Typewriter"/>
              <a:cs typeface="American Typewriter"/>
            </a:endParaRPr>
          </a:p>
          <a:p>
            <a:r>
              <a:rPr lang="en-US" baseline="0" dirty="0" smtClean="0">
                <a:latin typeface="American Typewriter"/>
                <a:cs typeface="American Typewriter"/>
              </a:rPr>
              <a:t>Not going into specifics, but this shows the power of Marketing. That product is only open source because it helped them drive adoption.</a:t>
            </a:r>
          </a:p>
          <a:p>
            <a:endParaRPr lang="en-US" baseline="0" dirty="0" smtClean="0">
              <a:latin typeface="American Typewriter"/>
              <a:cs typeface="American Typewriter"/>
            </a:endParaRPr>
          </a:p>
          <a:p>
            <a:r>
              <a:rPr lang="en-US" baseline="0" dirty="0" smtClean="0">
                <a:latin typeface="American Typewriter"/>
                <a:cs typeface="American Typewriter"/>
              </a:rPr>
              <a:t>While I was there to try to share the advances produced in a lesser known, closed source database, I got grief from this kid that didn’t even knew what he was using. He just knew it was </a:t>
            </a:r>
            <a:r>
              <a:rPr lang="en-US" baseline="0" dirty="0" err="1" smtClean="0">
                <a:latin typeface="American Typewriter"/>
                <a:cs typeface="American Typewriter"/>
              </a:rPr>
              <a:t>opensource</a:t>
            </a:r>
            <a:r>
              <a:rPr lang="en-US" baseline="0" dirty="0" smtClean="0">
                <a:latin typeface="American Typewriter"/>
                <a:cs typeface="American Typewriter"/>
              </a:rPr>
              <a:t>, &amp; </a:t>
            </a:r>
            <a:r>
              <a:rPr lang="en-US" baseline="0" dirty="0" err="1" smtClean="0">
                <a:latin typeface="American Typewriter"/>
                <a:cs typeface="American Typewriter"/>
              </a:rPr>
              <a:t>webscale</a:t>
            </a:r>
            <a:r>
              <a:rPr lang="en-US" baseline="0" dirty="0" smtClean="0">
                <a:latin typeface="American Typewriter"/>
                <a:cs typeface="American Typewriter"/>
              </a:rPr>
              <a:t>.</a:t>
            </a:r>
          </a:p>
        </p:txBody>
      </p:sp>
      <p:sp>
        <p:nvSpPr>
          <p:cNvPr id="4" name="Slide Number Placeholder 3"/>
          <p:cNvSpPr>
            <a:spLocks noGrp="1"/>
          </p:cNvSpPr>
          <p:nvPr>
            <p:ph type="sldNum" sz="quarter" idx="10"/>
          </p:nvPr>
        </p:nvSpPr>
        <p:spPr/>
        <p:txBody>
          <a:bodyPr/>
          <a:lstStyle/>
          <a:p>
            <a:fld id="{043E4AB9-F10C-214D-A06A-61677E8CF33B}" type="slidenum">
              <a:rPr lang="en-US" smtClean="0"/>
              <a:t>7</a:t>
            </a:fld>
            <a:endParaRPr lang="en-US"/>
          </a:p>
        </p:txBody>
      </p:sp>
    </p:spTree>
    <p:extLst>
      <p:ext uri="{BB962C8B-B14F-4D97-AF65-F5344CB8AC3E}">
        <p14:creationId xmlns:p14="http://schemas.microsoft.com/office/powerpoint/2010/main" val="4104787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to blame for this. </a:t>
            </a:r>
          </a:p>
          <a:p>
            <a:endParaRPr lang="en-US" dirty="0" smtClean="0"/>
          </a:p>
          <a:p>
            <a:r>
              <a:rPr lang="en-US" dirty="0" smtClean="0"/>
              <a:t>As</a:t>
            </a:r>
            <a:r>
              <a:rPr lang="en-US" baseline="0" dirty="0" smtClean="0"/>
              <a:t> developers we perpetuate the cruel joke that marketers pull on us.</a:t>
            </a:r>
            <a:endParaRPr lang="en-US" dirty="0" smtClean="0"/>
          </a:p>
          <a:p>
            <a:endParaRPr lang="en-US" dirty="0" smtClean="0"/>
          </a:p>
          <a:p>
            <a:r>
              <a:rPr lang="en-US" dirty="0" smtClean="0"/>
              <a:t>We recommend open source projects blindly</a:t>
            </a:r>
            <a:r>
              <a:rPr lang="en-US" baseline="0" dirty="0" smtClean="0"/>
              <a:t> based on authors, and we promote our own shit when its broken</a:t>
            </a:r>
            <a:r>
              <a:rPr lang="en-US" baseline="0" dirty="0" smtClean="0"/>
              <a:t>.</a:t>
            </a:r>
          </a:p>
          <a:p>
            <a:endParaRPr lang="en-US" baseline="0" dirty="0" smtClean="0"/>
          </a:p>
          <a:p>
            <a:r>
              <a:rPr lang="en-US" baseline="0" dirty="0" smtClean="0"/>
              <a:t>Yes, make people know what your stuff can solve. But also explain what it is not designed to do. Don’t be a </a:t>
            </a:r>
            <a:r>
              <a:rPr lang="en-US" baseline="0" dirty="0" err="1" smtClean="0"/>
              <a:t>bullshiter</a:t>
            </a:r>
            <a:r>
              <a:rPr lang="en-US" baseline="0" dirty="0" smtClean="0"/>
              <a:t>.</a:t>
            </a:r>
          </a:p>
          <a:p>
            <a:endParaRPr lang="en-US" baseline="0" dirty="0" smtClean="0"/>
          </a:p>
          <a:p>
            <a:r>
              <a:rPr lang="en-US" baseline="0" dirty="0" smtClean="0"/>
              <a:t>Stop idolizing and wanting to work in company X Y or Z. Focus on the stuff you are doing instead. </a:t>
            </a:r>
          </a:p>
          <a:p>
            <a:endParaRPr lang="en-US" baseline="0" dirty="0" smtClean="0"/>
          </a:p>
          <a:p>
            <a:r>
              <a:rPr lang="en-US" baseline="0" dirty="0" smtClean="0"/>
              <a:t>You don’t need an invitation to do open-source, you are already invited.</a:t>
            </a:r>
            <a:endParaRPr lang="en-US" dirty="0"/>
          </a:p>
        </p:txBody>
      </p:sp>
      <p:sp>
        <p:nvSpPr>
          <p:cNvPr id="4" name="Slide Number Placeholder 3"/>
          <p:cNvSpPr>
            <a:spLocks noGrp="1"/>
          </p:cNvSpPr>
          <p:nvPr>
            <p:ph type="sldNum" sz="quarter" idx="10"/>
          </p:nvPr>
        </p:nvSpPr>
        <p:spPr/>
        <p:txBody>
          <a:bodyPr/>
          <a:lstStyle/>
          <a:p>
            <a:fld id="{043E4AB9-F10C-214D-A06A-61677E8CF33B}" type="slidenum">
              <a:rPr lang="en-US" smtClean="0"/>
              <a:t>8</a:t>
            </a:fld>
            <a:endParaRPr lang="en-US"/>
          </a:p>
        </p:txBody>
      </p:sp>
    </p:spTree>
    <p:extLst>
      <p:ext uri="{BB962C8B-B14F-4D97-AF65-F5344CB8AC3E}">
        <p14:creationId xmlns:p14="http://schemas.microsoft.com/office/powerpoint/2010/main" val="405154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Brings me to story #2. </a:t>
            </a:r>
          </a:p>
          <a:p>
            <a:endParaRPr lang="en-US" dirty="0" smtClean="0"/>
          </a:p>
          <a:p>
            <a:r>
              <a:rPr lang="en-US" dirty="0" smtClean="0"/>
              <a:t>At</a:t>
            </a:r>
            <a:r>
              <a:rPr lang="en-US" baseline="0" dirty="0" smtClean="0"/>
              <a:t> </a:t>
            </a:r>
            <a:r>
              <a:rPr lang="en-US" baseline="0" dirty="0" err="1" smtClean="0"/>
              <a:t>Mikeal</a:t>
            </a:r>
            <a:r>
              <a:rPr lang="en-US" baseline="0" dirty="0" smtClean="0"/>
              <a:t> Bachelor party a bunch of the greatest people I know where there. I remember I was hacking with Paolo and getting to know some serious </a:t>
            </a:r>
            <a:r>
              <a:rPr lang="en-US" baseline="0" dirty="0" err="1" smtClean="0"/>
              <a:t>nodejs</a:t>
            </a:r>
            <a:r>
              <a:rPr lang="en-US" baseline="0" dirty="0" smtClean="0"/>
              <a:t> when Ryan, the guy that invented node, walks by on </a:t>
            </a:r>
            <a:r>
              <a:rPr lang="en-US" baseline="0" dirty="0" err="1" smtClean="0"/>
              <a:t>skype</a:t>
            </a:r>
            <a:r>
              <a:rPr lang="en-US" baseline="0" dirty="0" smtClean="0"/>
              <a:t> with some friends.</a:t>
            </a:r>
          </a:p>
          <a:p>
            <a:endParaRPr lang="en-US" baseline="0" dirty="0" smtClean="0"/>
          </a:p>
          <a:p>
            <a:r>
              <a:rPr lang="en-US" baseline="0" dirty="0" smtClean="0"/>
              <a:t>He shows us to his friends, and one of his friends asks if we are “smart”.</a:t>
            </a:r>
          </a:p>
          <a:p>
            <a:endParaRPr lang="en-US" baseline="0" dirty="0" smtClean="0"/>
          </a:p>
          <a:p>
            <a:r>
              <a:rPr lang="en-US" baseline="0" dirty="0" smtClean="0"/>
              <a:t>His answer was amazing, he said “It’s not like we work at Google or Facebook, we are just programmers”</a:t>
            </a:r>
          </a:p>
          <a:p>
            <a:endParaRPr lang="en-US" baseline="0" dirty="0" smtClean="0"/>
          </a:p>
          <a:p>
            <a:r>
              <a:rPr lang="en-US" baseline="0" dirty="0" smtClean="0"/>
              <a:t>I don’t think anyone in that would have a problem getting a job at a large tech company, but I was always humbled by his answers. </a:t>
            </a:r>
          </a:p>
          <a:p>
            <a:endParaRPr lang="en-US" baseline="0" dirty="0" smtClean="0"/>
          </a:p>
          <a:p>
            <a:r>
              <a:rPr lang="en-US" baseline="0" dirty="0" smtClean="0"/>
              <a:t>Which brings me to the conclusion that </a:t>
            </a:r>
            <a:r>
              <a:rPr lang="en-US" baseline="0" dirty="0" err="1" smtClean="0"/>
              <a:t>ryan</a:t>
            </a:r>
            <a:r>
              <a:rPr lang="en-US" baseline="0" dirty="0" smtClean="0"/>
              <a:t> taught me:</a:t>
            </a:r>
          </a:p>
          <a:p>
            <a:endParaRPr lang="en-US" baseline="0" dirty="0" smtClean="0"/>
          </a:p>
          <a:p>
            <a:r>
              <a:rPr lang="en-US" baseline="0" dirty="0" smtClean="0"/>
              <a:t>Stay humble, promote change not brands.</a:t>
            </a:r>
          </a:p>
        </p:txBody>
      </p:sp>
      <p:sp>
        <p:nvSpPr>
          <p:cNvPr id="4" name="Slide Number Placeholder 3"/>
          <p:cNvSpPr>
            <a:spLocks noGrp="1"/>
          </p:cNvSpPr>
          <p:nvPr>
            <p:ph type="sldNum" sz="quarter" idx="10"/>
          </p:nvPr>
        </p:nvSpPr>
        <p:spPr/>
        <p:txBody>
          <a:bodyPr/>
          <a:lstStyle/>
          <a:p>
            <a:fld id="{043E4AB9-F10C-214D-A06A-61677E8CF33B}" type="slidenum">
              <a:rPr lang="en-US" smtClean="0"/>
              <a:t>9</a:t>
            </a:fld>
            <a:endParaRPr lang="en-US"/>
          </a:p>
        </p:txBody>
      </p:sp>
    </p:spTree>
    <p:extLst>
      <p:ext uri="{BB962C8B-B14F-4D97-AF65-F5344CB8AC3E}">
        <p14:creationId xmlns:p14="http://schemas.microsoft.com/office/powerpoint/2010/main" val="390465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CDEA0-F113-E747-A8A2-002186520DFE}" type="datetimeFigureOut">
              <a:rPr lang="en-US" smtClean="0"/>
              <a:t>4/1/12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188841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CDEA0-F113-E747-A8A2-002186520DFE}" type="datetimeFigureOut">
              <a:rPr lang="en-US" smtClean="0"/>
              <a:t>4/1/12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190779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CDEA0-F113-E747-A8A2-002186520DFE}" type="datetimeFigureOut">
              <a:rPr lang="en-US" smtClean="0"/>
              <a:t>4/1/12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42916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CDEA0-F113-E747-A8A2-002186520DFE}" type="datetimeFigureOut">
              <a:rPr lang="en-US" smtClean="0"/>
              <a:t>4/1/12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285518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CDEA0-F113-E747-A8A2-002186520DFE}" type="datetimeFigureOut">
              <a:rPr lang="en-US" smtClean="0"/>
              <a:t>4/1/12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153408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CDEA0-F113-E747-A8A2-002186520DFE}" type="datetimeFigureOut">
              <a:rPr lang="en-US" smtClean="0"/>
              <a:t>4/1/12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3893845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CDEA0-F113-E747-A8A2-002186520DFE}" type="datetimeFigureOut">
              <a:rPr lang="en-US" smtClean="0"/>
              <a:t>4/1/12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316121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CDEA0-F113-E747-A8A2-002186520DFE}" type="datetimeFigureOut">
              <a:rPr lang="en-US" smtClean="0"/>
              <a:t>4/1/12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425576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CDEA0-F113-E747-A8A2-002186520DFE}" type="datetimeFigureOut">
              <a:rPr lang="en-US" smtClean="0"/>
              <a:t>4/1/12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372372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CDEA0-F113-E747-A8A2-002186520DFE}" type="datetimeFigureOut">
              <a:rPr lang="en-US" smtClean="0"/>
              <a:t>4/1/12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98461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CDEA0-F113-E747-A8A2-002186520DFE}" type="datetimeFigureOut">
              <a:rPr lang="en-US" smtClean="0"/>
              <a:t>4/1/12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914A9-28E9-484F-AF16-A1CC7290188B}" type="slidenum">
              <a:rPr lang="en-US" smtClean="0"/>
              <a:t>‹#›</a:t>
            </a:fld>
            <a:endParaRPr lang="en-US"/>
          </a:p>
        </p:txBody>
      </p:sp>
    </p:spTree>
    <p:extLst>
      <p:ext uri="{BB962C8B-B14F-4D97-AF65-F5344CB8AC3E}">
        <p14:creationId xmlns:p14="http://schemas.microsoft.com/office/powerpoint/2010/main" val="2803484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CDEA0-F113-E747-A8A2-002186520DFE}" type="datetimeFigureOut">
              <a:rPr lang="en-US" smtClean="0"/>
              <a:t>4/1/12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914A9-28E9-484F-AF16-A1CC7290188B}" type="slidenum">
              <a:rPr lang="en-US" smtClean="0"/>
              <a:t>‹#›</a:t>
            </a:fld>
            <a:endParaRPr lang="en-US"/>
          </a:p>
        </p:txBody>
      </p:sp>
    </p:spTree>
    <p:extLst>
      <p:ext uri="{BB962C8B-B14F-4D97-AF65-F5344CB8AC3E}">
        <p14:creationId xmlns:p14="http://schemas.microsoft.com/office/powerpoint/2010/main" val="94295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latin typeface="Airplane"/>
                <a:cs typeface="Airplane"/>
              </a:rPr>
              <a:t>TBD.</a:t>
            </a:r>
            <a:endParaRPr lang="en-US" sz="6600" dirty="0">
              <a:latin typeface="Airplane"/>
              <a:cs typeface="Airplane"/>
            </a:endParaRPr>
          </a:p>
        </p:txBody>
      </p:sp>
    </p:spTree>
    <p:extLst>
      <p:ext uri="{BB962C8B-B14F-4D97-AF65-F5344CB8AC3E}">
        <p14:creationId xmlns:p14="http://schemas.microsoft.com/office/powerpoint/2010/main" val="4217900740"/>
      </p:ext>
    </p:extLst>
  </p:cSld>
  <p:clrMapOvr>
    <a:masterClrMapping/>
  </p:clrMapOvr>
  <mc:AlternateContent xmlns:mc="http://schemas.openxmlformats.org/markup-compatibility/2006">
    <mc:Choice xmlns:p14="http://schemas.microsoft.com/office/powerpoint/2010/main" Requires="p14">
      <p:transition spd="slow" p14:dur="2000" advTm="1265"/>
    </mc:Choice>
    <mc:Fallback>
      <p:transition xmlns:p14="http://schemas.microsoft.com/office/powerpoint/2010/main" spd="slow" advTm="1265"/>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3519776"/>
          </a:xfrm>
        </p:spPr>
        <p:txBody>
          <a:bodyPr>
            <a:normAutofit fontScale="90000"/>
          </a:bodyPr>
          <a:lstStyle/>
          <a:p>
            <a:r>
              <a:rPr lang="en-US" sz="8000" dirty="0">
                <a:latin typeface="Airplane"/>
                <a:cs typeface="Airplane"/>
              </a:rPr>
              <a:t>o</a:t>
            </a:r>
            <a:r>
              <a:rPr lang="en-US" sz="8000" dirty="0" smtClean="0">
                <a:latin typeface="Airplane"/>
                <a:cs typeface="Airplane"/>
              </a:rPr>
              <a:t>pen-source</a:t>
            </a:r>
            <a:r>
              <a:rPr lang="en-US" sz="8000" dirty="0">
                <a:latin typeface="Airplane"/>
                <a:cs typeface="Airplane"/>
              </a:rPr>
              <a:t/>
            </a:r>
            <a:br>
              <a:rPr lang="en-US" sz="8000" dirty="0">
                <a:latin typeface="Airplane"/>
                <a:cs typeface="Airplane"/>
              </a:rPr>
            </a:br>
            <a:r>
              <a:rPr lang="en-US" sz="8000" dirty="0" smtClean="0">
                <a:latin typeface="Airplane"/>
                <a:cs typeface="Airplane"/>
              </a:rPr>
              <a:t>is</a:t>
            </a:r>
            <a:br>
              <a:rPr lang="en-US" sz="8000" dirty="0" smtClean="0">
                <a:latin typeface="Airplane"/>
                <a:cs typeface="Airplane"/>
              </a:rPr>
            </a:br>
            <a:r>
              <a:rPr lang="en-US" sz="8000" dirty="0" smtClean="0">
                <a:solidFill>
                  <a:schemeClr val="tx1"/>
                </a:solidFill>
                <a:latin typeface="Airplane"/>
                <a:cs typeface="Airplane"/>
              </a:rPr>
              <a:t>community.</a:t>
            </a:r>
            <a:br>
              <a:rPr lang="en-US" sz="8000" dirty="0" smtClean="0">
                <a:solidFill>
                  <a:schemeClr val="tx1"/>
                </a:solidFill>
                <a:latin typeface="Airplane"/>
                <a:cs typeface="Airplane"/>
              </a:rPr>
            </a:br>
            <a:endParaRPr lang="en-US" sz="8000" dirty="0">
              <a:latin typeface="Airplane"/>
              <a:cs typeface="Airplane"/>
            </a:endParaRPr>
          </a:p>
        </p:txBody>
      </p:sp>
    </p:spTree>
    <p:extLst>
      <p:ext uri="{BB962C8B-B14F-4D97-AF65-F5344CB8AC3E}">
        <p14:creationId xmlns:p14="http://schemas.microsoft.com/office/powerpoint/2010/main" val="39425711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latin typeface="American Typewriter"/>
                <a:cs typeface="American Typewriter"/>
              </a:rPr>
              <a:t>A lot of people never use their initiative, because no-one told them to.</a:t>
            </a:r>
            <a:endParaRPr lang="en-US" dirty="0">
              <a:latin typeface="American Typewriter"/>
              <a:cs typeface="American Typewriter"/>
            </a:endParaRPr>
          </a:p>
        </p:txBody>
      </p:sp>
      <p:sp>
        <p:nvSpPr>
          <p:cNvPr id="3" name="TextBox 2"/>
          <p:cNvSpPr txBox="1"/>
          <p:nvPr/>
        </p:nvSpPr>
        <p:spPr>
          <a:xfrm>
            <a:off x="6978475" y="4361881"/>
            <a:ext cx="1479725" cy="1200329"/>
          </a:xfrm>
          <a:prstGeom prst="rect">
            <a:avLst/>
          </a:prstGeom>
          <a:noFill/>
        </p:spPr>
        <p:txBody>
          <a:bodyPr wrap="none" rtlCol="0">
            <a:spAutoFit/>
          </a:bodyPr>
          <a:lstStyle/>
          <a:p>
            <a:r>
              <a:rPr lang="en-US" sz="3200" dirty="0" smtClean="0">
                <a:latin typeface="Airplane"/>
                <a:cs typeface="Airplane"/>
              </a:rPr>
              <a:t>– </a:t>
            </a:r>
            <a:r>
              <a:rPr lang="en-US" sz="3200" dirty="0" err="1" smtClean="0">
                <a:latin typeface="Airplane"/>
                <a:cs typeface="Airplane"/>
              </a:rPr>
              <a:t>banksy</a:t>
            </a:r>
            <a:endParaRPr lang="en-US" sz="3200" dirty="0" smtClean="0">
              <a:latin typeface="Airplane"/>
              <a:cs typeface="Airplane"/>
            </a:endParaRPr>
          </a:p>
          <a:p>
            <a:pPr marL="285750" indent="-285750">
              <a:buFontTx/>
              <a:buChar char="-"/>
            </a:pPr>
            <a:endParaRPr lang="en-US" sz="4000" dirty="0">
              <a:latin typeface="Airplane"/>
              <a:cs typeface="Airplane"/>
            </a:endParaRPr>
          </a:p>
        </p:txBody>
      </p:sp>
    </p:spTree>
    <p:extLst>
      <p:ext uri="{BB962C8B-B14F-4D97-AF65-F5344CB8AC3E}">
        <p14:creationId xmlns:p14="http://schemas.microsoft.com/office/powerpoint/2010/main" val="17920358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American Typewriter"/>
                <a:cs typeface="American Typewriter"/>
              </a:rPr>
              <a:t>Speak softly, </a:t>
            </a:r>
            <a:br>
              <a:rPr lang="en-US" dirty="0" smtClean="0">
                <a:latin typeface="American Typewriter"/>
                <a:cs typeface="American Typewriter"/>
              </a:rPr>
            </a:br>
            <a:r>
              <a:rPr lang="en-US" dirty="0" smtClean="0">
                <a:latin typeface="American Typewriter"/>
                <a:cs typeface="American Typewriter"/>
              </a:rPr>
              <a:t>but carry a big can of paint.</a:t>
            </a:r>
            <a:endParaRPr lang="en-US" dirty="0">
              <a:latin typeface="American Typewriter"/>
              <a:cs typeface="American Typewriter"/>
            </a:endParaRPr>
          </a:p>
        </p:txBody>
      </p:sp>
      <p:sp>
        <p:nvSpPr>
          <p:cNvPr id="6" name="TextBox 5"/>
          <p:cNvSpPr txBox="1"/>
          <p:nvPr/>
        </p:nvSpPr>
        <p:spPr>
          <a:xfrm>
            <a:off x="6978475" y="4037785"/>
            <a:ext cx="1479725" cy="1200329"/>
          </a:xfrm>
          <a:prstGeom prst="rect">
            <a:avLst/>
          </a:prstGeom>
          <a:noFill/>
        </p:spPr>
        <p:txBody>
          <a:bodyPr wrap="none" rtlCol="0">
            <a:spAutoFit/>
          </a:bodyPr>
          <a:lstStyle/>
          <a:p>
            <a:r>
              <a:rPr lang="en-US" sz="3200" dirty="0" smtClean="0">
                <a:latin typeface="Airplane"/>
                <a:cs typeface="Airplane"/>
              </a:rPr>
              <a:t>– </a:t>
            </a:r>
            <a:r>
              <a:rPr lang="en-US" sz="3200" dirty="0" err="1" smtClean="0">
                <a:latin typeface="Airplane"/>
                <a:cs typeface="Airplane"/>
              </a:rPr>
              <a:t>banksy</a:t>
            </a:r>
            <a:endParaRPr lang="en-US" sz="3200" dirty="0" smtClean="0">
              <a:latin typeface="Airplane"/>
              <a:cs typeface="Airplane"/>
            </a:endParaRPr>
          </a:p>
          <a:p>
            <a:pPr marL="285750" indent="-285750">
              <a:buFontTx/>
              <a:buChar char="-"/>
            </a:pPr>
            <a:endParaRPr lang="en-US" sz="4000" dirty="0">
              <a:latin typeface="Airplane"/>
              <a:cs typeface="Airplane"/>
            </a:endParaRPr>
          </a:p>
        </p:txBody>
      </p:sp>
    </p:spTree>
    <p:extLst>
      <p:ext uri="{BB962C8B-B14F-4D97-AF65-F5344CB8AC3E}">
        <p14:creationId xmlns:p14="http://schemas.microsoft.com/office/powerpoint/2010/main" val="40806399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3519776"/>
          </a:xfrm>
        </p:spPr>
        <p:txBody>
          <a:bodyPr>
            <a:normAutofit fontScale="90000"/>
          </a:bodyPr>
          <a:lstStyle/>
          <a:p>
            <a:r>
              <a:rPr lang="en-US" sz="8000" dirty="0" smtClean="0">
                <a:latin typeface="Airplane"/>
                <a:cs typeface="Airplane"/>
              </a:rPr>
              <a:t>time for some</a:t>
            </a:r>
            <a:br>
              <a:rPr lang="en-US" sz="8000" dirty="0" smtClean="0">
                <a:latin typeface="Airplane"/>
                <a:cs typeface="Airplane"/>
              </a:rPr>
            </a:br>
            <a:r>
              <a:rPr lang="en-US" sz="8000" dirty="0" err="1" smtClean="0">
                <a:latin typeface="Airplane"/>
                <a:cs typeface="Airplane"/>
              </a:rPr>
              <a:t>nodejs</a:t>
            </a:r>
            <a:r>
              <a:rPr lang="en-US" sz="8000" dirty="0" smtClean="0">
                <a:latin typeface="Airplane"/>
                <a:cs typeface="Airplane"/>
              </a:rPr>
              <a:t/>
            </a:r>
            <a:br>
              <a:rPr lang="en-US" sz="8000" dirty="0" smtClean="0">
                <a:latin typeface="Airplane"/>
                <a:cs typeface="Airplane"/>
              </a:rPr>
            </a:br>
            <a:r>
              <a:rPr lang="en-US" sz="8000" dirty="0" smtClean="0">
                <a:solidFill>
                  <a:schemeClr val="accent3"/>
                </a:solidFill>
                <a:latin typeface="Airplane"/>
                <a:cs typeface="Airplane"/>
              </a:rPr>
              <a:t>?</a:t>
            </a:r>
            <a:endParaRPr lang="en-US" sz="8000" dirty="0">
              <a:solidFill>
                <a:schemeClr val="accent3"/>
              </a:solidFill>
              <a:latin typeface="Airplane"/>
              <a:cs typeface="Airplane"/>
            </a:endParaRPr>
          </a:p>
        </p:txBody>
      </p:sp>
    </p:spTree>
    <p:extLst>
      <p:ext uri="{BB962C8B-B14F-4D97-AF65-F5344CB8AC3E}">
        <p14:creationId xmlns:p14="http://schemas.microsoft.com/office/powerpoint/2010/main" val="42126610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56805"/>
            <a:ext cx="7772400" cy="2605779"/>
          </a:xfrm>
        </p:spPr>
        <p:txBody>
          <a:bodyPr>
            <a:noAutofit/>
          </a:bodyPr>
          <a:lstStyle/>
          <a:p>
            <a:r>
              <a:rPr lang="en-US" sz="3000" dirty="0" smtClean="0">
                <a:latin typeface="Airplane"/>
                <a:cs typeface="Airplane"/>
              </a:rPr>
              <a:t/>
            </a:r>
            <a:br>
              <a:rPr lang="en-US" sz="3000" dirty="0" smtClean="0">
                <a:latin typeface="Airplane"/>
                <a:cs typeface="Airplane"/>
              </a:rPr>
            </a:br>
            <a:r>
              <a:rPr lang="en-US" sz="3000" dirty="0" smtClean="0">
                <a:latin typeface="Airplane"/>
                <a:cs typeface="Airplane"/>
              </a:rPr>
              <a:t>a work in progress by</a:t>
            </a:r>
            <a:br>
              <a:rPr lang="en-US" sz="3000" dirty="0" smtClean="0">
                <a:latin typeface="Airplane"/>
                <a:cs typeface="Airplane"/>
              </a:rPr>
            </a:br>
            <a:r>
              <a:rPr lang="en-US" sz="3000" dirty="0">
                <a:latin typeface="Airplane"/>
                <a:cs typeface="Airplane"/>
              </a:rPr>
              <a:t/>
            </a:r>
            <a:br>
              <a:rPr lang="en-US" sz="3000" dirty="0">
                <a:latin typeface="Airplane"/>
                <a:cs typeface="Airplane"/>
              </a:rPr>
            </a:br>
            <a:r>
              <a:rPr lang="en-US" sz="3000" dirty="0" err="1" smtClean="0">
                <a:latin typeface="Airplane"/>
                <a:cs typeface="Airplane"/>
              </a:rPr>
              <a:t>nuno</a:t>
            </a:r>
            <a:r>
              <a:rPr lang="en-US" sz="3000" dirty="0" smtClean="0">
                <a:latin typeface="Airplane"/>
                <a:cs typeface="Airplane"/>
              </a:rPr>
              <a:t> job.</a:t>
            </a:r>
            <a:r>
              <a:rPr lang="en-US" sz="3000" dirty="0">
                <a:latin typeface="Airplane"/>
                <a:cs typeface="Airplane"/>
              </a:rPr>
              <a:t> </a:t>
            </a:r>
            <a:r>
              <a:rPr lang="en-US" sz="3000" dirty="0" smtClean="0">
                <a:latin typeface="Airplane"/>
                <a:cs typeface="Airplane"/>
              </a:rPr>
              <a:t/>
            </a:r>
            <a:br>
              <a:rPr lang="en-US" sz="3000" dirty="0" smtClean="0">
                <a:latin typeface="Airplane"/>
                <a:cs typeface="Airplane"/>
              </a:rPr>
            </a:br>
            <a:r>
              <a:rPr lang="en-US" sz="3000" dirty="0" smtClean="0">
                <a:latin typeface="Airplane"/>
                <a:cs typeface="Airplane"/>
              </a:rPr>
              <a:t/>
            </a:r>
            <a:br>
              <a:rPr lang="en-US" sz="3000" dirty="0" smtClean="0">
                <a:latin typeface="Airplane"/>
                <a:cs typeface="Airplane"/>
              </a:rPr>
            </a:br>
            <a:r>
              <a:rPr lang="en-US" sz="3000" dirty="0">
                <a:latin typeface="Airplane"/>
                <a:cs typeface="Airplane"/>
              </a:rPr>
              <a:t>h</a:t>
            </a:r>
            <a:r>
              <a:rPr lang="en-US" sz="3000" dirty="0" smtClean="0">
                <a:latin typeface="Airplane"/>
                <a:cs typeface="Airplane"/>
              </a:rPr>
              <a:t>uman being.</a:t>
            </a:r>
            <a:br>
              <a:rPr lang="en-US" sz="3000" dirty="0" smtClean="0">
                <a:latin typeface="Airplane"/>
                <a:cs typeface="Airplane"/>
              </a:rPr>
            </a:br>
            <a:r>
              <a:rPr lang="en-US" sz="3000" dirty="0" smtClean="0">
                <a:latin typeface="Airplane"/>
                <a:cs typeface="Airplane"/>
              </a:rPr>
              <a:t/>
            </a:r>
            <a:br>
              <a:rPr lang="en-US" sz="3000" dirty="0" smtClean="0">
                <a:latin typeface="Airplane"/>
                <a:cs typeface="Airplane"/>
              </a:rPr>
            </a:br>
            <a:r>
              <a:rPr lang="en-US" sz="3000" dirty="0" smtClean="0">
                <a:latin typeface="Airplane"/>
                <a:cs typeface="Airplane"/>
              </a:rPr>
              <a:t>likes computers, dinosaurs &amp; funny hats.</a:t>
            </a:r>
            <a:br>
              <a:rPr lang="en-US" sz="3000" dirty="0" smtClean="0">
                <a:latin typeface="Airplane"/>
                <a:cs typeface="Airplane"/>
              </a:rPr>
            </a:br>
            <a:r>
              <a:rPr lang="en-US" sz="3000" dirty="0">
                <a:latin typeface="Airplane"/>
                <a:cs typeface="Airplane"/>
              </a:rPr>
              <a:t/>
            </a:r>
            <a:br>
              <a:rPr lang="en-US" sz="3000" dirty="0">
                <a:latin typeface="Airplane"/>
                <a:cs typeface="Airplane"/>
              </a:rPr>
            </a:br>
            <a:r>
              <a:rPr lang="en-US" sz="3000" dirty="0">
                <a:latin typeface="Airplane"/>
                <a:cs typeface="Airplane"/>
              </a:rPr>
              <a:t>h</a:t>
            </a:r>
            <a:r>
              <a:rPr lang="en-US" sz="3000" dirty="0" smtClean="0">
                <a:latin typeface="Airplane"/>
                <a:cs typeface="Airplane"/>
              </a:rPr>
              <a:t>ates periods in the end of sentences, </a:t>
            </a:r>
            <a:br>
              <a:rPr lang="en-US" sz="3000" dirty="0" smtClean="0">
                <a:latin typeface="Airplane"/>
                <a:cs typeface="Airplane"/>
              </a:rPr>
            </a:br>
            <a:r>
              <a:rPr lang="en-US" sz="3000" dirty="0" smtClean="0">
                <a:latin typeface="Airplane"/>
                <a:cs typeface="Airplane"/>
              </a:rPr>
              <a:t>and punctuation in general.</a:t>
            </a:r>
            <a:br>
              <a:rPr lang="en-US" sz="3000" dirty="0" smtClean="0">
                <a:latin typeface="Airplane"/>
                <a:cs typeface="Airplane"/>
              </a:rPr>
            </a:br>
            <a:r>
              <a:rPr lang="en-US" sz="3000" dirty="0">
                <a:latin typeface="Airplane"/>
                <a:cs typeface="Airplane"/>
              </a:rPr>
              <a:t/>
            </a:r>
            <a:br>
              <a:rPr lang="en-US" sz="3000" dirty="0">
                <a:latin typeface="Airplane"/>
                <a:cs typeface="Airplane"/>
              </a:rPr>
            </a:br>
            <a:r>
              <a:rPr lang="en-US" sz="3000" dirty="0">
                <a:latin typeface="Airplane"/>
                <a:cs typeface="Airplane"/>
              </a:rPr>
              <a:t>m</a:t>
            </a:r>
            <a:r>
              <a:rPr lang="en-US" sz="3000" dirty="0" smtClean="0">
                <a:latin typeface="Airplane"/>
                <a:cs typeface="Airplane"/>
              </a:rPr>
              <a:t>ade to the sound of </a:t>
            </a:r>
            <a:r>
              <a:rPr lang="en-US" sz="3000" dirty="0" err="1" smtClean="0">
                <a:latin typeface="Airplane"/>
                <a:cs typeface="Airplane"/>
              </a:rPr>
              <a:t>dylan</a:t>
            </a:r>
            <a:r>
              <a:rPr lang="en-US" sz="3000" dirty="0" smtClean="0">
                <a:latin typeface="Airplane"/>
                <a:cs typeface="Airplane"/>
              </a:rPr>
              <a:t>, with inspiration from many great friends </a:t>
            </a:r>
            <a:r>
              <a:rPr lang="en-US" sz="3000" dirty="0" err="1" smtClean="0">
                <a:latin typeface="Airplane"/>
                <a:cs typeface="Airplane"/>
              </a:rPr>
              <a:t>Im</a:t>
            </a:r>
            <a:r>
              <a:rPr lang="en-US" sz="3000" dirty="0" smtClean="0">
                <a:latin typeface="Airplane"/>
                <a:cs typeface="Airplane"/>
              </a:rPr>
              <a:t> lucky enough to know. </a:t>
            </a:r>
            <a:br>
              <a:rPr lang="en-US" sz="3000" dirty="0" smtClean="0">
                <a:latin typeface="Airplane"/>
                <a:cs typeface="Airplane"/>
              </a:rPr>
            </a:br>
            <a:r>
              <a:rPr lang="en-US" sz="3000" dirty="0" smtClean="0">
                <a:latin typeface="Airplane"/>
                <a:cs typeface="Airplane"/>
              </a:rPr>
              <a:t>thank you.</a:t>
            </a:r>
            <a:endParaRPr lang="en-US" sz="3000" dirty="0">
              <a:latin typeface="Airplane"/>
              <a:cs typeface="Airplane"/>
            </a:endParaRPr>
          </a:p>
        </p:txBody>
      </p:sp>
    </p:spTree>
    <p:extLst>
      <p:ext uri="{BB962C8B-B14F-4D97-AF65-F5344CB8AC3E}">
        <p14:creationId xmlns:p14="http://schemas.microsoft.com/office/powerpoint/2010/main" val="2792014777"/>
      </p:ext>
    </p:extLst>
  </p:cSld>
  <p:clrMapOvr>
    <a:masterClrMapping/>
  </p:clrMapOvr>
  <mc:AlternateContent xmlns:mc="http://schemas.openxmlformats.org/markup-compatibility/2006">
    <mc:Choice xmlns:p14="http://schemas.microsoft.com/office/powerpoint/2010/main" Requires="p14">
      <p:transition spd="slow" p14:dur="2000" advTm="7610"/>
    </mc:Choice>
    <mc:Fallback>
      <p:transition xmlns:p14="http://schemas.microsoft.com/office/powerpoint/2010/main" spd="slow" advTm="761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1009" y="2130425"/>
            <a:ext cx="8617552" cy="1470025"/>
          </a:xfrm>
        </p:spPr>
        <p:txBody>
          <a:bodyPr>
            <a:normAutofit/>
          </a:bodyPr>
          <a:lstStyle/>
          <a:p>
            <a:r>
              <a:rPr lang="en-US" sz="5400" dirty="0" smtClean="0">
                <a:latin typeface="Airplane"/>
                <a:cs typeface="Airplane"/>
              </a:rPr>
              <a:t>s/</a:t>
            </a:r>
            <a:r>
              <a:rPr lang="en-US" sz="5400" dirty="0" err="1" smtClean="0">
                <a:latin typeface="Airplane"/>
                <a:cs typeface="Airplane"/>
              </a:rPr>
              <a:t>art|graffiti</a:t>
            </a:r>
            <a:r>
              <a:rPr lang="en-US" sz="5400" dirty="0" smtClean="0">
                <a:latin typeface="Airplane"/>
                <a:cs typeface="Airplane"/>
              </a:rPr>
              <a:t>/</a:t>
            </a:r>
            <a:r>
              <a:rPr lang="en-US" sz="5400" dirty="0">
                <a:latin typeface="Airplane"/>
                <a:cs typeface="Airplane"/>
              </a:rPr>
              <a:t>o</a:t>
            </a:r>
            <a:r>
              <a:rPr lang="en-US" sz="5400" dirty="0" smtClean="0">
                <a:latin typeface="Airplane"/>
                <a:cs typeface="Airplane"/>
              </a:rPr>
              <a:t>pen-source/g</a:t>
            </a:r>
            <a:endParaRPr lang="en-US" sz="5400" dirty="0">
              <a:latin typeface="Airplane"/>
              <a:cs typeface="Airplane"/>
            </a:endParaRPr>
          </a:p>
        </p:txBody>
      </p:sp>
    </p:spTree>
    <p:extLst>
      <p:ext uri="{BB962C8B-B14F-4D97-AF65-F5344CB8AC3E}">
        <p14:creationId xmlns:p14="http://schemas.microsoft.com/office/powerpoint/2010/main" val="1303108891"/>
      </p:ext>
    </p:extLst>
  </p:cSld>
  <p:clrMapOvr>
    <a:masterClrMapping/>
  </p:clrMapOvr>
  <mc:AlternateContent xmlns:mc="http://schemas.openxmlformats.org/markup-compatibility/2006">
    <mc:Choice xmlns:p14="http://schemas.microsoft.com/office/powerpoint/2010/main" Requires="p14">
      <p:transition spd="slow" p14:dur="2000" advTm="54809"/>
    </mc:Choice>
    <mc:Fallback>
      <p:transition xmlns:p14="http://schemas.microsoft.com/office/powerpoint/2010/main" spd="slow" advTm="54809"/>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myfkbqCQAAQrOP.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89" y="47480"/>
            <a:ext cx="6718163" cy="67181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97377966"/>
      </p:ext>
    </p:extLst>
  </p:cSld>
  <p:clrMapOvr>
    <a:masterClrMapping/>
  </p:clrMapOvr>
  <mc:AlternateContent xmlns:mc="http://schemas.openxmlformats.org/markup-compatibility/2006">
    <mc:Choice xmlns:p14="http://schemas.microsoft.com/office/powerpoint/2010/main" Requires="p14">
      <p:transition spd="slow" p14:dur="2000" advTm="5490"/>
    </mc:Choice>
    <mc:Fallback>
      <p:transition xmlns:p14="http://schemas.microsoft.com/office/powerpoint/2010/main" spd="slow" advTm="549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8000" dirty="0">
                <a:latin typeface="Airplane"/>
                <a:cs typeface="Airplane"/>
              </a:rPr>
              <a:t>o</a:t>
            </a:r>
            <a:r>
              <a:rPr lang="en-US" sz="8000" dirty="0" smtClean="0">
                <a:latin typeface="Airplane"/>
                <a:cs typeface="Airplane"/>
              </a:rPr>
              <a:t>pen-source</a:t>
            </a:r>
            <a:endParaRPr lang="en-US" sz="8000" dirty="0">
              <a:latin typeface="Airplane"/>
              <a:cs typeface="Airplane"/>
            </a:endParaRPr>
          </a:p>
        </p:txBody>
      </p:sp>
      <p:sp>
        <p:nvSpPr>
          <p:cNvPr id="5" name="Subtitle 4"/>
          <p:cNvSpPr>
            <a:spLocks noGrp="1"/>
          </p:cNvSpPr>
          <p:nvPr>
            <p:ph type="subTitle" idx="1"/>
          </p:nvPr>
        </p:nvSpPr>
        <p:spPr/>
        <p:txBody>
          <a:bodyPr/>
          <a:lstStyle/>
          <a:p>
            <a:r>
              <a:rPr lang="en-US" dirty="0" smtClean="0">
                <a:solidFill>
                  <a:schemeClr val="tx1"/>
                </a:solidFill>
                <a:latin typeface="Airplane"/>
                <a:cs typeface="Airplane"/>
              </a:rPr>
              <a:t>community, curiosity &amp; serendipity.</a:t>
            </a:r>
          </a:p>
        </p:txBody>
      </p:sp>
    </p:spTree>
    <p:extLst>
      <p:ext uri="{BB962C8B-B14F-4D97-AF65-F5344CB8AC3E}">
        <p14:creationId xmlns:p14="http://schemas.microsoft.com/office/powerpoint/2010/main" val="20298890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latin typeface="American Typewriter"/>
                <a:cs typeface="American Typewriter"/>
              </a:rPr>
              <a:t>the people who run our cities don’t understand graffiti because they think nothing has the right to exist unless it makes a profit...</a:t>
            </a:r>
            <a:endParaRPr lang="en-US" dirty="0">
              <a:latin typeface="American Typewriter"/>
              <a:cs typeface="American Typewriter"/>
            </a:endParaRPr>
          </a:p>
        </p:txBody>
      </p:sp>
      <p:sp>
        <p:nvSpPr>
          <p:cNvPr id="7" name="TextBox 6"/>
          <p:cNvSpPr txBox="1"/>
          <p:nvPr/>
        </p:nvSpPr>
        <p:spPr>
          <a:xfrm>
            <a:off x="6978475" y="4637950"/>
            <a:ext cx="1479725" cy="1200329"/>
          </a:xfrm>
          <a:prstGeom prst="rect">
            <a:avLst/>
          </a:prstGeom>
          <a:noFill/>
        </p:spPr>
        <p:txBody>
          <a:bodyPr wrap="none" rtlCol="0">
            <a:spAutoFit/>
          </a:bodyPr>
          <a:lstStyle/>
          <a:p>
            <a:r>
              <a:rPr lang="en-US" sz="3200" dirty="0" smtClean="0">
                <a:latin typeface="Airplane"/>
                <a:cs typeface="Airplane"/>
              </a:rPr>
              <a:t>– </a:t>
            </a:r>
            <a:r>
              <a:rPr lang="en-US" sz="3200" dirty="0" err="1" smtClean="0">
                <a:latin typeface="Airplane"/>
                <a:cs typeface="Airplane"/>
              </a:rPr>
              <a:t>banksy</a:t>
            </a:r>
            <a:endParaRPr lang="en-US" sz="3200" dirty="0" smtClean="0">
              <a:latin typeface="Airplane"/>
              <a:cs typeface="Airplane"/>
            </a:endParaRPr>
          </a:p>
          <a:p>
            <a:pPr marL="285750" indent="-285750">
              <a:buFontTx/>
              <a:buChar char="-"/>
            </a:pPr>
            <a:endParaRPr lang="en-US" sz="4000" dirty="0">
              <a:latin typeface="Airplane"/>
              <a:cs typeface="Airplane"/>
            </a:endParaRPr>
          </a:p>
        </p:txBody>
      </p:sp>
    </p:spTree>
    <p:extLst>
      <p:ext uri="{BB962C8B-B14F-4D97-AF65-F5344CB8AC3E}">
        <p14:creationId xmlns:p14="http://schemas.microsoft.com/office/powerpoint/2010/main" val="32587130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Airplane"/>
                <a:cs typeface="Airplane"/>
              </a:rPr>
              <a:t>s</a:t>
            </a:r>
            <a:r>
              <a:rPr lang="en-US" dirty="0" smtClean="0">
                <a:latin typeface="Airplane"/>
                <a:cs typeface="Airplane"/>
              </a:rPr>
              <a:t>tory #1</a:t>
            </a:r>
            <a:br>
              <a:rPr lang="en-US" dirty="0" smtClean="0">
                <a:latin typeface="Airplane"/>
                <a:cs typeface="Airplane"/>
              </a:rPr>
            </a:br>
            <a:r>
              <a:rPr lang="en-US" dirty="0" err="1" smtClean="0">
                <a:latin typeface="Airplane"/>
                <a:cs typeface="Airplane"/>
              </a:rPr>
              <a:t>couchdb</a:t>
            </a:r>
            <a:r>
              <a:rPr lang="en-US" dirty="0" smtClean="0">
                <a:latin typeface="Airplane"/>
                <a:cs typeface="Airplane"/>
              </a:rPr>
              <a:t> &amp; the public key guy.</a:t>
            </a:r>
            <a:endParaRPr lang="en-US" dirty="0">
              <a:latin typeface="Airplane"/>
              <a:cs typeface="Airplane"/>
            </a:endParaRPr>
          </a:p>
        </p:txBody>
      </p:sp>
    </p:spTree>
    <p:extLst>
      <p:ext uri="{BB962C8B-B14F-4D97-AF65-F5344CB8AC3E}">
        <p14:creationId xmlns:p14="http://schemas.microsoft.com/office/powerpoint/2010/main" val="37260102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4"/>
            <a:ext cx="7772400" cy="3472303"/>
          </a:xfrm>
        </p:spPr>
        <p:txBody>
          <a:bodyPr>
            <a:normAutofit fontScale="90000"/>
          </a:bodyPr>
          <a:lstStyle/>
          <a:p>
            <a:r>
              <a:rPr lang="en-US" dirty="0" smtClean="0">
                <a:latin typeface="American Typewriter"/>
                <a:cs typeface="American Typewriter"/>
              </a:rPr>
              <a:t>The Art we look at is made by only a select few. </a:t>
            </a:r>
            <a:br>
              <a:rPr lang="en-US" dirty="0" smtClean="0">
                <a:latin typeface="American Typewriter"/>
                <a:cs typeface="American Typewriter"/>
              </a:rPr>
            </a:br>
            <a:r>
              <a:rPr lang="en-US" dirty="0" smtClean="0">
                <a:latin typeface="American Typewriter"/>
                <a:cs typeface="American Typewriter"/>
              </a:rPr>
              <a:t/>
            </a:r>
            <a:br>
              <a:rPr lang="en-US" dirty="0" smtClean="0">
                <a:latin typeface="American Typewriter"/>
                <a:cs typeface="American Typewriter"/>
              </a:rPr>
            </a:br>
            <a:r>
              <a:rPr lang="en-US" dirty="0" smtClean="0">
                <a:latin typeface="American Typewriter"/>
                <a:cs typeface="American Typewriter"/>
              </a:rPr>
              <a:t>A small group create, promote, purchase, exhibit and decide the success of Art.</a:t>
            </a:r>
            <a:br>
              <a:rPr lang="en-US" dirty="0" smtClean="0">
                <a:latin typeface="American Typewriter"/>
                <a:cs typeface="American Typewriter"/>
              </a:rPr>
            </a:br>
            <a:endParaRPr lang="en-US" dirty="0">
              <a:latin typeface="American Typewriter"/>
              <a:cs typeface="American Typewriter"/>
            </a:endParaRPr>
          </a:p>
        </p:txBody>
      </p:sp>
      <p:sp>
        <p:nvSpPr>
          <p:cNvPr id="8" name="TextBox 7"/>
          <p:cNvSpPr txBox="1"/>
          <p:nvPr/>
        </p:nvSpPr>
        <p:spPr>
          <a:xfrm>
            <a:off x="6978475" y="5447751"/>
            <a:ext cx="1479725" cy="1200329"/>
          </a:xfrm>
          <a:prstGeom prst="rect">
            <a:avLst/>
          </a:prstGeom>
          <a:noFill/>
        </p:spPr>
        <p:txBody>
          <a:bodyPr wrap="none" rtlCol="0">
            <a:spAutoFit/>
          </a:bodyPr>
          <a:lstStyle/>
          <a:p>
            <a:r>
              <a:rPr lang="en-US" sz="3200" dirty="0" smtClean="0">
                <a:latin typeface="Airplane"/>
                <a:cs typeface="Airplane"/>
              </a:rPr>
              <a:t>– </a:t>
            </a:r>
            <a:r>
              <a:rPr lang="en-US" sz="3200" dirty="0" err="1" smtClean="0">
                <a:latin typeface="Airplane"/>
                <a:cs typeface="Airplane"/>
              </a:rPr>
              <a:t>banksy</a:t>
            </a:r>
            <a:endParaRPr lang="en-US" sz="3200" dirty="0" smtClean="0">
              <a:latin typeface="Airplane"/>
              <a:cs typeface="Airplane"/>
            </a:endParaRPr>
          </a:p>
          <a:p>
            <a:pPr marL="285750" indent="-285750">
              <a:buFontTx/>
              <a:buChar char="-"/>
            </a:pPr>
            <a:endParaRPr lang="en-US" sz="4000" dirty="0">
              <a:latin typeface="Airplane"/>
              <a:cs typeface="Airplane"/>
            </a:endParaRPr>
          </a:p>
        </p:txBody>
      </p:sp>
    </p:spTree>
    <p:extLst>
      <p:ext uri="{BB962C8B-B14F-4D97-AF65-F5344CB8AC3E}">
        <p14:creationId xmlns:p14="http://schemas.microsoft.com/office/powerpoint/2010/main" val="7284077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latin typeface="Airplane"/>
                <a:cs typeface="Airplane"/>
              </a:rPr>
              <a:t>s</a:t>
            </a:r>
            <a:r>
              <a:rPr lang="en-US" dirty="0" smtClean="0">
                <a:latin typeface="Airplane"/>
                <a:cs typeface="Airplane"/>
              </a:rPr>
              <a:t>tory #2</a:t>
            </a:r>
            <a:br>
              <a:rPr lang="en-US" dirty="0" smtClean="0">
                <a:latin typeface="Airplane"/>
                <a:cs typeface="Airplane"/>
              </a:rPr>
            </a:br>
            <a:r>
              <a:rPr lang="en-US" dirty="0" smtClean="0">
                <a:latin typeface="Airplane"/>
                <a:cs typeface="Airplane"/>
              </a:rPr>
              <a:t>stay humble. promote change not brands.</a:t>
            </a:r>
            <a:endParaRPr lang="en-US" dirty="0">
              <a:latin typeface="Airplane"/>
              <a:cs typeface="Airplane"/>
            </a:endParaRPr>
          </a:p>
        </p:txBody>
      </p:sp>
    </p:spTree>
    <p:extLst>
      <p:ext uri="{BB962C8B-B14F-4D97-AF65-F5344CB8AC3E}">
        <p14:creationId xmlns:p14="http://schemas.microsoft.com/office/powerpoint/2010/main" val="10156068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1255</TotalTime>
  <Words>1132</Words>
  <Application>Microsoft Macintosh PowerPoint</Application>
  <PresentationFormat>On-screen Show (4:3)</PresentationFormat>
  <Paragraphs>140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TBD.</vt:lpstr>
      <vt:lpstr> a work in progress by  nuno job.   human being.  likes computers, dinosaurs &amp; funny hats.  hates periods in the end of sentences,  and punctuation in general.  made to the sound of dylan, with inspiration from many great friends Im lucky enough to know.  thank you.</vt:lpstr>
      <vt:lpstr>s/art|graffiti/open-source/g</vt:lpstr>
      <vt:lpstr>PowerPoint Presentation</vt:lpstr>
      <vt:lpstr>open-source</vt:lpstr>
      <vt:lpstr>the people who run our cities don’t understand graffiti because they think nothing has the right to exist unless it makes a profit...</vt:lpstr>
      <vt:lpstr>story #1 couchdb &amp; the public key guy.</vt:lpstr>
      <vt:lpstr>The Art we look at is made by only a select few.   A small group create, promote, purchase, exhibit and decide the success of Art. </vt:lpstr>
      <vt:lpstr>story #2 stay humble. promote change not brands.</vt:lpstr>
      <vt:lpstr>open-source is community. </vt:lpstr>
      <vt:lpstr>A lot of people never use their initiative, because no-one told them to.</vt:lpstr>
      <vt:lpstr>Speak softly,  but carry a big can of paint.</vt:lpstr>
      <vt:lpstr>time for some nodejs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for humans</dc:title>
  <dc:creator>Nuno Job</dc:creator>
  <cp:lastModifiedBy>Nuno Job</cp:lastModifiedBy>
  <cp:revision>45</cp:revision>
  <dcterms:created xsi:type="dcterms:W3CDTF">2012-04-01T03:33:54Z</dcterms:created>
  <dcterms:modified xsi:type="dcterms:W3CDTF">2012-04-02T02:42:27Z</dcterms:modified>
</cp:coreProperties>
</file>