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1" r:id="rId5"/>
    <p:sldId id="262" r:id="rId6"/>
    <p:sldId id="273" r:id="rId7"/>
    <p:sldId id="275" r:id="rId8"/>
    <p:sldId id="276" r:id="rId9"/>
    <p:sldId id="277" r:id="rId10"/>
    <p:sldId id="269" r:id="rId11"/>
    <p:sldId id="271" r:id="rId12"/>
    <p:sldId id="27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7" autoAdjust="0"/>
    <p:restoredTop sz="94660"/>
  </p:normalViewPr>
  <p:slideViewPr>
    <p:cSldViewPr snapToGrid="0">
      <p:cViewPr varScale="1">
        <p:scale>
          <a:sx n="91" d="100"/>
          <a:sy n="91" d="100"/>
        </p:scale>
        <p:origin x="63" y="3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FB70C-D962-4FA5-A525-35B491B4FF1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486D9A9-032B-43E2-B359-F71CA73579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0760D94-2B36-4028-A7A7-78ED56B33977}"/>
              </a:ext>
            </a:extLst>
          </p:cNvPr>
          <p:cNvSpPr>
            <a:spLocks noGrp="1"/>
          </p:cNvSpPr>
          <p:nvPr>
            <p:ph type="dt" sz="half" idx="10"/>
          </p:nvPr>
        </p:nvSpPr>
        <p:spPr/>
        <p:txBody>
          <a:bodyPr/>
          <a:lstStyle/>
          <a:p>
            <a:fld id="{753AAF5E-0616-419B-A616-F7D3E0A585E3}" type="datetimeFigureOut">
              <a:rPr lang="en-US" smtClean="0"/>
              <a:t>3/24/2019</a:t>
            </a:fld>
            <a:endParaRPr lang="en-US" dirty="0"/>
          </a:p>
        </p:txBody>
      </p:sp>
      <p:sp>
        <p:nvSpPr>
          <p:cNvPr id="5" name="Footer Placeholder 4">
            <a:extLst>
              <a:ext uri="{FF2B5EF4-FFF2-40B4-BE49-F238E27FC236}">
                <a16:creationId xmlns:a16="http://schemas.microsoft.com/office/drawing/2014/main" id="{0F7C2DE7-530D-44DF-830C-C8666969BDB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37E99B-369F-4B2B-A493-D1EEC39D1C3F}"/>
              </a:ext>
            </a:extLst>
          </p:cNvPr>
          <p:cNvSpPr>
            <a:spLocks noGrp="1"/>
          </p:cNvSpPr>
          <p:nvPr>
            <p:ph type="sldNum" sz="quarter" idx="12"/>
          </p:nvPr>
        </p:nvSpPr>
        <p:spPr/>
        <p:txBody>
          <a:bodyPr/>
          <a:lstStyle/>
          <a:p>
            <a:fld id="{A78E3A0F-B759-4006-B79A-B39EE7EAF94B}" type="slidenum">
              <a:rPr lang="en-US" smtClean="0"/>
              <a:t>‹#›</a:t>
            </a:fld>
            <a:endParaRPr lang="en-US" dirty="0"/>
          </a:p>
        </p:txBody>
      </p:sp>
    </p:spTree>
    <p:extLst>
      <p:ext uri="{BB962C8B-B14F-4D97-AF65-F5344CB8AC3E}">
        <p14:creationId xmlns:p14="http://schemas.microsoft.com/office/powerpoint/2010/main" val="402730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0F58B-87B4-4386-929D-861818FA9D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444C859-D72E-4420-9F82-1EB0A1DF61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12E3E1-4C2D-4D79-A141-A41696560E3E}"/>
              </a:ext>
            </a:extLst>
          </p:cNvPr>
          <p:cNvSpPr>
            <a:spLocks noGrp="1"/>
          </p:cNvSpPr>
          <p:nvPr>
            <p:ph type="dt" sz="half" idx="10"/>
          </p:nvPr>
        </p:nvSpPr>
        <p:spPr/>
        <p:txBody>
          <a:bodyPr/>
          <a:lstStyle/>
          <a:p>
            <a:fld id="{753AAF5E-0616-419B-A616-F7D3E0A585E3}" type="datetimeFigureOut">
              <a:rPr lang="en-US" smtClean="0"/>
              <a:t>3/24/2019</a:t>
            </a:fld>
            <a:endParaRPr lang="en-US" dirty="0"/>
          </a:p>
        </p:txBody>
      </p:sp>
      <p:sp>
        <p:nvSpPr>
          <p:cNvPr id="5" name="Footer Placeholder 4">
            <a:extLst>
              <a:ext uri="{FF2B5EF4-FFF2-40B4-BE49-F238E27FC236}">
                <a16:creationId xmlns:a16="http://schemas.microsoft.com/office/drawing/2014/main" id="{CEC48C9D-D5B6-4409-87E0-F0C79FF0BC8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48D7A85-0404-42B8-B25C-B25710E81780}"/>
              </a:ext>
            </a:extLst>
          </p:cNvPr>
          <p:cNvSpPr>
            <a:spLocks noGrp="1"/>
          </p:cNvSpPr>
          <p:nvPr>
            <p:ph type="sldNum" sz="quarter" idx="12"/>
          </p:nvPr>
        </p:nvSpPr>
        <p:spPr/>
        <p:txBody>
          <a:bodyPr/>
          <a:lstStyle/>
          <a:p>
            <a:fld id="{A78E3A0F-B759-4006-B79A-B39EE7EAF94B}" type="slidenum">
              <a:rPr lang="en-US" smtClean="0"/>
              <a:t>‹#›</a:t>
            </a:fld>
            <a:endParaRPr lang="en-US" dirty="0"/>
          </a:p>
        </p:txBody>
      </p:sp>
    </p:spTree>
    <p:extLst>
      <p:ext uri="{BB962C8B-B14F-4D97-AF65-F5344CB8AC3E}">
        <p14:creationId xmlns:p14="http://schemas.microsoft.com/office/powerpoint/2010/main" val="1850830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8EDC40-9882-4A8A-84EC-7E689C6EDC4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68AD99C-B294-4935-923F-89237EF8B8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DDBC3C-02F7-44E1-B437-62156FA40085}"/>
              </a:ext>
            </a:extLst>
          </p:cNvPr>
          <p:cNvSpPr>
            <a:spLocks noGrp="1"/>
          </p:cNvSpPr>
          <p:nvPr>
            <p:ph type="dt" sz="half" idx="10"/>
          </p:nvPr>
        </p:nvSpPr>
        <p:spPr/>
        <p:txBody>
          <a:bodyPr/>
          <a:lstStyle/>
          <a:p>
            <a:fld id="{753AAF5E-0616-419B-A616-F7D3E0A585E3}" type="datetimeFigureOut">
              <a:rPr lang="en-US" smtClean="0"/>
              <a:t>3/24/2019</a:t>
            </a:fld>
            <a:endParaRPr lang="en-US" dirty="0"/>
          </a:p>
        </p:txBody>
      </p:sp>
      <p:sp>
        <p:nvSpPr>
          <p:cNvPr id="5" name="Footer Placeholder 4">
            <a:extLst>
              <a:ext uri="{FF2B5EF4-FFF2-40B4-BE49-F238E27FC236}">
                <a16:creationId xmlns:a16="http://schemas.microsoft.com/office/drawing/2014/main" id="{2C2CE8D0-84D5-4907-9B7A-0C22C44B32E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8220FBC-835A-45F6-BCF8-E6C661E862A5}"/>
              </a:ext>
            </a:extLst>
          </p:cNvPr>
          <p:cNvSpPr>
            <a:spLocks noGrp="1"/>
          </p:cNvSpPr>
          <p:nvPr>
            <p:ph type="sldNum" sz="quarter" idx="12"/>
          </p:nvPr>
        </p:nvSpPr>
        <p:spPr/>
        <p:txBody>
          <a:bodyPr/>
          <a:lstStyle/>
          <a:p>
            <a:fld id="{A78E3A0F-B759-4006-B79A-B39EE7EAF94B}" type="slidenum">
              <a:rPr lang="en-US" smtClean="0"/>
              <a:t>‹#›</a:t>
            </a:fld>
            <a:endParaRPr lang="en-US" dirty="0"/>
          </a:p>
        </p:txBody>
      </p:sp>
    </p:spTree>
    <p:extLst>
      <p:ext uri="{BB962C8B-B14F-4D97-AF65-F5344CB8AC3E}">
        <p14:creationId xmlns:p14="http://schemas.microsoft.com/office/powerpoint/2010/main" val="38450746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B6881-CB24-4FAB-886E-A9637747707B}"/>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B6398C01-3158-4D5F-A31F-8F63AA859BB4}"/>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7DB136-5DB6-4380-BED7-9C9FC974D64C}"/>
              </a:ext>
            </a:extLst>
          </p:cNvPr>
          <p:cNvSpPr>
            <a:spLocks noGrp="1"/>
          </p:cNvSpPr>
          <p:nvPr>
            <p:ph type="dt" sz="half" idx="10"/>
          </p:nvPr>
        </p:nvSpPr>
        <p:spPr/>
        <p:txBody>
          <a:bodyPr/>
          <a:lstStyle/>
          <a:p>
            <a:fld id="{BB3A52D6-EB25-4F0C-828D-18AAAD5A52C3}" type="datetimeFigureOut">
              <a:rPr lang="en-US" smtClean="0"/>
              <a:t>3/24/2019</a:t>
            </a:fld>
            <a:endParaRPr lang="en-US" dirty="0"/>
          </a:p>
        </p:txBody>
      </p:sp>
      <p:sp>
        <p:nvSpPr>
          <p:cNvPr id="5" name="Footer Placeholder 4">
            <a:extLst>
              <a:ext uri="{FF2B5EF4-FFF2-40B4-BE49-F238E27FC236}">
                <a16:creationId xmlns:a16="http://schemas.microsoft.com/office/drawing/2014/main" id="{F697430C-4A29-49C7-B1C1-59A2875AD64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44B069B-9EC6-443E-B2EC-60BAB2D4C587}"/>
              </a:ext>
            </a:extLst>
          </p:cNvPr>
          <p:cNvSpPr>
            <a:spLocks noGrp="1"/>
          </p:cNvSpPr>
          <p:nvPr>
            <p:ph type="sldNum" sz="quarter" idx="12"/>
          </p:nvPr>
        </p:nvSpPr>
        <p:spPr/>
        <p:txBody>
          <a:bodyPr/>
          <a:lstStyle/>
          <a:p>
            <a:fld id="{EC938767-5C33-4769-A735-A2E81D65D331}" type="slidenum">
              <a:rPr lang="en-US" smtClean="0"/>
              <a:t>‹#›</a:t>
            </a:fld>
            <a:endParaRPr lang="en-US" dirty="0"/>
          </a:p>
        </p:txBody>
      </p:sp>
    </p:spTree>
    <p:extLst>
      <p:ext uri="{BB962C8B-B14F-4D97-AF65-F5344CB8AC3E}">
        <p14:creationId xmlns:p14="http://schemas.microsoft.com/office/powerpoint/2010/main" val="3197596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2A7D9-1745-43FF-91CE-901AB44A18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F7B8A1-F153-4402-A67A-EE26D01E90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E777E6-C5BD-461D-8543-F32D7942BB63}"/>
              </a:ext>
            </a:extLst>
          </p:cNvPr>
          <p:cNvSpPr>
            <a:spLocks noGrp="1"/>
          </p:cNvSpPr>
          <p:nvPr>
            <p:ph type="dt" sz="half" idx="10"/>
          </p:nvPr>
        </p:nvSpPr>
        <p:spPr/>
        <p:txBody>
          <a:bodyPr/>
          <a:lstStyle/>
          <a:p>
            <a:fld id="{753AAF5E-0616-419B-A616-F7D3E0A585E3}" type="datetimeFigureOut">
              <a:rPr lang="en-US" smtClean="0"/>
              <a:t>3/24/2019</a:t>
            </a:fld>
            <a:endParaRPr lang="en-US" dirty="0"/>
          </a:p>
        </p:txBody>
      </p:sp>
      <p:sp>
        <p:nvSpPr>
          <p:cNvPr id="5" name="Footer Placeholder 4">
            <a:extLst>
              <a:ext uri="{FF2B5EF4-FFF2-40B4-BE49-F238E27FC236}">
                <a16:creationId xmlns:a16="http://schemas.microsoft.com/office/drawing/2014/main" id="{677C4EA4-131C-4776-85F9-3A427ECB441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A5FF0FF-D297-4E72-91A8-5CC9D83A5EAB}"/>
              </a:ext>
            </a:extLst>
          </p:cNvPr>
          <p:cNvSpPr>
            <a:spLocks noGrp="1"/>
          </p:cNvSpPr>
          <p:nvPr>
            <p:ph type="sldNum" sz="quarter" idx="12"/>
          </p:nvPr>
        </p:nvSpPr>
        <p:spPr/>
        <p:txBody>
          <a:bodyPr/>
          <a:lstStyle/>
          <a:p>
            <a:fld id="{A78E3A0F-B759-4006-B79A-B39EE7EAF94B}" type="slidenum">
              <a:rPr lang="en-US" smtClean="0"/>
              <a:t>‹#›</a:t>
            </a:fld>
            <a:endParaRPr lang="en-US" dirty="0"/>
          </a:p>
        </p:txBody>
      </p:sp>
    </p:spTree>
    <p:extLst>
      <p:ext uri="{BB962C8B-B14F-4D97-AF65-F5344CB8AC3E}">
        <p14:creationId xmlns:p14="http://schemas.microsoft.com/office/powerpoint/2010/main" val="1560330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A41E6-11DE-4459-B214-1C20ED9EB2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8DF2496-D40D-425B-A3BD-9DA8665711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E5F42C-88F9-4209-A2AF-81C7D5A62127}"/>
              </a:ext>
            </a:extLst>
          </p:cNvPr>
          <p:cNvSpPr>
            <a:spLocks noGrp="1"/>
          </p:cNvSpPr>
          <p:nvPr>
            <p:ph type="dt" sz="half" idx="10"/>
          </p:nvPr>
        </p:nvSpPr>
        <p:spPr/>
        <p:txBody>
          <a:bodyPr/>
          <a:lstStyle/>
          <a:p>
            <a:fld id="{753AAF5E-0616-419B-A616-F7D3E0A585E3}" type="datetimeFigureOut">
              <a:rPr lang="en-US" smtClean="0"/>
              <a:t>3/24/2019</a:t>
            </a:fld>
            <a:endParaRPr lang="en-US" dirty="0"/>
          </a:p>
        </p:txBody>
      </p:sp>
      <p:sp>
        <p:nvSpPr>
          <p:cNvPr id="5" name="Footer Placeholder 4">
            <a:extLst>
              <a:ext uri="{FF2B5EF4-FFF2-40B4-BE49-F238E27FC236}">
                <a16:creationId xmlns:a16="http://schemas.microsoft.com/office/drawing/2014/main" id="{F33E6C78-DF20-4EFE-B9D1-F57C6904D1F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08FE07-B160-4EAC-B29B-7AA51CF2551C}"/>
              </a:ext>
            </a:extLst>
          </p:cNvPr>
          <p:cNvSpPr>
            <a:spLocks noGrp="1"/>
          </p:cNvSpPr>
          <p:nvPr>
            <p:ph type="sldNum" sz="quarter" idx="12"/>
          </p:nvPr>
        </p:nvSpPr>
        <p:spPr/>
        <p:txBody>
          <a:bodyPr/>
          <a:lstStyle/>
          <a:p>
            <a:fld id="{A78E3A0F-B759-4006-B79A-B39EE7EAF94B}" type="slidenum">
              <a:rPr lang="en-US" smtClean="0"/>
              <a:t>‹#›</a:t>
            </a:fld>
            <a:endParaRPr lang="en-US" dirty="0"/>
          </a:p>
        </p:txBody>
      </p:sp>
    </p:spTree>
    <p:extLst>
      <p:ext uri="{BB962C8B-B14F-4D97-AF65-F5344CB8AC3E}">
        <p14:creationId xmlns:p14="http://schemas.microsoft.com/office/powerpoint/2010/main" val="4112738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FF7EB-FA36-4AB0-B67C-EF0E80D8CE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E2D89A-DF66-4AB9-A7D8-C3B3A823EF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9C1BFF6-680F-49FC-9038-01002F28DB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943013-425D-4249-BFB7-7157BF90FF97}"/>
              </a:ext>
            </a:extLst>
          </p:cNvPr>
          <p:cNvSpPr>
            <a:spLocks noGrp="1"/>
          </p:cNvSpPr>
          <p:nvPr>
            <p:ph type="dt" sz="half" idx="10"/>
          </p:nvPr>
        </p:nvSpPr>
        <p:spPr/>
        <p:txBody>
          <a:bodyPr/>
          <a:lstStyle/>
          <a:p>
            <a:fld id="{753AAF5E-0616-419B-A616-F7D3E0A585E3}" type="datetimeFigureOut">
              <a:rPr lang="en-US" smtClean="0"/>
              <a:t>3/24/2019</a:t>
            </a:fld>
            <a:endParaRPr lang="en-US" dirty="0"/>
          </a:p>
        </p:txBody>
      </p:sp>
      <p:sp>
        <p:nvSpPr>
          <p:cNvPr id="6" name="Footer Placeholder 5">
            <a:extLst>
              <a:ext uri="{FF2B5EF4-FFF2-40B4-BE49-F238E27FC236}">
                <a16:creationId xmlns:a16="http://schemas.microsoft.com/office/drawing/2014/main" id="{3A3AD9DC-B713-4FD8-8370-52296587C5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750CD39-591B-44D5-B4F9-FCF498C2CC67}"/>
              </a:ext>
            </a:extLst>
          </p:cNvPr>
          <p:cNvSpPr>
            <a:spLocks noGrp="1"/>
          </p:cNvSpPr>
          <p:nvPr>
            <p:ph type="sldNum" sz="quarter" idx="12"/>
          </p:nvPr>
        </p:nvSpPr>
        <p:spPr/>
        <p:txBody>
          <a:bodyPr/>
          <a:lstStyle/>
          <a:p>
            <a:fld id="{A78E3A0F-B759-4006-B79A-B39EE7EAF94B}" type="slidenum">
              <a:rPr lang="en-US" smtClean="0"/>
              <a:t>‹#›</a:t>
            </a:fld>
            <a:endParaRPr lang="en-US" dirty="0"/>
          </a:p>
        </p:txBody>
      </p:sp>
    </p:spTree>
    <p:extLst>
      <p:ext uri="{BB962C8B-B14F-4D97-AF65-F5344CB8AC3E}">
        <p14:creationId xmlns:p14="http://schemas.microsoft.com/office/powerpoint/2010/main" val="1964855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99DE2-C115-4AC6-A927-DA181293BA7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2B1A7C4-89A3-48C3-B838-B3A92C6A8A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6B8925-F5E2-4D94-A40E-F94C71D112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285AD58-D4E7-4860-8BF1-DFB70E1CDF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F863585-2A24-4932-A3B4-6E6939C946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2C10DD-CE00-41C1-82AB-2856A91A078D}"/>
              </a:ext>
            </a:extLst>
          </p:cNvPr>
          <p:cNvSpPr>
            <a:spLocks noGrp="1"/>
          </p:cNvSpPr>
          <p:nvPr>
            <p:ph type="dt" sz="half" idx="10"/>
          </p:nvPr>
        </p:nvSpPr>
        <p:spPr/>
        <p:txBody>
          <a:bodyPr/>
          <a:lstStyle/>
          <a:p>
            <a:fld id="{753AAF5E-0616-419B-A616-F7D3E0A585E3}" type="datetimeFigureOut">
              <a:rPr lang="en-US" smtClean="0"/>
              <a:t>3/24/2019</a:t>
            </a:fld>
            <a:endParaRPr lang="en-US" dirty="0"/>
          </a:p>
        </p:txBody>
      </p:sp>
      <p:sp>
        <p:nvSpPr>
          <p:cNvPr id="8" name="Footer Placeholder 7">
            <a:extLst>
              <a:ext uri="{FF2B5EF4-FFF2-40B4-BE49-F238E27FC236}">
                <a16:creationId xmlns:a16="http://schemas.microsoft.com/office/drawing/2014/main" id="{884F241D-E68A-4598-B875-435F88D31FC1}"/>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67604FEE-3DF0-48B0-880D-361FCB469251}"/>
              </a:ext>
            </a:extLst>
          </p:cNvPr>
          <p:cNvSpPr>
            <a:spLocks noGrp="1"/>
          </p:cNvSpPr>
          <p:nvPr>
            <p:ph type="sldNum" sz="quarter" idx="12"/>
          </p:nvPr>
        </p:nvSpPr>
        <p:spPr/>
        <p:txBody>
          <a:bodyPr/>
          <a:lstStyle/>
          <a:p>
            <a:fld id="{A78E3A0F-B759-4006-B79A-B39EE7EAF94B}" type="slidenum">
              <a:rPr lang="en-US" smtClean="0"/>
              <a:t>‹#›</a:t>
            </a:fld>
            <a:endParaRPr lang="en-US" dirty="0"/>
          </a:p>
        </p:txBody>
      </p:sp>
    </p:spTree>
    <p:extLst>
      <p:ext uri="{BB962C8B-B14F-4D97-AF65-F5344CB8AC3E}">
        <p14:creationId xmlns:p14="http://schemas.microsoft.com/office/powerpoint/2010/main" val="181946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70201-D924-4B87-958B-A274BF4BD30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9B130AF-F08B-4AE8-8556-DC2DFA7F1C7B}"/>
              </a:ext>
            </a:extLst>
          </p:cNvPr>
          <p:cNvSpPr>
            <a:spLocks noGrp="1"/>
          </p:cNvSpPr>
          <p:nvPr>
            <p:ph type="dt" sz="half" idx="10"/>
          </p:nvPr>
        </p:nvSpPr>
        <p:spPr/>
        <p:txBody>
          <a:bodyPr/>
          <a:lstStyle/>
          <a:p>
            <a:fld id="{753AAF5E-0616-419B-A616-F7D3E0A585E3}" type="datetimeFigureOut">
              <a:rPr lang="en-US" smtClean="0"/>
              <a:t>3/24/2019</a:t>
            </a:fld>
            <a:endParaRPr lang="en-US" dirty="0"/>
          </a:p>
        </p:txBody>
      </p:sp>
      <p:sp>
        <p:nvSpPr>
          <p:cNvPr id="4" name="Footer Placeholder 3">
            <a:extLst>
              <a:ext uri="{FF2B5EF4-FFF2-40B4-BE49-F238E27FC236}">
                <a16:creationId xmlns:a16="http://schemas.microsoft.com/office/drawing/2014/main" id="{1471DD49-4DCE-4990-A17F-DBBD4507A64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6F87E2DE-8ADD-43F5-9DC3-C1964A4AD926}"/>
              </a:ext>
            </a:extLst>
          </p:cNvPr>
          <p:cNvSpPr>
            <a:spLocks noGrp="1"/>
          </p:cNvSpPr>
          <p:nvPr>
            <p:ph type="sldNum" sz="quarter" idx="12"/>
          </p:nvPr>
        </p:nvSpPr>
        <p:spPr/>
        <p:txBody>
          <a:bodyPr/>
          <a:lstStyle/>
          <a:p>
            <a:fld id="{A78E3A0F-B759-4006-B79A-B39EE7EAF94B}" type="slidenum">
              <a:rPr lang="en-US" smtClean="0"/>
              <a:t>‹#›</a:t>
            </a:fld>
            <a:endParaRPr lang="en-US" dirty="0"/>
          </a:p>
        </p:txBody>
      </p:sp>
    </p:spTree>
    <p:extLst>
      <p:ext uri="{BB962C8B-B14F-4D97-AF65-F5344CB8AC3E}">
        <p14:creationId xmlns:p14="http://schemas.microsoft.com/office/powerpoint/2010/main" val="4177863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FA23CA-EF31-4FF9-B520-06088900D84A}"/>
              </a:ext>
            </a:extLst>
          </p:cNvPr>
          <p:cNvSpPr>
            <a:spLocks noGrp="1"/>
          </p:cNvSpPr>
          <p:nvPr>
            <p:ph type="dt" sz="half" idx="10"/>
          </p:nvPr>
        </p:nvSpPr>
        <p:spPr/>
        <p:txBody>
          <a:bodyPr/>
          <a:lstStyle/>
          <a:p>
            <a:fld id="{753AAF5E-0616-419B-A616-F7D3E0A585E3}" type="datetimeFigureOut">
              <a:rPr lang="en-US" smtClean="0"/>
              <a:t>3/24/2019</a:t>
            </a:fld>
            <a:endParaRPr lang="en-US" dirty="0"/>
          </a:p>
        </p:txBody>
      </p:sp>
      <p:sp>
        <p:nvSpPr>
          <p:cNvPr id="3" name="Footer Placeholder 2">
            <a:extLst>
              <a:ext uri="{FF2B5EF4-FFF2-40B4-BE49-F238E27FC236}">
                <a16:creationId xmlns:a16="http://schemas.microsoft.com/office/drawing/2014/main" id="{D9E7A4C6-6F31-4D6A-A29E-20A1C58FDE5D}"/>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4958B95-0170-4E9B-99DC-B2C7136D1B13}"/>
              </a:ext>
            </a:extLst>
          </p:cNvPr>
          <p:cNvSpPr>
            <a:spLocks noGrp="1"/>
          </p:cNvSpPr>
          <p:nvPr>
            <p:ph type="sldNum" sz="quarter" idx="12"/>
          </p:nvPr>
        </p:nvSpPr>
        <p:spPr/>
        <p:txBody>
          <a:bodyPr/>
          <a:lstStyle/>
          <a:p>
            <a:fld id="{A78E3A0F-B759-4006-B79A-B39EE7EAF94B}" type="slidenum">
              <a:rPr lang="en-US" smtClean="0"/>
              <a:t>‹#›</a:t>
            </a:fld>
            <a:endParaRPr lang="en-US" dirty="0"/>
          </a:p>
        </p:txBody>
      </p:sp>
    </p:spTree>
    <p:extLst>
      <p:ext uri="{BB962C8B-B14F-4D97-AF65-F5344CB8AC3E}">
        <p14:creationId xmlns:p14="http://schemas.microsoft.com/office/powerpoint/2010/main" val="3042534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B1A6A-FA5C-48BA-B545-5F1BED3D8A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892F9FA-720B-4737-8701-23503EB0C5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31D78B9-5CA8-4A12-AFC0-C15267C5B8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432FAF-03CE-42AB-B074-03A2C2945377}"/>
              </a:ext>
            </a:extLst>
          </p:cNvPr>
          <p:cNvSpPr>
            <a:spLocks noGrp="1"/>
          </p:cNvSpPr>
          <p:nvPr>
            <p:ph type="dt" sz="half" idx="10"/>
          </p:nvPr>
        </p:nvSpPr>
        <p:spPr/>
        <p:txBody>
          <a:bodyPr/>
          <a:lstStyle/>
          <a:p>
            <a:fld id="{753AAF5E-0616-419B-A616-F7D3E0A585E3}" type="datetimeFigureOut">
              <a:rPr lang="en-US" smtClean="0"/>
              <a:t>3/24/2019</a:t>
            </a:fld>
            <a:endParaRPr lang="en-US" dirty="0"/>
          </a:p>
        </p:txBody>
      </p:sp>
      <p:sp>
        <p:nvSpPr>
          <p:cNvPr id="6" name="Footer Placeholder 5">
            <a:extLst>
              <a:ext uri="{FF2B5EF4-FFF2-40B4-BE49-F238E27FC236}">
                <a16:creationId xmlns:a16="http://schemas.microsoft.com/office/drawing/2014/main" id="{F97E23CC-2E97-4EED-BBC5-89FCD76FB5C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338A454-DD4B-41CE-875A-7ED2BDA8A6C8}"/>
              </a:ext>
            </a:extLst>
          </p:cNvPr>
          <p:cNvSpPr>
            <a:spLocks noGrp="1"/>
          </p:cNvSpPr>
          <p:nvPr>
            <p:ph type="sldNum" sz="quarter" idx="12"/>
          </p:nvPr>
        </p:nvSpPr>
        <p:spPr/>
        <p:txBody>
          <a:bodyPr/>
          <a:lstStyle/>
          <a:p>
            <a:fld id="{A78E3A0F-B759-4006-B79A-B39EE7EAF94B}" type="slidenum">
              <a:rPr lang="en-US" smtClean="0"/>
              <a:t>‹#›</a:t>
            </a:fld>
            <a:endParaRPr lang="en-US" dirty="0"/>
          </a:p>
        </p:txBody>
      </p:sp>
    </p:spTree>
    <p:extLst>
      <p:ext uri="{BB962C8B-B14F-4D97-AF65-F5344CB8AC3E}">
        <p14:creationId xmlns:p14="http://schemas.microsoft.com/office/powerpoint/2010/main" val="785670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0D4D8-92B6-4C4D-9727-7BDD44E46A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5F7B3CB-5001-4D85-97B4-3F89AA715C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007870DF-6D2E-44DC-910A-61DA70381F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81219D-A92A-40D4-98B6-7550CA775D74}"/>
              </a:ext>
            </a:extLst>
          </p:cNvPr>
          <p:cNvSpPr>
            <a:spLocks noGrp="1"/>
          </p:cNvSpPr>
          <p:nvPr>
            <p:ph type="dt" sz="half" idx="10"/>
          </p:nvPr>
        </p:nvSpPr>
        <p:spPr/>
        <p:txBody>
          <a:bodyPr/>
          <a:lstStyle/>
          <a:p>
            <a:fld id="{753AAF5E-0616-419B-A616-F7D3E0A585E3}" type="datetimeFigureOut">
              <a:rPr lang="en-US" smtClean="0"/>
              <a:t>3/24/2019</a:t>
            </a:fld>
            <a:endParaRPr lang="en-US" dirty="0"/>
          </a:p>
        </p:txBody>
      </p:sp>
      <p:sp>
        <p:nvSpPr>
          <p:cNvPr id="6" name="Footer Placeholder 5">
            <a:extLst>
              <a:ext uri="{FF2B5EF4-FFF2-40B4-BE49-F238E27FC236}">
                <a16:creationId xmlns:a16="http://schemas.microsoft.com/office/drawing/2014/main" id="{C0960B97-5D30-4A1F-BBE0-F21BA803580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169D605-00E6-4FC3-A4C3-F229F4332C17}"/>
              </a:ext>
            </a:extLst>
          </p:cNvPr>
          <p:cNvSpPr>
            <a:spLocks noGrp="1"/>
          </p:cNvSpPr>
          <p:nvPr>
            <p:ph type="sldNum" sz="quarter" idx="12"/>
          </p:nvPr>
        </p:nvSpPr>
        <p:spPr/>
        <p:txBody>
          <a:bodyPr/>
          <a:lstStyle/>
          <a:p>
            <a:fld id="{A78E3A0F-B759-4006-B79A-B39EE7EAF94B}" type="slidenum">
              <a:rPr lang="en-US" smtClean="0"/>
              <a:t>‹#›</a:t>
            </a:fld>
            <a:endParaRPr lang="en-US" dirty="0"/>
          </a:p>
        </p:txBody>
      </p:sp>
    </p:spTree>
    <p:extLst>
      <p:ext uri="{BB962C8B-B14F-4D97-AF65-F5344CB8AC3E}">
        <p14:creationId xmlns:p14="http://schemas.microsoft.com/office/powerpoint/2010/main" val="3342563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7D1440-AF34-434C-B997-C202A8C242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2F09FFC-D2BE-44B1-80B9-530D193407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8C611E-F0A9-4F42-B7D8-3A75697F97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3AAF5E-0616-419B-A616-F7D3E0A585E3}" type="datetimeFigureOut">
              <a:rPr lang="en-US" smtClean="0"/>
              <a:t>3/24/2019</a:t>
            </a:fld>
            <a:endParaRPr lang="en-US" dirty="0"/>
          </a:p>
        </p:txBody>
      </p:sp>
      <p:sp>
        <p:nvSpPr>
          <p:cNvPr id="5" name="Footer Placeholder 4">
            <a:extLst>
              <a:ext uri="{FF2B5EF4-FFF2-40B4-BE49-F238E27FC236}">
                <a16:creationId xmlns:a16="http://schemas.microsoft.com/office/drawing/2014/main" id="{7658404C-2FD6-4616-A03D-9564196F45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88B96559-6074-463E-A8F7-1C91788DF5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8E3A0F-B759-4006-B79A-B39EE7EAF94B}" type="slidenum">
              <a:rPr lang="en-US" smtClean="0"/>
              <a:t>‹#›</a:t>
            </a:fld>
            <a:endParaRPr lang="en-US" dirty="0"/>
          </a:p>
        </p:txBody>
      </p:sp>
    </p:spTree>
    <p:extLst>
      <p:ext uri="{BB962C8B-B14F-4D97-AF65-F5344CB8AC3E}">
        <p14:creationId xmlns:p14="http://schemas.microsoft.com/office/powerpoint/2010/main" val="15058050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List_of_neighborhoods_in_Miami" TargetMode="Externa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1FB26AE-5EEF-4458-B9B8-26B0141C27D7}"/>
              </a:ext>
            </a:extLst>
          </p:cNvPr>
          <p:cNvSpPr>
            <a:spLocks noGrp="1"/>
          </p:cNvSpPr>
          <p:nvPr>
            <p:ph type="subTitle" idx="1"/>
          </p:nvPr>
        </p:nvSpPr>
        <p:spPr/>
        <p:txBody>
          <a:bodyPr/>
          <a:lstStyle/>
          <a:p>
            <a:r>
              <a:rPr lang="en-US" dirty="0"/>
              <a:t>Miami Neighborhoods </a:t>
            </a:r>
          </a:p>
          <a:p>
            <a:r>
              <a:rPr lang="en-US" dirty="0"/>
              <a:t>with</a:t>
            </a:r>
          </a:p>
          <a:p>
            <a:r>
              <a:rPr lang="en-US" dirty="0"/>
              <a:t>Coffee Shop and Park</a:t>
            </a:r>
          </a:p>
        </p:txBody>
      </p:sp>
      <p:sp>
        <p:nvSpPr>
          <p:cNvPr id="4" name="Rectangle 1">
            <a:extLst>
              <a:ext uri="{FF2B5EF4-FFF2-40B4-BE49-F238E27FC236}">
                <a16:creationId xmlns:a16="http://schemas.microsoft.com/office/drawing/2014/main" id="{28498638-8164-4833-85A3-9266D871A420}"/>
              </a:ext>
            </a:extLst>
          </p:cNvPr>
          <p:cNvSpPr>
            <a:spLocks noGrp="1" noChangeArrowheads="1"/>
          </p:cNvSpPr>
          <p:nvPr>
            <p:ph type="ctrTitle"/>
          </p:nvPr>
        </p:nvSpPr>
        <p:spPr bwMode="auto">
          <a:xfrm>
            <a:off x="1889636" y="2023775"/>
            <a:ext cx="877836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5B9BD5"/>
                </a:solidFill>
                <a:effectLst/>
                <a:latin typeface="Calibri" panose="020F0502020204030204" pitchFamily="34" charset="0"/>
                <a:ea typeface="Calibri" panose="020F0502020204030204" pitchFamily="34" charset="0"/>
                <a:cs typeface="Times New Roman" panose="02020603050405020304" pitchFamily="18" charset="0"/>
              </a:rPr>
              <a:t>ADS CAPSTONE – BATTLE OF THE NEIGHBORHOODS</a:t>
            </a:r>
            <a:endParaRPr kumimoji="0" lang="en-US" altLang="en-US" sz="5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7691447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1BE3D-D093-4F14-8B06-B44E2C8A3B6B}"/>
              </a:ext>
            </a:extLst>
          </p:cNvPr>
          <p:cNvSpPr>
            <a:spLocks noGrp="1"/>
          </p:cNvSpPr>
          <p:nvPr>
            <p:ph type="title"/>
          </p:nvPr>
        </p:nvSpPr>
        <p:spPr/>
        <p:txBody>
          <a:bodyPr/>
          <a:lstStyle/>
          <a:p>
            <a:pPr marR="0" rtl="0"/>
            <a:r>
              <a:rPr lang="en-US" b="0" i="0" u="none" strike="noStrike" baseline="0" dirty="0">
                <a:solidFill>
                  <a:srgbClr val="2E74B5"/>
                </a:solidFill>
                <a:latin typeface="Times New Roman" panose="02020603050405020304" pitchFamily="18" charset="0"/>
              </a:rPr>
              <a:t>Results</a:t>
            </a:r>
          </a:p>
        </p:txBody>
      </p:sp>
      <p:sp>
        <p:nvSpPr>
          <p:cNvPr id="3" name="Text Placeholder 2">
            <a:extLst>
              <a:ext uri="{FF2B5EF4-FFF2-40B4-BE49-F238E27FC236}">
                <a16:creationId xmlns:a16="http://schemas.microsoft.com/office/drawing/2014/main" id="{7741E485-F1BD-420C-9A9C-ACE4F516D5FE}"/>
              </a:ext>
            </a:extLst>
          </p:cNvPr>
          <p:cNvSpPr>
            <a:spLocks noGrp="1"/>
          </p:cNvSpPr>
          <p:nvPr>
            <p:ph type="body" idx="1"/>
          </p:nvPr>
        </p:nvSpPr>
        <p:spPr>
          <a:xfrm>
            <a:off x="838200" y="1825625"/>
            <a:ext cx="4122684" cy="4351338"/>
          </a:xfrm>
        </p:spPr>
        <p:txBody>
          <a:bodyPr>
            <a:normAutofit/>
          </a:bodyPr>
          <a:lstStyle/>
          <a:p>
            <a:pPr marL="0" indent="0">
              <a:buNone/>
            </a:pPr>
            <a:r>
              <a:rPr lang="en-US" dirty="0"/>
              <a:t>Dataset containing venues for neighborhoods that had a coffee shop and a park was created resulting in 28 unique venues in 10 neighborhoods.  </a:t>
            </a:r>
          </a:p>
          <a:p>
            <a:pPr marL="0" indent="0">
              <a:buNone/>
            </a:pPr>
            <a:r>
              <a:rPr lang="en-US" dirty="0"/>
              <a:t>These venues were mapped and depicted by markers and pop up text as shown on map.</a:t>
            </a:r>
          </a:p>
          <a:p>
            <a:endParaRPr lang="en-US" dirty="0"/>
          </a:p>
        </p:txBody>
      </p:sp>
      <p:pic>
        <p:nvPicPr>
          <p:cNvPr id="4" name="Picture 3">
            <a:extLst>
              <a:ext uri="{FF2B5EF4-FFF2-40B4-BE49-F238E27FC236}">
                <a16:creationId xmlns:a16="http://schemas.microsoft.com/office/drawing/2014/main" id="{C1F7092F-A237-46DD-A0CE-80C0D6B63067}"/>
              </a:ext>
            </a:extLst>
          </p:cNvPr>
          <p:cNvPicPr/>
          <p:nvPr/>
        </p:nvPicPr>
        <p:blipFill>
          <a:blip r:embed="rId2"/>
          <a:stretch>
            <a:fillRect/>
          </a:stretch>
        </p:blipFill>
        <p:spPr>
          <a:xfrm>
            <a:off x="5192110" y="1825625"/>
            <a:ext cx="6579476" cy="4401754"/>
          </a:xfrm>
          <a:prstGeom prst="rect">
            <a:avLst/>
          </a:prstGeom>
        </p:spPr>
      </p:pic>
    </p:spTree>
    <p:extLst>
      <p:ext uri="{BB962C8B-B14F-4D97-AF65-F5344CB8AC3E}">
        <p14:creationId xmlns:p14="http://schemas.microsoft.com/office/powerpoint/2010/main" val="1637128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F742-FC58-4226-A77E-CEE39FA84319}"/>
              </a:ext>
            </a:extLst>
          </p:cNvPr>
          <p:cNvSpPr>
            <a:spLocks noGrp="1"/>
          </p:cNvSpPr>
          <p:nvPr>
            <p:ph type="title"/>
          </p:nvPr>
        </p:nvSpPr>
        <p:spPr/>
        <p:txBody>
          <a:bodyPr/>
          <a:lstStyle/>
          <a:p>
            <a:pPr marR="0" rtl="0"/>
            <a:r>
              <a:rPr lang="en-US" b="0" i="0" u="none" strike="noStrike" baseline="0" dirty="0">
                <a:solidFill>
                  <a:srgbClr val="2E74B5"/>
                </a:solidFill>
                <a:latin typeface="Times New Roman" panose="02020603050405020304" pitchFamily="18" charset="0"/>
              </a:rPr>
              <a:t>Discussion and Observations</a:t>
            </a:r>
          </a:p>
        </p:txBody>
      </p:sp>
      <p:sp>
        <p:nvSpPr>
          <p:cNvPr id="3" name="Text Placeholder 2">
            <a:extLst>
              <a:ext uri="{FF2B5EF4-FFF2-40B4-BE49-F238E27FC236}">
                <a16:creationId xmlns:a16="http://schemas.microsoft.com/office/drawing/2014/main" id="{8E86638E-37F7-492A-8D2D-A38534D19DC7}"/>
              </a:ext>
            </a:extLst>
          </p:cNvPr>
          <p:cNvSpPr>
            <a:spLocks noGrp="1"/>
          </p:cNvSpPr>
          <p:nvPr>
            <p:ph type="body" idx="1"/>
          </p:nvPr>
        </p:nvSpPr>
        <p:spPr>
          <a:xfrm>
            <a:off x="838200" y="1825625"/>
            <a:ext cx="4270529" cy="4351338"/>
          </a:xfrm>
        </p:spPr>
        <p:txBody>
          <a:bodyPr>
            <a:normAutofit fontScale="92500" lnSpcReduction="10000"/>
          </a:bodyPr>
          <a:lstStyle/>
          <a:p>
            <a:pPr marL="0" indent="0">
              <a:buNone/>
            </a:pPr>
            <a:r>
              <a:rPr lang="en-US" dirty="0"/>
              <a:t>The neighborhood with the highest number of coffee shops (6) was Midtown while the one with highest number of parks (4) was Buena Vista.   </a:t>
            </a:r>
          </a:p>
          <a:p>
            <a:pPr marL="0" indent="0">
              <a:buNone/>
            </a:pPr>
            <a:r>
              <a:rPr lang="en-US" dirty="0"/>
              <a:t>In comparison, Liberty City has only one coffee shop and one park.  Other neighborhoods with only one park were Midtown, Downtown and Brickell although each had multiple coffee shops.</a:t>
            </a:r>
          </a:p>
          <a:p>
            <a:pPr marL="0" indent="0">
              <a:buNone/>
            </a:pPr>
            <a:endParaRPr lang="en-US" dirty="0"/>
          </a:p>
        </p:txBody>
      </p:sp>
      <p:pic>
        <p:nvPicPr>
          <p:cNvPr id="6" name="Picture 5">
            <a:extLst>
              <a:ext uri="{FF2B5EF4-FFF2-40B4-BE49-F238E27FC236}">
                <a16:creationId xmlns:a16="http://schemas.microsoft.com/office/drawing/2014/main" id="{99326F33-312A-4707-843F-0845A10DC4E5}"/>
              </a:ext>
            </a:extLst>
          </p:cNvPr>
          <p:cNvPicPr>
            <a:picLocks noChangeAspect="1"/>
          </p:cNvPicPr>
          <p:nvPr/>
        </p:nvPicPr>
        <p:blipFill>
          <a:blip r:embed="rId2"/>
          <a:stretch>
            <a:fillRect/>
          </a:stretch>
        </p:blipFill>
        <p:spPr>
          <a:xfrm>
            <a:off x="6096000" y="1935983"/>
            <a:ext cx="4270529" cy="3597713"/>
          </a:xfrm>
          <a:prstGeom prst="rect">
            <a:avLst/>
          </a:prstGeom>
        </p:spPr>
      </p:pic>
    </p:spTree>
    <p:extLst>
      <p:ext uri="{BB962C8B-B14F-4D97-AF65-F5344CB8AC3E}">
        <p14:creationId xmlns:p14="http://schemas.microsoft.com/office/powerpoint/2010/main" val="14010990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16243-A921-4840-AA14-62D57D0A84B7}"/>
              </a:ext>
            </a:extLst>
          </p:cNvPr>
          <p:cNvSpPr>
            <a:spLocks noGrp="1"/>
          </p:cNvSpPr>
          <p:nvPr>
            <p:ph type="title"/>
          </p:nvPr>
        </p:nvSpPr>
        <p:spPr/>
        <p:txBody>
          <a:bodyPr/>
          <a:lstStyle/>
          <a:p>
            <a:pPr marR="0" rtl="0"/>
            <a:r>
              <a:rPr lang="en-US" b="0" i="0" u="none" strike="noStrike" baseline="0" dirty="0">
                <a:solidFill>
                  <a:srgbClr val="2E74B5"/>
                </a:solidFill>
                <a:latin typeface="Times New Roman" panose="02020603050405020304" pitchFamily="18" charset="0"/>
              </a:rPr>
              <a:t>Conclusion</a:t>
            </a:r>
          </a:p>
        </p:txBody>
      </p:sp>
      <p:sp>
        <p:nvSpPr>
          <p:cNvPr id="3" name="Text Placeholder 2">
            <a:extLst>
              <a:ext uri="{FF2B5EF4-FFF2-40B4-BE49-F238E27FC236}">
                <a16:creationId xmlns:a16="http://schemas.microsoft.com/office/drawing/2014/main" id="{2C74DCC5-9100-48A3-9FDD-1824996C2903}"/>
              </a:ext>
            </a:extLst>
          </p:cNvPr>
          <p:cNvSpPr>
            <a:spLocks noGrp="1"/>
          </p:cNvSpPr>
          <p:nvPr>
            <p:ph type="body" idx="1"/>
          </p:nvPr>
        </p:nvSpPr>
        <p:spPr/>
        <p:txBody>
          <a:bodyPr/>
          <a:lstStyle/>
          <a:p>
            <a:pPr marL="0" indent="0">
              <a:buNone/>
            </a:pPr>
            <a:r>
              <a:rPr lang="en-US" dirty="0"/>
              <a:t>The data clearly shows there are neighborhoods in Miami where our client, and others, can easily grab their favorite cup of coffee and enjoy it while taking a stroll in the park.</a:t>
            </a:r>
          </a:p>
          <a:p>
            <a:pPr marL="0" indent="0">
              <a:buNone/>
            </a:pPr>
            <a:endParaRPr lang="en-US" dirty="0"/>
          </a:p>
        </p:txBody>
      </p:sp>
    </p:spTree>
    <p:extLst>
      <p:ext uri="{BB962C8B-B14F-4D97-AF65-F5344CB8AC3E}">
        <p14:creationId xmlns:p14="http://schemas.microsoft.com/office/powerpoint/2010/main" val="852250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5CC0E-2C6A-46BD-B287-0FE199C1DA4D}"/>
              </a:ext>
            </a:extLst>
          </p:cNvPr>
          <p:cNvSpPr>
            <a:spLocks noGrp="1"/>
          </p:cNvSpPr>
          <p:nvPr>
            <p:ph type="title"/>
          </p:nvPr>
        </p:nvSpPr>
        <p:spPr/>
        <p:txBody>
          <a:bodyPr/>
          <a:lstStyle/>
          <a:p>
            <a:pPr marR="0" rtl="0"/>
            <a:r>
              <a:rPr lang="en-US" b="0" i="0" u="none" strike="noStrike" baseline="0" dirty="0">
                <a:solidFill>
                  <a:srgbClr val="2E74B5"/>
                </a:solidFill>
                <a:latin typeface="Times New Roman" panose="02020603050405020304" pitchFamily="18" charset="0"/>
              </a:rPr>
              <a:t>Topics</a:t>
            </a:r>
          </a:p>
        </p:txBody>
      </p:sp>
      <p:sp>
        <p:nvSpPr>
          <p:cNvPr id="3" name="Text Placeholder 2">
            <a:extLst>
              <a:ext uri="{FF2B5EF4-FFF2-40B4-BE49-F238E27FC236}">
                <a16:creationId xmlns:a16="http://schemas.microsoft.com/office/drawing/2014/main" id="{BDFF3BFF-1481-4C51-A502-4A0661CEE1C7}"/>
              </a:ext>
            </a:extLst>
          </p:cNvPr>
          <p:cNvSpPr>
            <a:spLocks noGrp="1"/>
          </p:cNvSpPr>
          <p:nvPr>
            <p:ph type="body" idx="1"/>
          </p:nvPr>
        </p:nvSpPr>
        <p:spPr/>
        <p:txBody>
          <a:bodyPr/>
          <a:lstStyle/>
          <a:p>
            <a:r>
              <a:rPr lang="en-US" dirty="0"/>
              <a:t>Introduction</a:t>
            </a:r>
          </a:p>
          <a:p>
            <a:r>
              <a:rPr lang="en-US" dirty="0"/>
              <a:t>Data</a:t>
            </a:r>
          </a:p>
          <a:p>
            <a:r>
              <a:rPr lang="en-US" dirty="0"/>
              <a:t>Methodology</a:t>
            </a:r>
          </a:p>
          <a:p>
            <a:r>
              <a:rPr lang="en-US" dirty="0"/>
              <a:t>Results</a:t>
            </a:r>
          </a:p>
          <a:p>
            <a:r>
              <a:rPr lang="en-US" dirty="0"/>
              <a:t>Discussion and Observations</a:t>
            </a:r>
          </a:p>
          <a:p>
            <a:r>
              <a:rPr lang="en-US" dirty="0"/>
              <a:t>Conclusion</a:t>
            </a:r>
          </a:p>
          <a:p>
            <a:endParaRPr lang="en-US" dirty="0"/>
          </a:p>
        </p:txBody>
      </p:sp>
    </p:spTree>
    <p:extLst>
      <p:ext uri="{BB962C8B-B14F-4D97-AF65-F5344CB8AC3E}">
        <p14:creationId xmlns:p14="http://schemas.microsoft.com/office/powerpoint/2010/main" val="3297414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CFC54-DC75-4D3F-B099-C309B0320B0F}"/>
              </a:ext>
            </a:extLst>
          </p:cNvPr>
          <p:cNvSpPr>
            <a:spLocks noGrp="1"/>
          </p:cNvSpPr>
          <p:nvPr>
            <p:ph type="title"/>
          </p:nvPr>
        </p:nvSpPr>
        <p:spPr/>
        <p:txBody>
          <a:bodyPr/>
          <a:lstStyle/>
          <a:p>
            <a:pPr marR="0" rtl="0"/>
            <a:r>
              <a:rPr lang="en-US" b="0" i="0" u="none" strike="noStrike" baseline="0" dirty="0">
                <a:solidFill>
                  <a:srgbClr val="2E74B5"/>
                </a:solidFill>
                <a:latin typeface="Times New Roman" panose="02020603050405020304" pitchFamily="18" charset="0"/>
              </a:rPr>
              <a:t>Introduction</a:t>
            </a:r>
          </a:p>
        </p:txBody>
      </p:sp>
      <p:sp>
        <p:nvSpPr>
          <p:cNvPr id="3" name="Text Placeholder 2">
            <a:extLst>
              <a:ext uri="{FF2B5EF4-FFF2-40B4-BE49-F238E27FC236}">
                <a16:creationId xmlns:a16="http://schemas.microsoft.com/office/drawing/2014/main" id="{049D1B15-B4FE-44DB-AB18-BA2467765B14}"/>
              </a:ext>
            </a:extLst>
          </p:cNvPr>
          <p:cNvSpPr>
            <a:spLocks noGrp="1"/>
          </p:cNvSpPr>
          <p:nvPr>
            <p:ph type="body" idx="1"/>
          </p:nvPr>
        </p:nvSpPr>
        <p:spPr/>
        <p:txBody>
          <a:bodyPr/>
          <a:lstStyle/>
          <a:p>
            <a:pPr marL="0" indent="0">
              <a:buNone/>
            </a:pPr>
            <a:r>
              <a:rPr lang="en-US" dirty="0"/>
              <a:t>A client planning to visit Miami, Florida, has solicited assistance in identifying neighborhoods; further identifying those within half mile radius that have both a coffee shop and a park.  Ideally, this information will be displayed on map with markers.</a:t>
            </a:r>
          </a:p>
          <a:p>
            <a:pPr marL="0" marR="0" lvl="0" indent="0" rtl="0">
              <a:buNone/>
            </a:pPr>
            <a:r>
              <a:rPr lang="en-US" b="0" i="0" u="none" strike="noStrike" baseline="0" dirty="0">
                <a:solidFill>
                  <a:srgbClr val="2E74B5"/>
                </a:solidFill>
                <a:latin typeface="Times New Roman" panose="02020603050405020304" pitchFamily="18" charset="0"/>
              </a:rPr>
              <a:t> </a:t>
            </a:r>
          </a:p>
        </p:txBody>
      </p:sp>
    </p:spTree>
    <p:extLst>
      <p:ext uri="{BB962C8B-B14F-4D97-AF65-F5344CB8AC3E}">
        <p14:creationId xmlns:p14="http://schemas.microsoft.com/office/powerpoint/2010/main" val="2744047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C3AFC-C885-4726-8967-0D1FCE0715BA}"/>
              </a:ext>
            </a:extLst>
          </p:cNvPr>
          <p:cNvSpPr>
            <a:spLocks noGrp="1"/>
          </p:cNvSpPr>
          <p:nvPr>
            <p:ph type="title"/>
          </p:nvPr>
        </p:nvSpPr>
        <p:spPr/>
        <p:txBody>
          <a:bodyPr/>
          <a:lstStyle/>
          <a:p>
            <a:pPr marR="0" rtl="0"/>
            <a:r>
              <a:rPr lang="en-US" b="0" i="0" u="none" strike="noStrike" baseline="0" dirty="0">
                <a:solidFill>
                  <a:srgbClr val="2E74B5"/>
                </a:solidFill>
                <a:latin typeface="Times New Roman" panose="02020603050405020304" pitchFamily="18" charset="0"/>
              </a:rPr>
              <a:t>Data</a:t>
            </a:r>
          </a:p>
        </p:txBody>
      </p:sp>
      <p:sp>
        <p:nvSpPr>
          <p:cNvPr id="3" name="Text Placeholder 2">
            <a:extLst>
              <a:ext uri="{FF2B5EF4-FFF2-40B4-BE49-F238E27FC236}">
                <a16:creationId xmlns:a16="http://schemas.microsoft.com/office/drawing/2014/main" id="{5FB27DD3-AA88-4E21-9FEC-3B3723980028}"/>
              </a:ext>
            </a:extLst>
          </p:cNvPr>
          <p:cNvSpPr>
            <a:spLocks noGrp="1"/>
          </p:cNvSpPr>
          <p:nvPr>
            <p:ph type="body" idx="1"/>
          </p:nvPr>
        </p:nvSpPr>
        <p:spPr/>
        <p:txBody>
          <a:bodyPr>
            <a:normAutofit/>
          </a:bodyPr>
          <a:lstStyle/>
          <a:p>
            <a:r>
              <a:rPr lang="en-US" dirty="0"/>
              <a:t>Miami, Florida neighborhood data with coordinates was retrieved from Wikipedia.  This data can be found on </a:t>
            </a:r>
            <a:r>
              <a:rPr lang="en-US" u="sng" dirty="0">
                <a:hlinkClick r:id="rId2"/>
              </a:rPr>
              <a:t>here</a:t>
            </a:r>
            <a:r>
              <a:rPr lang="en-US" dirty="0"/>
              <a:t>​. </a:t>
            </a:r>
          </a:p>
          <a:p>
            <a:r>
              <a:rPr lang="en-US" dirty="0"/>
              <a:t>Using the neighborhood coordinates from Wikipedia data, venue information was obtained from Foursquare location data.</a:t>
            </a:r>
          </a:p>
        </p:txBody>
      </p:sp>
    </p:spTree>
    <p:extLst>
      <p:ext uri="{BB962C8B-B14F-4D97-AF65-F5344CB8AC3E}">
        <p14:creationId xmlns:p14="http://schemas.microsoft.com/office/powerpoint/2010/main" val="746637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B583E-3BBC-4A28-A429-E30BC3038262}"/>
              </a:ext>
            </a:extLst>
          </p:cNvPr>
          <p:cNvSpPr>
            <a:spLocks noGrp="1"/>
          </p:cNvSpPr>
          <p:nvPr>
            <p:ph type="title"/>
          </p:nvPr>
        </p:nvSpPr>
        <p:spPr>
          <a:xfrm>
            <a:off x="838200" y="365125"/>
            <a:ext cx="10515600" cy="1325563"/>
          </a:xfrm>
        </p:spPr>
        <p:txBody>
          <a:bodyPr/>
          <a:lstStyle/>
          <a:p>
            <a:pPr marR="0" rtl="0"/>
            <a:r>
              <a:rPr lang="en-US" b="0" i="0" u="none" strike="noStrike" baseline="0" dirty="0">
                <a:solidFill>
                  <a:srgbClr val="2E74B5"/>
                </a:solidFill>
                <a:latin typeface="Times New Roman" panose="02020603050405020304" pitchFamily="18" charset="0"/>
              </a:rPr>
              <a:t>Methodology</a:t>
            </a:r>
          </a:p>
        </p:txBody>
      </p:sp>
      <p:sp>
        <p:nvSpPr>
          <p:cNvPr id="3" name="Text Placeholder 2">
            <a:extLst>
              <a:ext uri="{FF2B5EF4-FFF2-40B4-BE49-F238E27FC236}">
                <a16:creationId xmlns:a16="http://schemas.microsoft.com/office/drawing/2014/main" id="{CE1F7F5E-57FC-472D-A001-1DA4BCEF8216}"/>
              </a:ext>
            </a:extLst>
          </p:cNvPr>
          <p:cNvSpPr>
            <a:spLocks noGrp="1"/>
          </p:cNvSpPr>
          <p:nvPr>
            <p:ph type="body" idx="1"/>
          </p:nvPr>
        </p:nvSpPr>
        <p:spPr>
          <a:xfrm>
            <a:off x="838200" y="1825625"/>
            <a:ext cx="10515600" cy="4351338"/>
          </a:xfrm>
        </p:spPr>
        <p:txBody>
          <a:bodyPr/>
          <a:lstStyle/>
          <a:p>
            <a:pPr marL="0" indent="0">
              <a:buNone/>
            </a:pPr>
            <a:r>
              <a:rPr lang="en-US" dirty="0"/>
              <a:t>Utilizing Pandas, Miami neighborhood data was extracted from Wikipedia page and loaded into dataframe using Pandas as shown in table below.  </a:t>
            </a:r>
            <a:endParaRPr lang="en-US" b="0" i="0" u="none" strike="noStrike" baseline="0" dirty="0">
              <a:solidFill>
                <a:srgbClr val="2E74B5"/>
              </a:solidFill>
              <a:latin typeface="Times New Roman" panose="02020603050405020304" pitchFamily="18" charset="0"/>
            </a:endParaRPr>
          </a:p>
        </p:txBody>
      </p:sp>
      <p:pic>
        <p:nvPicPr>
          <p:cNvPr id="4" name="Picture 3">
            <a:extLst>
              <a:ext uri="{FF2B5EF4-FFF2-40B4-BE49-F238E27FC236}">
                <a16:creationId xmlns:a16="http://schemas.microsoft.com/office/drawing/2014/main" id="{0E64C866-B813-4FA4-BB1A-A6E7DCF2BD2E}"/>
              </a:ext>
            </a:extLst>
          </p:cNvPr>
          <p:cNvPicPr>
            <a:picLocks noChangeAspect="1"/>
          </p:cNvPicPr>
          <p:nvPr/>
        </p:nvPicPr>
        <p:blipFill>
          <a:blip r:embed="rId2"/>
          <a:stretch>
            <a:fillRect/>
          </a:stretch>
        </p:blipFill>
        <p:spPr>
          <a:xfrm>
            <a:off x="907503" y="3471079"/>
            <a:ext cx="9960194" cy="1869732"/>
          </a:xfrm>
          <a:prstGeom prst="rect">
            <a:avLst/>
          </a:prstGeom>
        </p:spPr>
      </p:pic>
    </p:spTree>
    <p:extLst>
      <p:ext uri="{BB962C8B-B14F-4D97-AF65-F5344CB8AC3E}">
        <p14:creationId xmlns:p14="http://schemas.microsoft.com/office/powerpoint/2010/main" val="2354492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B583E-3BBC-4A28-A429-E30BC3038262}"/>
              </a:ext>
            </a:extLst>
          </p:cNvPr>
          <p:cNvSpPr>
            <a:spLocks noGrp="1"/>
          </p:cNvSpPr>
          <p:nvPr>
            <p:ph type="title"/>
          </p:nvPr>
        </p:nvSpPr>
        <p:spPr/>
        <p:txBody>
          <a:bodyPr/>
          <a:lstStyle/>
          <a:p>
            <a:pPr marR="0" rtl="0"/>
            <a:r>
              <a:rPr lang="en-US" b="0" i="0" u="none" strike="noStrike" baseline="0" dirty="0">
                <a:solidFill>
                  <a:srgbClr val="2E74B5"/>
                </a:solidFill>
                <a:latin typeface="Times New Roman" panose="02020603050405020304" pitchFamily="18" charset="0"/>
              </a:rPr>
              <a:t>Methodology</a:t>
            </a:r>
          </a:p>
        </p:txBody>
      </p:sp>
      <p:sp>
        <p:nvSpPr>
          <p:cNvPr id="3" name="Text Placeholder 2">
            <a:extLst>
              <a:ext uri="{FF2B5EF4-FFF2-40B4-BE49-F238E27FC236}">
                <a16:creationId xmlns:a16="http://schemas.microsoft.com/office/drawing/2014/main" id="{CE1F7F5E-57FC-472D-A001-1DA4BCEF8216}"/>
              </a:ext>
            </a:extLst>
          </p:cNvPr>
          <p:cNvSpPr>
            <a:spLocks noGrp="1"/>
          </p:cNvSpPr>
          <p:nvPr>
            <p:ph type="body" idx="1"/>
          </p:nvPr>
        </p:nvSpPr>
        <p:spPr/>
        <p:txBody>
          <a:bodyPr/>
          <a:lstStyle/>
          <a:p>
            <a:pPr marL="0" indent="0">
              <a:buNone/>
            </a:pPr>
            <a:r>
              <a:rPr lang="en-US" dirty="0"/>
              <a:t>Data was then cleansed to result in only the data needed for mapping the neighborhoods as shown below.</a:t>
            </a:r>
          </a:p>
          <a:p>
            <a:pPr marL="0" indent="0">
              <a:buNone/>
            </a:pPr>
            <a:endParaRPr lang="en-US" dirty="0"/>
          </a:p>
          <a:p>
            <a:pPr marL="0" marR="0" lvl="0" indent="0" rtl="0">
              <a:buNone/>
            </a:pPr>
            <a:endParaRPr lang="en-US" b="0" i="0" u="none" strike="noStrike" baseline="0" dirty="0">
              <a:solidFill>
                <a:srgbClr val="2E74B5"/>
              </a:solidFill>
              <a:latin typeface="Times New Roman" panose="02020603050405020304" pitchFamily="18" charset="0"/>
            </a:endParaRPr>
          </a:p>
        </p:txBody>
      </p:sp>
      <p:pic>
        <p:nvPicPr>
          <p:cNvPr id="4" name="Picture 3">
            <a:extLst>
              <a:ext uri="{FF2B5EF4-FFF2-40B4-BE49-F238E27FC236}">
                <a16:creationId xmlns:a16="http://schemas.microsoft.com/office/drawing/2014/main" id="{1E9CDAEE-54E9-4821-9D9E-F7FBFB0F6DA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72207" y="2931477"/>
            <a:ext cx="7662041" cy="2486605"/>
          </a:xfrm>
          <a:prstGeom prst="rect">
            <a:avLst/>
          </a:prstGeom>
          <a:noFill/>
          <a:ln>
            <a:noFill/>
          </a:ln>
        </p:spPr>
      </p:pic>
    </p:spTree>
    <p:extLst>
      <p:ext uri="{BB962C8B-B14F-4D97-AF65-F5344CB8AC3E}">
        <p14:creationId xmlns:p14="http://schemas.microsoft.com/office/powerpoint/2010/main" val="3217651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B583E-3BBC-4A28-A429-E30BC3038262}"/>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marR="0"/>
            <a:r>
              <a:rPr lang="en-US" b="0" i="0" u="none" strike="noStrike" baseline="0" dirty="0">
                <a:solidFill>
                  <a:srgbClr val="2E74B5"/>
                </a:solidFill>
                <a:latin typeface="Times New Roman" panose="02020603050405020304" pitchFamily="18" charset="0"/>
              </a:rPr>
              <a:t>Methodology</a:t>
            </a:r>
            <a:endParaRPr lang="en-US" b="0" i="0" u="none" strike="noStrike" baseline="0" dirty="0">
              <a:solidFill>
                <a:schemeClr val="accent1"/>
              </a:solidFill>
            </a:endParaRPr>
          </a:p>
        </p:txBody>
      </p:sp>
      <p:sp>
        <p:nvSpPr>
          <p:cNvPr id="3" name="Text Placeholder 2">
            <a:extLst>
              <a:ext uri="{FF2B5EF4-FFF2-40B4-BE49-F238E27FC236}">
                <a16:creationId xmlns:a16="http://schemas.microsoft.com/office/drawing/2014/main" id="{CE1F7F5E-57FC-472D-A001-1DA4BCEF8216}"/>
              </a:ext>
            </a:extLst>
          </p:cNvPr>
          <p:cNvSpPr>
            <a:spLocks noGrp="1"/>
          </p:cNvSpPr>
          <p:nvPr>
            <p:ph type="body" idx="1"/>
          </p:nvPr>
        </p:nvSpPr>
        <p:spPr>
          <a:xfrm>
            <a:off x="838200" y="1825625"/>
            <a:ext cx="3797807" cy="4351338"/>
          </a:xfrm>
        </p:spPr>
        <p:txBody>
          <a:bodyPr vert="horz" lIns="91440" tIns="45720" rIns="91440" bIns="45720" rtlCol="0">
            <a:normAutofit lnSpcReduction="10000"/>
          </a:bodyPr>
          <a:lstStyle/>
          <a:p>
            <a:pPr marL="0" indent="0">
              <a:buNone/>
            </a:pPr>
            <a:r>
              <a:rPr lang="en-US" dirty="0"/>
              <a:t>After data was extracted and cleansed, Geocoder Nominatum was used to extract coordinates for the city of Miami.  Folium was utilized to create feature group to draw map and create markers with neighborhood depicted in popup text when marker is clicked.</a:t>
            </a:r>
          </a:p>
          <a:p>
            <a:pPr marL="0"/>
            <a:endParaRPr lang="en-US" sz="2000" dirty="0"/>
          </a:p>
          <a:p>
            <a:pPr marL="0" marR="0" lvl="0"/>
            <a:endParaRPr lang="en-US" sz="2000" b="0" i="0" u="none" strike="noStrike" baseline="0" dirty="0"/>
          </a:p>
        </p:txBody>
      </p:sp>
      <p:pic>
        <p:nvPicPr>
          <p:cNvPr id="7" name="Picture 6">
            <a:extLst>
              <a:ext uri="{FF2B5EF4-FFF2-40B4-BE49-F238E27FC236}">
                <a16:creationId xmlns:a16="http://schemas.microsoft.com/office/drawing/2014/main" id="{6B8FF7A7-06D3-4BEF-890D-C4699745DF3F}"/>
              </a:ext>
            </a:extLst>
          </p:cNvPr>
          <p:cNvPicPr/>
          <p:nvPr/>
        </p:nvPicPr>
        <p:blipFill rotWithShape="1">
          <a:blip r:embed="rId2" cstate="print">
            <a:extLst>
              <a:ext uri="{28A0092B-C50C-407E-A947-70E740481C1C}">
                <a14:useLocalDpi xmlns:a14="http://schemas.microsoft.com/office/drawing/2010/main" val="0"/>
              </a:ext>
            </a:extLst>
          </a:blip>
          <a:srcRect l="1327" r="28283" b="-1"/>
          <a:stretch/>
        </p:blipFill>
        <p:spPr>
          <a:xfrm>
            <a:off x="5120640" y="1904281"/>
            <a:ext cx="6233160" cy="4272681"/>
          </a:xfrm>
          <a:prstGeom prst="rect">
            <a:avLst/>
          </a:prstGeom>
        </p:spPr>
      </p:pic>
    </p:spTree>
    <p:extLst>
      <p:ext uri="{BB962C8B-B14F-4D97-AF65-F5344CB8AC3E}">
        <p14:creationId xmlns:p14="http://schemas.microsoft.com/office/powerpoint/2010/main" val="3276773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B583E-3BBC-4A28-A429-E30BC3038262}"/>
              </a:ext>
            </a:extLst>
          </p:cNvPr>
          <p:cNvSpPr>
            <a:spLocks noGrp="1"/>
          </p:cNvSpPr>
          <p:nvPr>
            <p:ph type="title"/>
          </p:nvPr>
        </p:nvSpPr>
        <p:spPr/>
        <p:txBody>
          <a:bodyPr/>
          <a:lstStyle/>
          <a:p>
            <a:pPr marR="0" rtl="0"/>
            <a:r>
              <a:rPr lang="en-US" b="0" i="0" u="none" strike="noStrike" baseline="0" dirty="0">
                <a:solidFill>
                  <a:srgbClr val="2E74B5"/>
                </a:solidFill>
                <a:latin typeface="Times New Roman" panose="02020603050405020304" pitchFamily="18" charset="0"/>
              </a:rPr>
              <a:t>Methodology</a:t>
            </a:r>
          </a:p>
        </p:txBody>
      </p:sp>
      <p:sp>
        <p:nvSpPr>
          <p:cNvPr id="3" name="Text Placeholder 2">
            <a:extLst>
              <a:ext uri="{FF2B5EF4-FFF2-40B4-BE49-F238E27FC236}">
                <a16:creationId xmlns:a16="http://schemas.microsoft.com/office/drawing/2014/main" id="{CE1F7F5E-57FC-472D-A001-1DA4BCEF8216}"/>
              </a:ext>
            </a:extLst>
          </p:cNvPr>
          <p:cNvSpPr>
            <a:spLocks noGrp="1"/>
          </p:cNvSpPr>
          <p:nvPr>
            <p:ph type="body" idx="1"/>
          </p:nvPr>
        </p:nvSpPr>
        <p:spPr/>
        <p:txBody>
          <a:bodyPr/>
          <a:lstStyle/>
          <a:p>
            <a:pPr marL="0" indent="0">
              <a:buNone/>
            </a:pPr>
            <a:r>
              <a:rPr lang="en-US" dirty="0"/>
              <a:t>Foursquare API was used to get neighborhood venues within half mile radius of Miami.  This resulted in 1143 venues, an example of data returned is shown in below.</a:t>
            </a:r>
          </a:p>
          <a:p>
            <a:pPr marL="0" indent="0">
              <a:buNone/>
            </a:pPr>
            <a:endParaRPr lang="en-US" dirty="0"/>
          </a:p>
          <a:p>
            <a:pPr marL="0" marR="0" lvl="0" indent="0" rtl="0">
              <a:buNone/>
            </a:pPr>
            <a:endParaRPr lang="en-US" b="0" i="0" u="none" strike="noStrike" baseline="0" dirty="0">
              <a:solidFill>
                <a:srgbClr val="2E74B5"/>
              </a:solidFill>
              <a:latin typeface="Times New Roman" panose="02020603050405020304" pitchFamily="18" charset="0"/>
            </a:endParaRPr>
          </a:p>
        </p:txBody>
      </p:sp>
      <p:pic>
        <p:nvPicPr>
          <p:cNvPr id="5" name="Picture 4">
            <a:extLst>
              <a:ext uri="{FF2B5EF4-FFF2-40B4-BE49-F238E27FC236}">
                <a16:creationId xmlns:a16="http://schemas.microsoft.com/office/drawing/2014/main" id="{9E337597-89BC-4204-A483-FD91903E4EF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48559" y="3272790"/>
            <a:ext cx="10003220" cy="2465858"/>
          </a:xfrm>
          <a:prstGeom prst="rect">
            <a:avLst/>
          </a:prstGeom>
          <a:noFill/>
          <a:ln>
            <a:noFill/>
          </a:ln>
        </p:spPr>
      </p:pic>
    </p:spTree>
    <p:extLst>
      <p:ext uri="{BB962C8B-B14F-4D97-AF65-F5344CB8AC3E}">
        <p14:creationId xmlns:p14="http://schemas.microsoft.com/office/powerpoint/2010/main" val="2535285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B583E-3BBC-4A28-A429-E30BC3038262}"/>
              </a:ext>
            </a:extLst>
          </p:cNvPr>
          <p:cNvSpPr>
            <a:spLocks noGrp="1"/>
          </p:cNvSpPr>
          <p:nvPr>
            <p:ph type="title"/>
          </p:nvPr>
        </p:nvSpPr>
        <p:spPr/>
        <p:txBody>
          <a:bodyPr/>
          <a:lstStyle/>
          <a:p>
            <a:pPr marR="0" rtl="0"/>
            <a:r>
              <a:rPr lang="en-US" b="0" i="0" u="none" strike="noStrike" baseline="0" dirty="0">
                <a:solidFill>
                  <a:srgbClr val="2E74B5"/>
                </a:solidFill>
                <a:latin typeface="Times New Roman" panose="02020603050405020304" pitchFamily="18" charset="0"/>
              </a:rPr>
              <a:t>Methodology</a:t>
            </a:r>
          </a:p>
        </p:txBody>
      </p:sp>
      <p:sp>
        <p:nvSpPr>
          <p:cNvPr id="3" name="Text Placeholder 2">
            <a:extLst>
              <a:ext uri="{FF2B5EF4-FFF2-40B4-BE49-F238E27FC236}">
                <a16:creationId xmlns:a16="http://schemas.microsoft.com/office/drawing/2014/main" id="{CE1F7F5E-57FC-472D-A001-1DA4BCEF8216}"/>
              </a:ext>
            </a:extLst>
          </p:cNvPr>
          <p:cNvSpPr>
            <a:spLocks noGrp="1"/>
          </p:cNvSpPr>
          <p:nvPr>
            <p:ph type="body" idx="1"/>
          </p:nvPr>
        </p:nvSpPr>
        <p:spPr/>
        <p:txBody>
          <a:bodyPr/>
          <a:lstStyle/>
          <a:p>
            <a:pPr marL="0" indent="0">
              <a:buNone/>
            </a:pPr>
            <a:r>
              <a:rPr lang="en-US" dirty="0"/>
              <a:t>Since we are only interested in neighborhoods with coffee shops and parks, neighborhoods that did not have both were dropped and only the venues for the remaining neighborhoods was retained.  The resulting dataset consisted of 10 neighborhoods and 28 venues.</a:t>
            </a:r>
          </a:p>
          <a:p>
            <a:pPr marL="0" indent="0">
              <a:buNone/>
            </a:pPr>
            <a:endParaRPr lang="en-US" dirty="0"/>
          </a:p>
          <a:p>
            <a:pPr marL="0" indent="0">
              <a:buNone/>
            </a:pPr>
            <a:endParaRPr lang="en-US" dirty="0"/>
          </a:p>
          <a:p>
            <a:pPr marL="0" marR="0" lvl="0" indent="0" rtl="0">
              <a:buNone/>
            </a:pPr>
            <a:endParaRPr lang="en-US" b="0" i="0" u="none" strike="noStrike" baseline="0" dirty="0">
              <a:solidFill>
                <a:srgbClr val="2E74B5"/>
              </a:solidFill>
              <a:latin typeface="Times New Roman" panose="02020603050405020304" pitchFamily="18" charset="0"/>
            </a:endParaRPr>
          </a:p>
        </p:txBody>
      </p:sp>
    </p:spTree>
    <p:extLst>
      <p:ext uri="{BB962C8B-B14F-4D97-AF65-F5344CB8AC3E}">
        <p14:creationId xmlns:p14="http://schemas.microsoft.com/office/powerpoint/2010/main" val="39509959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417</Words>
  <Application>Microsoft Office PowerPoint</Application>
  <PresentationFormat>Widescreen</PresentationFormat>
  <Paragraphs>36</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ADS CAPSTONE – BATTLE OF THE NEIGHBORHOODS</vt:lpstr>
      <vt:lpstr>Topics</vt:lpstr>
      <vt:lpstr>Introduction</vt:lpstr>
      <vt:lpstr>Data</vt:lpstr>
      <vt:lpstr>Methodology</vt:lpstr>
      <vt:lpstr>Methodology</vt:lpstr>
      <vt:lpstr>Methodology</vt:lpstr>
      <vt:lpstr>Methodology</vt:lpstr>
      <vt:lpstr>Methodology</vt:lpstr>
      <vt:lpstr>Results</vt:lpstr>
      <vt:lpstr>Discussion and Observations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ADS CAPSTONE – BATTLE OF THE NEIGHBORHOODS</dc:title>
  <dc:creator>winter swol</dc:creator>
  <cp:lastModifiedBy>winter swol</cp:lastModifiedBy>
  <cp:revision>9</cp:revision>
  <dcterms:created xsi:type="dcterms:W3CDTF">2019-03-24T14:39:37Z</dcterms:created>
  <dcterms:modified xsi:type="dcterms:W3CDTF">2019-03-24T15:34:02Z</dcterms:modified>
</cp:coreProperties>
</file>