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758" r:id="rId2"/>
    <p:sldId id="743" r:id="rId3"/>
    <p:sldId id="744" r:id="rId4"/>
    <p:sldId id="753" r:id="rId5"/>
    <p:sldId id="754" r:id="rId6"/>
    <p:sldId id="755" r:id="rId7"/>
    <p:sldId id="756" r:id="rId8"/>
    <p:sldId id="757" r:id="rId9"/>
    <p:sldId id="263" r:id="rId10"/>
    <p:sldId id="264" r:id="rId11"/>
    <p:sldId id="741" r:id="rId12"/>
    <p:sldId id="265" r:id="rId13"/>
    <p:sldId id="271" r:id="rId14"/>
    <p:sldId id="272" r:id="rId15"/>
    <p:sldId id="273" r:id="rId16"/>
    <p:sldId id="748" r:id="rId17"/>
    <p:sldId id="749" r:id="rId18"/>
    <p:sldId id="274" r:id="rId19"/>
    <p:sldId id="266" r:id="rId20"/>
    <p:sldId id="267" r:id="rId21"/>
    <p:sldId id="268" r:id="rId22"/>
    <p:sldId id="270" r:id="rId23"/>
    <p:sldId id="297" r:id="rId24"/>
    <p:sldId id="275" r:id="rId25"/>
    <p:sldId id="286" r:id="rId26"/>
    <p:sldId id="276" r:id="rId27"/>
    <p:sldId id="294" r:id="rId28"/>
    <p:sldId id="277" r:id="rId29"/>
    <p:sldId id="285" r:id="rId30"/>
    <p:sldId id="299" r:id="rId31"/>
    <p:sldId id="733" r:id="rId32"/>
    <p:sldId id="307" r:id="rId33"/>
    <p:sldId id="737" r:id="rId34"/>
    <p:sldId id="309" r:id="rId35"/>
    <p:sldId id="738" r:id="rId36"/>
    <p:sldId id="739" r:id="rId37"/>
    <p:sldId id="740" r:id="rId38"/>
    <p:sldId id="314" r:id="rId39"/>
    <p:sldId id="313" r:id="rId40"/>
    <p:sldId id="315" r:id="rId4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t="4858" r="927" b="24157"/>
          <a:stretch/>
        </p:blipFill>
        <p:spPr bwMode="auto">
          <a:xfrm>
            <a:off x="-11100" y="-27383"/>
            <a:ext cx="12203101" cy="34563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400" y="3429001"/>
            <a:ext cx="10363200" cy="1470025"/>
          </a:xfrm>
          <a:solidFill>
            <a:srgbClr val="FFFFFF">
              <a:alpha val="52157"/>
            </a:srgbClr>
          </a:solidFill>
        </p:spPr>
        <p:txBody>
          <a:bodyPr>
            <a:normAutofit/>
          </a:bodyPr>
          <a:lstStyle>
            <a:lvl1pPr>
              <a:defRPr sz="5333" b="1">
                <a:solidFill>
                  <a:srgbClr val="460046"/>
                </a:solidFill>
                <a:latin typeface="Merriweather" panose="00000500000000000000"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828800" y="4970628"/>
            <a:ext cx="8534400" cy="984515"/>
          </a:xfrm>
        </p:spPr>
        <p:txBody>
          <a:bodyPr>
            <a:normAutofit/>
          </a:bodyPr>
          <a:lstStyle>
            <a:lvl1pPr marL="0" indent="0" algn="ctr">
              <a:buNone/>
              <a:defRPr sz="2667" b="1">
                <a:solidFill>
                  <a:srgbClr val="460046"/>
                </a:solidFill>
                <a:latin typeface="Merriweather" panose="00000500000000000000"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sp>
        <p:nvSpPr>
          <p:cNvPr id="6" name="Oval 5">
            <a:extLst>
              <a:ext uri="{FF2B5EF4-FFF2-40B4-BE49-F238E27FC236}">
                <a16:creationId xmlns:a16="http://schemas.microsoft.com/office/drawing/2014/main" id="{491C3536-B198-4622-8D5D-4591EB81CF76}"/>
              </a:ext>
            </a:extLst>
          </p:cNvPr>
          <p:cNvSpPr/>
          <p:nvPr userDrawn="1"/>
        </p:nvSpPr>
        <p:spPr>
          <a:xfrm>
            <a:off x="5039883" y="1124744"/>
            <a:ext cx="1727119" cy="1727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7" name="Picture 2" descr="CU Logo">
            <a:extLst>
              <a:ext uri="{FF2B5EF4-FFF2-40B4-BE49-F238E27FC236}">
                <a16:creationId xmlns:a16="http://schemas.microsoft.com/office/drawing/2014/main" id="{2C76992F-A76B-4456-843D-2AF90979818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59281" y="1414050"/>
            <a:ext cx="1088323" cy="114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28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pct5">
          <a:fgClr>
            <a:srgbClr val="460046"/>
          </a:fgClr>
          <a:bgClr>
            <a:schemeClr val="bg1"/>
          </a:bgClr>
        </a:pattFill>
        <a:effectLst/>
      </p:bgPr>
    </p:bg>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806" t="4858" r="15799" b="9187"/>
          <a:stretch/>
        </p:blipFill>
        <p:spPr bwMode="auto">
          <a:xfrm>
            <a:off x="-1" y="648317"/>
            <a:ext cx="12192001" cy="5568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399" y="4581129"/>
            <a:ext cx="10363200" cy="1470025"/>
          </a:xfrm>
          <a:solidFill>
            <a:srgbClr val="FFFFFF">
              <a:alpha val="52157"/>
            </a:srgbClr>
          </a:solidFill>
        </p:spPr>
        <p:txBody>
          <a:bodyPr>
            <a:normAutofit/>
          </a:bodyPr>
          <a:lstStyle>
            <a:lvl1pPr>
              <a:defRPr sz="5333" b="1">
                <a:solidFill>
                  <a:srgbClr val="460046"/>
                </a:solidFill>
                <a:latin typeface="Merriweather" panose="00000500000000000000" pitchFamily="2" charset="0"/>
              </a:defRPr>
            </a:lvl1pPr>
          </a:lstStyle>
          <a:p>
            <a:r>
              <a:rPr lang="en-US" dirty="0"/>
              <a:t>Click to edit Master title style</a:t>
            </a:r>
            <a:endParaRPr lang="en-GB" dirty="0"/>
          </a:p>
        </p:txBody>
      </p:sp>
      <p:grpSp>
        <p:nvGrpSpPr>
          <p:cNvPr id="4" name="Group 3">
            <a:extLst>
              <a:ext uri="{FF2B5EF4-FFF2-40B4-BE49-F238E27FC236}">
                <a16:creationId xmlns:a16="http://schemas.microsoft.com/office/drawing/2014/main" id="{7B43532D-17F9-4BF9-A515-2584C0C55E4D}"/>
              </a:ext>
            </a:extLst>
          </p:cNvPr>
          <p:cNvGrpSpPr/>
          <p:nvPr userDrawn="1"/>
        </p:nvGrpSpPr>
        <p:grpSpPr>
          <a:xfrm>
            <a:off x="4943873" y="806847"/>
            <a:ext cx="1727119" cy="1727119"/>
            <a:chOff x="4187484" y="305631"/>
            <a:chExt cx="3280116" cy="3280116"/>
          </a:xfrm>
        </p:grpSpPr>
        <p:sp>
          <p:nvSpPr>
            <p:cNvPr id="5" name="Oval 4">
              <a:extLst>
                <a:ext uri="{FF2B5EF4-FFF2-40B4-BE49-F238E27FC236}">
                  <a16:creationId xmlns:a16="http://schemas.microsoft.com/office/drawing/2014/main" id="{C67D5208-6C0F-4512-BA0C-9A3742085498}"/>
                </a:ext>
              </a:extLst>
            </p:cNvPr>
            <p:cNvSpPr/>
            <p:nvPr userDrawn="1"/>
          </p:nvSpPr>
          <p:spPr>
            <a:xfrm>
              <a:off x="4187484" y="305631"/>
              <a:ext cx="3280116" cy="32801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6" name="Picture 2" descr="CU Logo">
              <a:extLst>
                <a:ext uri="{FF2B5EF4-FFF2-40B4-BE49-F238E27FC236}">
                  <a16:creationId xmlns:a16="http://schemas.microsoft.com/office/drawing/2014/main" id="{5A782972-F4A1-4354-ACD2-AB4EA9238CD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94080" y="855077"/>
              <a:ext cx="2066925" cy="21812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3162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5360" y="274639"/>
            <a:ext cx="10849205" cy="1143000"/>
          </a:xfrm>
        </p:spPr>
        <p:txBody>
          <a:bodyPr>
            <a:normAutofit/>
          </a:bodyPr>
          <a:lstStyle>
            <a:lvl1pPr algn="l">
              <a:defRPr sz="4267" b="1">
                <a:solidFill>
                  <a:srgbClr val="460046"/>
                </a:solidFill>
                <a:latin typeface="Merriweather" panose="00000500000000000000"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35360" y="1600201"/>
            <a:ext cx="11521280" cy="4525963"/>
          </a:xfrm>
        </p:spPr>
        <p:txBody>
          <a:bodyPr anchor="ctr">
            <a:normAutofit/>
          </a:bodyPr>
          <a:lstStyle>
            <a:lvl1pPr marL="457189" indent="-457189">
              <a:lnSpc>
                <a:spcPct val="114000"/>
              </a:lnSpc>
              <a:spcBef>
                <a:spcPts val="667"/>
              </a:spcBef>
              <a:buFont typeface="Wingdings" pitchFamily="2" charset="2"/>
              <a:buChar char="§"/>
              <a:defRPr sz="3200">
                <a:latin typeface="Roboto" panose="02000000000000000000" pitchFamily="2" charset="0"/>
                <a:ea typeface="Roboto" panose="02000000000000000000" pitchFamily="2" charset="0"/>
              </a:defRPr>
            </a:lvl1pPr>
            <a:lvl2pPr marL="990575" indent="-380990">
              <a:lnSpc>
                <a:spcPct val="114000"/>
              </a:lnSpc>
              <a:spcBef>
                <a:spcPts val="667"/>
              </a:spcBef>
              <a:buFont typeface="Wingdings" pitchFamily="2" charset="2"/>
              <a:buChar char="§"/>
              <a:defRPr sz="2667">
                <a:solidFill>
                  <a:srgbClr val="C00000"/>
                </a:solidFill>
                <a:latin typeface="Roboto" panose="02000000000000000000" pitchFamily="2" charset="0"/>
                <a:ea typeface="Roboto" panose="02000000000000000000" pitchFamily="2" charset="0"/>
              </a:defRPr>
            </a:lvl2pPr>
            <a:lvl3pPr marL="1523962" indent="-304792">
              <a:lnSpc>
                <a:spcPct val="114000"/>
              </a:lnSpc>
              <a:spcBef>
                <a:spcPts val="667"/>
              </a:spcBef>
              <a:buFont typeface="Wingdings" pitchFamily="2" charset="2"/>
              <a:buChar char="§"/>
              <a:defRPr sz="2400">
                <a:solidFill>
                  <a:srgbClr val="460046"/>
                </a:solidFill>
                <a:latin typeface="Roboto" panose="02000000000000000000" pitchFamily="2" charset="0"/>
                <a:ea typeface="Roboto" panose="02000000000000000000" pitchFamily="2" charset="0"/>
              </a:defRPr>
            </a:lvl3pPr>
            <a:lvl4pPr marL="2133547" indent="-304792">
              <a:lnSpc>
                <a:spcPct val="114000"/>
              </a:lnSpc>
              <a:spcBef>
                <a:spcPts val="667"/>
              </a:spcBef>
              <a:buFont typeface="Wingdings" pitchFamily="2" charset="2"/>
              <a:buChar char="§"/>
              <a:defRPr sz="2133">
                <a:solidFill>
                  <a:srgbClr val="161B0B"/>
                </a:solidFill>
                <a:latin typeface="Roboto" panose="02000000000000000000" pitchFamily="2" charset="0"/>
                <a:ea typeface="Roboto" panose="02000000000000000000" pitchFamily="2" charset="0"/>
              </a:defRPr>
            </a:lvl4pPr>
            <a:lvl5pPr marL="2743131" indent="-304792">
              <a:lnSpc>
                <a:spcPct val="114000"/>
              </a:lnSpc>
              <a:spcBef>
                <a:spcPts val="667"/>
              </a:spcBef>
              <a:buFont typeface="Symbol" pitchFamily="18" charset="2"/>
              <a:buChar char="-"/>
              <a:defRPr sz="2133">
                <a:solidFill>
                  <a:schemeClr val="accent6">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9"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101" y="1412776"/>
            <a:ext cx="5339016" cy="0"/>
          </a:xfrm>
          <a:prstGeom prst="line">
            <a:avLst/>
          </a:prstGeom>
          <a:ln>
            <a:solidFill>
              <a:srgbClr val="46004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43218DFD-1470-4A25-9229-A5C44F5E0856}"/>
              </a:ext>
            </a:extLst>
          </p:cNvPr>
          <p:cNvSpPr>
            <a:spLocks noGrp="1"/>
          </p:cNvSpPr>
          <p:nvPr>
            <p:ph type="sldNum" sz="quarter" idx="12"/>
          </p:nvPr>
        </p:nvSpPr>
        <p:spPr>
          <a:xfrm>
            <a:off x="11376968" y="270376"/>
            <a:ext cx="768085" cy="1142400"/>
          </a:xfrm>
          <a:solidFill>
            <a:srgbClr val="140A0F"/>
          </a:solidFill>
        </p:spPr>
        <p:txBody>
          <a:bodyPr anchor="t"/>
          <a:lstStyle>
            <a:lvl1pPr>
              <a:defRPr sz="2400">
                <a:solidFill>
                  <a:schemeClr val="bg1"/>
                </a:solidFill>
              </a:defRPr>
            </a:lvl1pPr>
          </a:lstStyle>
          <a:p>
            <a:fld id="{B310DB28-467B-42AB-AF30-926E64120C57}" type="slidenum">
              <a:rPr lang="en-GB" smtClean="0"/>
              <a:pPr/>
              <a:t>‹#›</a:t>
            </a:fld>
            <a:endParaRPr lang="en-GB" dirty="0"/>
          </a:p>
        </p:txBody>
      </p:sp>
    </p:spTree>
    <p:extLst>
      <p:ext uri="{BB962C8B-B14F-4D97-AF65-F5344CB8AC3E}">
        <p14:creationId xmlns:p14="http://schemas.microsoft.com/office/powerpoint/2010/main" val="144906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392" y="274639"/>
            <a:ext cx="10849205" cy="1143000"/>
          </a:xfrm>
        </p:spPr>
        <p:txBody>
          <a:bodyPr>
            <a:normAutofit/>
          </a:bodyPr>
          <a:lstStyle>
            <a:lvl1pPr algn="ctr">
              <a:defRPr sz="4267" b="1">
                <a:solidFill>
                  <a:srgbClr val="460046"/>
                </a:solidFill>
                <a:latin typeface="Merriweather" panose="00000500000000000000"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35360" y="1600201"/>
            <a:ext cx="11521280" cy="4525963"/>
          </a:xfrm>
        </p:spPr>
        <p:txBody>
          <a:bodyPr anchor="ctr">
            <a:normAutofit/>
          </a:bodyPr>
          <a:lstStyle>
            <a:lvl1pPr marL="457189" indent="-457189">
              <a:lnSpc>
                <a:spcPct val="114000"/>
              </a:lnSpc>
              <a:spcBef>
                <a:spcPts val="667"/>
              </a:spcBef>
              <a:buFont typeface="Wingdings" pitchFamily="2" charset="2"/>
              <a:buChar char="§"/>
              <a:defRPr sz="3200">
                <a:latin typeface="Roboto" panose="02000000000000000000" pitchFamily="2" charset="0"/>
                <a:ea typeface="Roboto" panose="02000000000000000000" pitchFamily="2" charset="0"/>
              </a:defRPr>
            </a:lvl1pPr>
            <a:lvl2pPr marL="990575" indent="-380990">
              <a:lnSpc>
                <a:spcPct val="114000"/>
              </a:lnSpc>
              <a:spcBef>
                <a:spcPts val="667"/>
              </a:spcBef>
              <a:buFont typeface="Wingdings" pitchFamily="2" charset="2"/>
              <a:buChar char="§"/>
              <a:defRPr sz="2667">
                <a:solidFill>
                  <a:srgbClr val="C00000"/>
                </a:solidFill>
                <a:latin typeface="Roboto" panose="02000000000000000000" pitchFamily="2" charset="0"/>
                <a:ea typeface="Roboto" panose="02000000000000000000" pitchFamily="2" charset="0"/>
              </a:defRPr>
            </a:lvl2pPr>
            <a:lvl3pPr marL="1523962" indent="-304792">
              <a:lnSpc>
                <a:spcPct val="114000"/>
              </a:lnSpc>
              <a:spcBef>
                <a:spcPts val="667"/>
              </a:spcBef>
              <a:buFont typeface="Wingdings" pitchFamily="2" charset="2"/>
              <a:buChar char="§"/>
              <a:defRPr sz="2400">
                <a:solidFill>
                  <a:srgbClr val="460046"/>
                </a:solidFill>
                <a:latin typeface="Roboto" panose="02000000000000000000" pitchFamily="2" charset="0"/>
                <a:ea typeface="Roboto" panose="02000000000000000000" pitchFamily="2" charset="0"/>
              </a:defRPr>
            </a:lvl3pPr>
            <a:lvl4pPr marL="2133547" indent="-304792">
              <a:lnSpc>
                <a:spcPct val="114000"/>
              </a:lnSpc>
              <a:spcBef>
                <a:spcPts val="667"/>
              </a:spcBef>
              <a:buFont typeface="Wingdings" pitchFamily="2" charset="2"/>
              <a:buChar char="§"/>
              <a:defRPr sz="2133">
                <a:solidFill>
                  <a:srgbClr val="161B0B"/>
                </a:solidFill>
                <a:latin typeface="Roboto" panose="02000000000000000000" pitchFamily="2" charset="0"/>
                <a:ea typeface="Roboto" panose="02000000000000000000" pitchFamily="2" charset="0"/>
              </a:defRPr>
            </a:lvl4pPr>
            <a:lvl5pPr marL="2743131" indent="-304792">
              <a:lnSpc>
                <a:spcPct val="114000"/>
              </a:lnSpc>
              <a:spcBef>
                <a:spcPts val="667"/>
              </a:spcBef>
              <a:buFont typeface="Symbol" pitchFamily="18" charset="2"/>
              <a:buChar char="-"/>
              <a:defRPr sz="2133">
                <a:solidFill>
                  <a:schemeClr val="accent6">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11376968" y="5714936"/>
            <a:ext cx="768085" cy="1142400"/>
          </a:xfrm>
          <a:solidFill>
            <a:srgbClr val="140A0F"/>
          </a:solidFill>
        </p:spPr>
        <p:txBody>
          <a:bodyPr anchor="t"/>
          <a:lstStyle>
            <a:lvl1pPr>
              <a:defRPr sz="2400">
                <a:solidFill>
                  <a:schemeClr val="bg1"/>
                </a:solidFill>
              </a:defRPr>
            </a:lvl1pPr>
          </a:lstStyle>
          <a:p>
            <a:fld id="{B310DB28-467B-42AB-AF30-926E64120C57}" type="slidenum">
              <a:rPr lang="en-GB" smtClean="0"/>
              <a:pPr/>
              <a:t>‹#›</a:t>
            </a:fld>
            <a:endParaRPr lang="en-GB" dirty="0"/>
          </a:p>
        </p:txBody>
      </p:sp>
      <p:pic>
        <p:nvPicPr>
          <p:cNvPr id="9"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3426492" y="1412776"/>
            <a:ext cx="5339016" cy="0"/>
          </a:xfrm>
          <a:prstGeom prst="line">
            <a:avLst/>
          </a:prstGeom>
          <a:ln>
            <a:solidFill>
              <a:srgbClr val="46004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24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dirty="0"/>
              <a:t>Click to edit Master title style</a:t>
            </a:r>
            <a:endParaRPr lang="en-GB" dirty="0"/>
          </a:p>
        </p:txBody>
      </p:sp>
    </p:spTree>
    <p:extLst>
      <p:ext uri="{BB962C8B-B14F-4D97-AF65-F5344CB8AC3E}">
        <p14:creationId xmlns:p14="http://schemas.microsoft.com/office/powerpoint/2010/main" val="25388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10DB28-467B-42AB-AF30-926E64120C57}" type="slidenum">
              <a:rPr lang="en-GB" smtClean="0"/>
              <a:t>‹#›</a:t>
            </a:fld>
            <a:endParaRPr lang="en-GB"/>
          </a:p>
        </p:txBody>
      </p:sp>
    </p:spTree>
    <p:extLst>
      <p:ext uri="{BB962C8B-B14F-4D97-AF65-F5344CB8AC3E}">
        <p14:creationId xmlns:p14="http://schemas.microsoft.com/office/powerpoint/2010/main" val="53873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4" descr="Related image">
            <a:extLst>
              <a:ext uri="{FF2B5EF4-FFF2-40B4-BE49-F238E27FC236}">
                <a16:creationId xmlns:a16="http://schemas.microsoft.com/office/drawing/2014/main" id="{003DF532-5AF9-48E0-ABEA-0878D48EF417}"/>
              </a:ext>
            </a:extLst>
          </p:cNvPr>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a:extLst>
              <a:ext uri="{FF2B5EF4-FFF2-40B4-BE49-F238E27FC236}">
                <a16:creationId xmlns:a16="http://schemas.microsoft.com/office/drawing/2014/main" id="{D03B9E84-98DA-48C6-8A07-A7E9C7DB64C1}"/>
              </a:ext>
            </a:extLst>
          </p:cNvPr>
          <p:cNvSpPr txBox="1">
            <a:spLocks/>
          </p:cNvSpPr>
          <p:nvPr userDrawn="1"/>
        </p:nvSpPr>
        <p:spPr>
          <a:xfrm>
            <a:off x="11376968" y="5714936"/>
            <a:ext cx="768085" cy="1142400"/>
          </a:xfrm>
          <a:prstGeom prst="rect">
            <a:avLst/>
          </a:prstGeom>
          <a:solidFill>
            <a:srgbClr val="140A0F"/>
          </a:solidFill>
        </p:spPr>
        <p:txBody>
          <a:bodyPr vert="horz" lIns="121920" tIns="60960" rIns="121920" bIns="60960" rtlCol="0" anchor="t"/>
          <a:lstStyle>
            <a:defPPr>
              <a:defRPr lang="en-US"/>
            </a:defPPr>
            <a:lvl1pPr marL="0" algn="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10DB28-467B-42AB-AF30-926E64120C57}" type="slidenum">
              <a:rPr lang="en-GB" sz="2400" smtClean="0"/>
              <a:pPr/>
              <a:t>‹#›</a:t>
            </a:fld>
            <a:endParaRPr lang="en-GB" sz="2400" dirty="0"/>
          </a:p>
        </p:txBody>
      </p:sp>
      <p:pic>
        <p:nvPicPr>
          <p:cNvPr id="12" name="Picture 4" descr="Related image">
            <a:extLst>
              <a:ext uri="{FF2B5EF4-FFF2-40B4-BE49-F238E27FC236}">
                <a16:creationId xmlns:a16="http://schemas.microsoft.com/office/drawing/2014/main" id="{41AF9864-F916-415B-8FAA-7C1742C6C7FF}"/>
              </a:ext>
            </a:extLst>
          </p:cNvPr>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239349" y="1535113"/>
            <a:ext cx="5757168" cy="639763"/>
          </a:xfrm>
          <a:solidFill>
            <a:schemeClr val="bg1">
              <a:lumMod val="95000"/>
            </a:schemeClr>
          </a:solidFill>
        </p:spPr>
        <p:txBody>
          <a:bodyPr anchor="b">
            <a:normAutofit/>
          </a:bodyPr>
          <a:lstStyle>
            <a:lvl1pPr marL="0" indent="0" algn="ctr">
              <a:buNone/>
              <a:defRPr sz="2667" b="1">
                <a:solidFill>
                  <a:srgbClr val="C00000"/>
                </a:solidFill>
                <a:latin typeface="Merriweather" panose="00000500000000000000" pitchFamily="2"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239349" y="2174875"/>
            <a:ext cx="5757168" cy="3951288"/>
          </a:xfrm>
        </p:spPr>
        <p:txBody>
          <a:bodyPr>
            <a:normAutofit/>
          </a:bodyPr>
          <a:lstStyle>
            <a:lvl1pPr>
              <a:defRPr sz="2667">
                <a:latin typeface="Merriweather" panose="00000500000000000000" pitchFamily="2" charset="0"/>
              </a:defRPr>
            </a:lvl1pPr>
            <a:lvl2pPr>
              <a:defRPr sz="2400">
                <a:solidFill>
                  <a:srgbClr val="C00000"/>
                </a:solidFill>
                <a:latin typeface="Merriweather" panose="00000500000000000000" pitchFamily="2" charset="0"/>
              </a:defRPr>
            </a:lvl2pPr>
            <a:lvl3pPr>
              <a:defRPr sz="2133">
                <a:solidFill>
                  <a:srgbClr val="002060"/>
                </a:solidFill>
                <a:latin typeface="Merriweather" panose="00000500000000000000" pitchFamily="2" charset="0"/>
              </a:defRPr>
            </a:lvl3pPr>
            <a:lvl4pPr>
              <a:defRPr sz="1867">
                <a:latin typeface="Merriweather" panose="00000500000000000000" pitchFamily="2" charset="0"/>
              </a:defRPr>
            </a:lvl4pPr>
            <a:lvl5pPr>
              <a:defRPr sz="1867">
                <a:latin typeface="Merriweather" panose="00000500000000000000" pitchFamily="2" charset="0"/>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757168" cy="639763"/>
          </a:xfrm>
          <a:solidFill>
            <a:schemeClr val="bg1">
              <a:lumMod val="95000"/>
            </a:schemeClr>
          </a:solidFill>
        </p:spPr>
        <p:txBody>
          <a:bodyPr anchor="b">
            <a:normAutofit/>
          </a:bodyPr>
          <a:lstStyle>
            <a:lvl1pPr marL="0" indent="0" algn="ctr">
              <a:buNone/>
              <a:defRPr sz="2667" b="1">
                <a:solidFill>
                  <a:srgbClr val="C00000"/>
                </a:solidFill>
                <a:latin typeface="Merriweather" panose="00000500000000000000" pitchFamily="2"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757168" cy="3951288"/>
          </a:xfrm>
        </p:spPr>
        <p:txBody>
          <a:bodyPr>
            <a:normAutofit/>
          </a:bodyPr>
          <a:lstStyle>
            <a:lvl1pPr>
              <a:defRPr sz="2667">
                <a:latin typeface="Merriweather" panose="00000500000000000000" pitchFamily="2" charset="0"/>
              </a:defRPr>
            </a:lvl1pPr>
            <a:lvl2pPr>
              <a:defRPr sz="2400">
                <a:solidFill>
                  <a:srgbClr val="C00000"/>
                </a:solidFill>
                <a:latin typeface="Merriweather" panose="00000500000000000000" pitchFamily="2" charset="0"/>
              </a:defRPr>
            </a:lvl2pPr>
            <a:lvl3pPr>
              <a:defRPr sz="2133">
                <a:solidFill>
                  <a:srgbClr val="002060"/>
                </a:solidFill>
                <a:latin typeface="Merriweather" panose="00000500000000000000" pitchFamily="2" charset="0"/>
              </a:defRPr>
            </a:lvl3pPr>
            <a:lvl4pPr>
              <a:defRPr sz="1867">
                <a:latin typeface="Merriweather" panose="00000500000000000000" pitchFamily="2" charset="0"/>
              </a:defRPr>
            </a:lvl4pPr>
            <a:lvl5pPr>
              <a:defRPr sz="1867">
                <a:latin typeface="Merriweather" panose="00000500000000000000" pitchFamily="2" charset="0"/>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
            <a:extLst>
              <a:ext uri="{FF2B5EF4-FFF2-40B4-BE49-F238E27FC236}">
                <a16:creationId xmlns:a16="http://schemas.microsoft.com/office/drawing/2014/main" id="{DB16D575-1CAD-4875-8F47-AFA386384206}"/>
              </a:ext>
            </a:extLst>
          </p:cNvPr>
          <p:cNvSpPr>
            <a:spLocks noGrp="1"/>
          </p:cNvSpPr>
          <p:nvPr>
            <p:ph type="title"/>
          </p:nvPr>
        </p:nvSpPr>
        <p:spPr>
          <a:xfrm>
            <a:off x="688923" y="274639"/>
            <a:ext cx="10849205" cy="1143000"/>
          </a:xfrm>
        </p:spPr>
        <p:txBody>
          <a:bodyPr>
            <a:normAutofit/>
          </a:bodyPr>
          <a:lstStyle>
            <a:lvl1pPr algn="ctr">
              <a:defRPr sz="4267" b="1">
                <a:solidFill>
                  <a:srgbClr val="460046"/>
                </a:solidFill>
                <a:latin typeface="Merriweather" panose="00000500000000000000" pitchFamily="2" charset="0"/>
              </a:defRPr>
            </a:lvl1pPr>
          </a:lstStyle>
          <a:p>
            <a:r>
              <a:rPr lang="en-US" dirty="0"/>
              <a:t>Click to edit Master title style</a:t>
            </a:r>
            <a:endParaRPr lang="en-GB" dirty="0"/>
          </a:p>
        </p:txBody>
      </p:sp>
      <p:cxnSp>
        <p:nvCxnSpPr>
          <p:cNvPr id="15" name="Straight Connector 14">
            <a:extLst>
              <a:ext uri="{FF2B5EF4-FFF2-40B4-BE49-F238E27FC236}">
                <a16:creationId xmlns:a16="http://schemas.microsoft.com/office/drawing/2014/main" id="{EB55B6F5-2DA0-4EB5-AEA7-126236997C3E}"/>
              </a:ext>
            </a:extLst>
          </p:cNvPr>
          <p:cNvCxnSpPr/>
          <p:nvPr userDrawn="1"/>
        </p:nvCxnSpPr>
        <p:spPr>
          <a:xfrm>
            <a:off x="6096000" y="1535114"/>
            <a:ext cx="0" cy="45910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49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FDC6F4C0-6D24-4B03-9BD5-CD6FACFE9801}"/>
              </a:ext>
            </a:extLst>
          </p:cNvPr>
          <p:cNvSpPr>
            <a:spLocks noGrp="1" noChangeArrowheads="1"/>
          </p:cNvSpPr>
          <p:nvPr>
            <p:ph type="sldNum" sz="quarter" idx="10"/>
          </p:nvPr>
        </p:nvSpPr>
        <p:spPr>
          <a:ln/>
        </p:spPr>
        <p:txBody>
          <a:bodyPr/>
          <a:lstStyle>
            <a:lvl1pPr>
              <a:defRPr/>
            </a:lvl1pPr>
          </a:lstStyle>
          <a:p>
            <a:fld id="{A947E70E-B17B-4932-A249-1777F3BD309C}" type="slidenum">
              <a:rPr lang="en-US" altLang="en-US"/>
              <a:pPr/>
              <a:t>‹#›</a:t>
            </a:fld>
            <a:endParaRPr lang="en-US" altLang="en-US"/>
          </a:p>
        </p:txBody>
      </p:sp>
    </p:spTree>
    <p:extLst>
      <p:ext uri="{BB962C8B-B14F-4D97-AF65-F5344CB8AC3E}">
        <p14:creationId xmlns:p14="http://schemas.microsoft.com/office/powerpoint/2010/main" val="64594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0DB28-467B-42AB-AF30-926E64120C57}" type="slidenum">
              <a:rPr lang="en-GB" smtClean="0"/>
              <a:t>‹#›</a:t>
            </a:fld>
            <a:endParaRPr lang="en-GB"/>
          </a:p>
        </p:txBody>
      </p:sp>
    </p:spTree>
    <p:extLst>
      <p:ext uri="{BB962C8B-B14F-4D97-AF65-F5344CB8AC3E}">
        <p14:creationId xmlns:p14="http://schemas.microsoft.com/office/powerpoint/2010/main" val="2624305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B35F-C1F7-86B1-C4AA-6B795C3AB1C1}"/>
              </a:ext>
            </a:extLst>
          </p:cNvPr>
          <p:cNvSpPr>
            <a:spLocks noGrp="1"/>
          </p:cNvSpPr>
          <p:nvPr>
            <p:ph type="ctrTitle"/>
          </p:nvPr>
        </p:nvSpPr>
        <p:spPr>
          <a:xfrm>
            <a:off x="914400" y="3429000"/>
            <a:ext cx="10363200" cy="2162753"/>
          </a:xfrm>
        </p:spPr>
        <p:txBody>
          <a:bodyPr>
            <a:normAutofit fontScale="90000"/>
          </a:bodyPr>
          <a:lstStyle/>
          <a:p>
            <a:r>
              <a:rPr lang="en-US" sz="5400" b="1" dirty="0">
                <a:latin typeface="Times New Roman" panose="02020603050405020304" pitchFamily="18" charset="0"/>
                <a:cs typeface="Times New Roman" panose="02020603050405020304" pitchFamily="18" charset="0"/>
              </a:rPr>
              <a:t>Data Collection Methods (II) (CSC/MIS316)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Lecture 9</a:t>
            </a:r>
            <a:endParaRPr lang="en-NG" dirty="0"/>
          </a:p>
        </p:txBody>
      </p:sp>
      <p:sp>
        <p:nvSpPr>
          <p:cNvPr id="3" name="Subtitle 2">
            <a:extLst>
              <a:ext uri="{FF2B5EF4-FFF2-40B4-BE49-F238E27FC236}">
                <a16:creationId xmlns:a16="http://schemas.microsoft.com/office/drawing/2014/main" id="{C8184F73-E256-62FD-5345-26EA805E6017}"/>
              </a:ext>
            </a:extLst>
          </p:cNvPr>
          <p:cNvSpPr>
            <a:spLocks noGrp="1"/>
          </p:cNvSpPr>
          <p:nvPr>
            <p:ph type="subTitle" idx="1"/>
          </p:nvPr>
        </p:nvSpPr>
        <p:spPr>
          <a:xfrm>
            <a:off x="1607128" y="6068291"/>
            <a:ext cx="8534400" cy="593434"/>
          </a:xfrm>
        </p:spPr>
        <p:txBody>
          <a:bodyPr/>
          <a:lstStyle/>
          <a:p>
            <a:r>
              <a:rPr lang="en-US" dirty="0">
                <a:latin typeface="Times New Roman" panose="02020603050405020304" pitchFamily="18" charset="0"/>
                <a:cs typeface="Times New Roman" panose="02020603050405020304" pitchFamily="18" charset="0"/>
              </a:rPr>
              <a:t>Iheanetu, O.U. (</a:t>
            </a:r>
            <a:r>
              <a:rPr lang="en-US" dirty="0" err="1">
                <a:latin typeface="Times New Roman" panose="02020603050405020304" pitchFamily="18" charset="0"/>
                <a:cs typeface="Times New Roman" panose="02020603050405020304" pitchFamily="18" charset="0"/>
              </a:rPr>
              <a:t>Ph.D</a:t>
            </a:r>
            <a:r>
              <a:rPr lang="en-US">
                <a:latin typeface="Times New Roman" panose="02020603050405020304" pitchFamily="18" charset="0"/>
                <a:cs typeface="Times New Roman" panose="02020603050405020304" pitchFamily="18" charset="0"/>
              </a:rPr>
              <a:t>)</a:t>
            </a:r>
          </a:p>
          <a:p>
            <a:endParaRPr lang="en-NG" dirty="0"/>
          </a:p>
        </p:txBody>
      </p:sp>
    </p:spTree>
    <p:extLst>
      <p:ext uri="{BB962C8B-B14F-4D97-AF65-F5344CB8AC3E}">
        <p14:creationId xmlns:p14="http://schemas.microsoft.com/office/powerpoint/2010/main" val="380769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Unstructured interviews</a:t>
            </a:r>
          </a:p>
        </p:txBody>
      </p:sp>
      <p:sp>
        <p:nvSpPr>
          <p:cNvPr id="3" name="Content Placeholder 2"/>
          <p:cNvSpPr>
            <a:spLocks noGrp="1"/>
          </p:cNvSpPr>
          <p:nvPr>
            <p:ph idx="1"/>
          </p:nvPr>
        </p:nvSpPr>
        <p:spPr>
          <a:xfrm>
            <a:off x="335360" y="1219200"/>
            <a:ext cx="11745804" cy="4835236"/>
          </a:xfrm>
        </p:spPr>
        <p:txBody>
          <a:bodyPr>
            <a:noAutofit/>
          </a:bodyPr>
          <a:lstStyle/>
          <a:p>
            <a:pPr algn="just"/>
            <a:r>
              <a:rPr lang="en-US" dirty="0">
                <a:latin typeface="Baskerville Old Face" panose="02020602080505020303" pitchFamily="18" charset="0"/>
              </a:rPr>
              <a:t>The strength of unstructured interviews is the complete freedom they provide in terms of content and structure.</a:t>
            </a:r>
          </a:p>
          <a:p>
            <a:pPr algn="just"/>
            <a:r>
              <a:rPr lang="en-US" dirty="0">
                <a:latin typeface="Baskerville Old Face" panose="02020602080505020303" pitchFamily="18" charset="0"/>
              </a:rPr>
              <a:t>Useful in exploring intensively and extensively and digging deeper into a situation, phenomenon, issue or problem</a:t>
            </a:r>
          </a:p>
          <a:p>
            <a:pPr algn="just"/>
            <a:r>
              <a:rPr lang="en-US" dirty="0">
                <a:latin typeface="Baskerville Old Face" panose="02020602080505020303" pitchFamily="18" charset="0"/>
              </a:rPr>
              <a:t>Provide varied and in-depth information</a:t>
            </a:r>
          </a:p>
          <a:p>
            <a:pPr algn="just"/>
            <a:r>
              <a:rPr lang="en-US" dirty="0">
                <a:latin typeface="Baskerville Old Face" panose="02020602080505020303" pitchFamily="18" charset="0"/>
              </a:rPr>
              <a:t> Best suited for identifying variety and diversity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C183-2860-3DDE-F3B8-B74EEEC3B78F}"/>
              </a:ext>
            </a:extLst>
          </p:cNvPr>
          <p:cNvSpPr>
            <a:spLocks noGrp="1"/>
          </p:cNvSpPr>
          <p:nvPr>
            <p:ph type="title"/>
          </p:nvPr>
        </p:nvSpPr>
        <p:spPr/>
        <p:txBody>
          <a:bodyPr>
            <a:normAutofit/>
          </a:bodyPr>
          <a:lstStyle/>
          <a:p>
            <a:r>
              <a:rPr lang="en-US" dirty="0"/>
              <a:t>Types of Unstructured Interviews</a:t>
            </a:r>
            <a:endParaRPr lang="en-NG" dirty="0"/>
          </a:p>
        </p:txBody>
      </p:sp>
      <p:sp>
        <p:nvSpPr>
          <p:cNvPr id="3" name="Content Placeholder 2">
            <a:extLst>
              <a:ext uri="{FF2B5EF4-FFF2-40B4-BE49-F238E27FC236}">
                <a16:creationId xmlns:a16="http://schemas.microsoft.com/office/drawing/2014/main" id="{97642774-04C2-CCF8-2C89-5625F2E1FC71}"/>
              </a:ext>
            </a:extLst>
          </p:cNvPr>
          <p:cNvSpPr>
            <a:spLocks noGrp="1"/>
          </p:cNvSpPr>
          <p:nvPr>
            <p:ph idx="1"/>
          </p:nvPr>
        </p:nvSpPr>
        <p:spPr/>
        <p:txBody>
          <a:bodyPr/>
          <a:lstStyle/>
          <a:p>
            <a:pPr marL="0" indent="0" algn="just">
              <a:buNone/>
            </a:pPr>
            <a:r>
              <a:rPr lang="en-US" dirty="0">
                <a:latin typeface="Baskerville Old Face" panose="02020602080505020303" pitchFamily="18" charset="0"/>
              </a:rPr>
              <a:t>The following are types of unstructured interviews:</a:t>
            </a:r>
          </a:p>
          <a:p>
            <a:pPr marL="514350" indent="-514350" algn="just">
              <a:buFont typeface="+mj-lt"/>
              <a:buAutoNum type="arabicPeriod"/>
            </a:pPr>
            <a:r>
              <a:rPr lang="en-US" dirty="0">
                <a:latin typeface="Baskerville Old Face" panose="02020602080505020303" pitchFamily="18" charset="0"/>
              </a:rPr>
              <a:t>In-depth interviews</a:t>
            </a:r>
          </a:p>
          <a:p>
            <a:pPr marL="514350" indent="-514350" algn="just">
              <a:buFont typeface="+mj-lt"/>
              <a:buAutoNum type="arabicPeriod"/>
            </a:pPr>
            <a:r>
              <a:rPr lang="en-US" dirty="0">
                <a:latin typeface="Baskerville Old Face" panose="02020602080505020303" pitchFamily="18" charset="0"/>
              </a:rPr>
              <a:t>Focus group interviews</a:t>
            </a:r>
          </a:p>
          <a:p>
            <a:pPr marL="514350" indent="-514350" algn="just">
              <a:buFont typeface="+mj-lt"/>
              <a:buAutoNum type="arabicPeriod"/>
            </a:pPr>
            <a:r>
              <a:rPr lang="en-US" dirty="0">
                <a:latin typeface="Baskerville Old Face" panose="02020602080505020303" pitchFamily="18" charset="0"/>
              </a:rPr>
              <a:t>Narratives</a:t>
            </a:r>
          </a:p>
          <a:p>
            <a:pPr marL="514350" indent="-514350" algn="just">
              <a:buFont typeface="+mj-lt"/>
              <a:buAutoNum type="arabicPeriod"/>
            </a:pPr>
            <a:r>
              <a:rPr lang="en-US" dirty="0">
                <a:latin typeface="Baskerville Old Face" panose="02020602080505020303" pitchFamily="18" charset="0"/>
              </a:rPr>
              <a:t>Oral histories</a:t>
            </a:r>
          </a:p>
        </p:txBody>
      </p:sp>
      <p:sp>
        <p:nvSpPr>
          <p:cNvPr id="4" name="Slide Number Placeholder 3">
            <a:extLst>
              <a:ext uri="{FF2B5EF4-FFF2-40B4-BE49-F238E27FC236}">
                <a16:creationId xmlns:a16="http://schemas.microsoft.com/office/drawing/2014/main" id="{4C1AC2C0-3BCB-6433-BBB2-C277A61374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8229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707" y="427038"/>
            <a:ext cx="8229600" cy="792162"/>
          </a:xfrm>
        </p:spPr>
        <p:txBody>
          <a:bodyPr/>
          <a:lstStyle/>
          <a:p>
            <a:r>
              <a:rPr lang="en-US" b="1" dirty="0">
                <a:solidFill>
                  <a:srgbClr val="002060"/>
                </a:solidFill>
                <a:latin typeface="Baskerville Old Face" panose="02020602080505020303" pitchFamily="18" charset="0"/>
              </a:rPr>
              <a:t>Structured Interviews</a:t>
            </a:r>
          </a:p>
        </p:txBody>
      </p:sp>
      <p:sp>
        <p:nvSpPr>
          <p:cNvPr id="3" name="Content Placeholder 2"/>
          <p:cNvSpPr>
            <a:spLocks noGrp="1"/>
          </p:cNvSpPr>
          <p:nvPr>
            <p:ph idx="1"/>
          </p:nvPr>
        </p:nvSpPr>
        <p:spPr>
          <a:xfrm>
            <a:off x="263235" y="1219200"/>
            <a:ext cx="11762509" cy="5486400"/>
          </a:xfrm>
        </p:spPr>
        <p:txBody>
          <a:bodyPr>
            <a:normAutofit/>
          </a:bodyPr>
          <a:lstStyle/>
          <a:p>
            <a:pPr algn="just"/>
            <a:r>
              <a:rPr lang="en-US" dirty="0">
                <a:latin typeface="Baskerville Old Face" panose="02020602080505020303" pitchFamily="18" charset="0"/>
              </a:rPr>
              <a:t>The researcher asks a pre-determined set of questions using the same wording and order of questions as specified in the interview schedule.</a:t>
            </a:r>
          </a:p>
          <a:p>
            <a:pPr algn="just"/>
            <a:r>
              <a:rPr lang="en-US" dirty="0">
                <a:latin typeface="Baskerville Old Face" panose="02020602080505020303" pitchFamily="18" charset="0"/>
              </a:rPr>
              <a:t>An </a:t>
            </a:r>
            <a:r>
              <a:rPr lang="en-US" b="1" dirty="0">
                <a:solidFill>
                  <a:srgbClr val="002060"/>
                </a:solidFill>
                <a:latin typeface="Baskerville Old Face" panose="02020602080505020303" pitchFamily="18" charset="0"/>
              </a:rPr>
              <a:t>interview schedule</a:t>
            </a:r>
            <a:r>
              <a:rPr lang="en-US" dirty="0">
                <a:solidFill>
                  <a:srgbClr val="002060"/>
                </a:solidFill>
                <a:latin typeface="Baskerville Old Face" panose="02020602080505020303" pitchFamily="18" charset="0"/>
              </a:rPr>
              <a:t> </a:t>
            </a:r>
            <a:r>
              <a:rPr lang="en-US" dirty="0">
                <a:latin typeface="Baskerville Old Face" panose="02020602080505020303" pitchFamily="18" charset="0"/>
              </a:rPr>
              <a:t>is a pre-tested written list of questions, open-ended or close-ended, pre-tested for standardized wording, meaning and interpretation for use by an interviewer in a person-to-person interaction or by electronic media.</a:t>
            </a:r>
          </a:p>
          <a:p>
            <a:pPr algn="just"/>
            <a:r>
              <a:rPr lang="en-US" dirty="0">
                <a:latin typeface="Baskerville Old Face" panose="02020602080505020303" pitchFamily="18" charset="0"/>
              </a:rPr>
              <a:t>The interview schedule is a research tool/instrument for collecting data, whereas interviewing is the method of collecting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b="1" dirty="0">
                <a:solidFill>
                  <a:srgbClr val="002060"/>
                </a:solidFill>
                <a:latin typeface="Baskerville Old Face" panose="02020602080505020303" pitchFamily="18" charset="0"/>
              </a:rPr>
              <a:t>Advantages of Interview</a:t>
            </a:r>
          </a:p>
        </p:txBody>
      </p:sp>
      <p:sp>
        <p:nvSpPr>
          <p:cNvPr id="3" name="Content Placeholder 2"/>
          <p:cNvSpPr>
            <a:spLocks noGrp="1"/>
          </p:cNvSpPr>
          <p:nvPr>
            <p:ph idx="1"/>
          </p:nvPr>
        </p:nvSpPr>
        <p:spPr/>
        <p:txBody>
          <a:bodyPr>
            <a:normAutofit/>
          </a:bodyPr>
          <a:lstStyle/>
          <a:p>
            <a:r>
              <a:rPr lang="en-US" dirty="0">
                <a:latin typeface="Baskerville Old Face" panose="02020602080505020303" pitchFamily="18" charset="0"/>
              </a:rPr>
              <a:t>Interview is more appropriate for complex situations</a:t>
            </a:r>
          </a:p>
          <a:p>
            <a:r>
              <a:rPr lang="en-US" dirty="0">
                <a:latin typeface="Baskerville Old Face" panose="02020602080505020303" pitchFamily="18" charset="0"/>
              </a:rPr>
              <a:t>It is useful for collecting in-depth information</a:t>
            </a:r>
          </a:p>
          <a:p>
            <a:r>
              <a:rPr lang="en-US" dirty="0">
                <a:latin typeface="Baskerville Old Face" panose="02020602080505020303" pitchFamily="18" charset="0"/>
              </a:rPr>
              <a:t>Questions can be explained</a:t>
            </a:r>
          </a:p>
          <a:p>
            <a:r>
              <a:rPr lang="en-US" dirty="0">
                <a:latin typeface="Baskerville Old Face" panose="02020602080505020303" pitchFamily="18" charset="0"/>
              </a:rPr>
              <a:t>Interviewing has a wider application – an interview can be used with almost any type of population: children, handicapped, illiterate or the very old.</a:t>
            </a:r>
          </a:p>
          <a:p>
            <a:r>
              <a:rPr lang="en-US" dirty="0">
                <a:latin typeface="Baskerville Old Face" panose="02020602080505020303" pitchFamily="18" charset="0"/>
              </a:rPr>
              <a:t>It can be supplemented with </a:t>
            </a:r>
            <a:r>
              <a:rPr lang="en-US" dirty="0" err="1">
                <a:latin typeface="Baskerville Old Face" panose="02020602080505020303" pitchFamily="18" charset="0"/>
              </a:rPr>
              <a:t>fpr</a:t>
            </a:r>
            <a:r>
              <a:rPr lang="en-US" dirty="0">
                <a:latin typeface="Baskerville Old Face" panose="02020602080505020303" pitchFamily="18" charset="0"/>
              </a:rPr>
              <a:t> example observation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buNone/>
            </a:pPr>
            <a:r>
              <a:rPr lang="en-US" b="1" dirty="0">
                <a:solidFill>
                  <a:srgbClr val="002060"/>
                </a:solidFill>
                <a:latin typeface="Baskerville Old Face" panose="02020602080505020303" pitchFamily="18" charset="0"/>
              </a:rPr>
              <a:t>Disadvantages of Interview</a:t>
            </a:r>
          </a:p>
        </p:txBody>
      </p:sp>
      <p:sp>
        <p:nvSpPr>
          <p:cNvPr id="3" name="Content Placeholder 2"/>
          <p:cNvSpPr>
            <a:spLocks noGrp="1"/>
          </p:cNvSpPr>
          <p:nvPr>
            <p:ph idx="1"/>
          </p:nvPr>
        </p:nvSpPr>
        <p:spPr>
          <a:xfrm>
            <a:off x="540327" y="1417640"/>
            <a:ext cx="11111346" cy="4761488"/>
          </a:xfrm>
        </p:spPr>
        <p:txBody>
          <a:bodyPr>
            <a:normAutofit/>
          </a:bodyPr>
          <a:lstStyle/>
          <a:p>
            <a:pPr algn="just"/>
            <a:r>
              <a:rPr lang="en-US" dirty="0">
                <a:latin typeface="Baskerville Old Face" panose="02020602080505020303" pitchFamily="18" charset="0"/>
              </a:rPr>
              <a:t>Interviewing is time-consuming and expensive</a:t>
            </a:r>
          </a:p>
          <a:p>
            <a:pPr algn="just"/>
            <a:r>
              <a:rPr lang="en-US" dirty="0">
                <a:latin typeface="Baskerville Old Face" panose="02020602080505020303" pitchFamily="18" charset="0"/>
              </a:rPr>
              <a:t>The quality of data depends upon the quality of the interviewer</a:t>
            </a:r>
          </a:p>
          <a:p>
            <a:pPr algn="just"/>
            <a:r>
              <a:rPr lang="en-US" dirty="0">
                <a:latin typeface="Baskerville Old Face" panose="02020602080505020303" pitchFamily="18" charset="0"/>
              </a:rPr>
              <a:t>The quality of data depends upon the quality of the interaction </a:t>
            </a:r>
          </a:p>
          <a:p>
            <a:pPr algn="just"/>
            <a:r>
              <a:rPr lang="en-US" dirty="0">
                <a:latin typeface="Baskerville Old Face" panose="02020602080505020303" pitchFamily="18" charset="0"/>
              </a:rPr>
              <a:t>The quality of data may vary when many interviewers are used</a:t>
            </a:r>
          </a:p>
          <a:p>
            <a:pPr algn="just"/>
            <a:r>
              <a:rPr lang="en-US" dirty="0">
                <a:latin typeface="Baskerville Old Face" panose="02020602080505020303" pitchFamily="18" charset="0"/>
              </a:rPr>
              <a:t>The researcher may introduce his/her bias</a:t>
            </a:r>
          </a:p>
          <a:p>
            <a:pPr algn="just"/>
            <a:r>
              <a:rPr lang="en-US" dirty="0">
                <a:latin typeface="Baskerville Old Face" panose="02020602080505020303" pitchFamily="18" charset="0"/>
              </a:rPr>
              <a:t>Require High level of skill</a:t>
            </a:r>
          </a:p>
          <a:p>
            <a:pPr algn="just"/>
            <a:endParaRPr lang="en-US" dirty="0">
              <a:latin typeface="Baskerville Old Face" panose="02020602080505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62000"/>
          </a:xfrm>
        </p:spPr>
        <p:txBody>
          <a:bodyPr/>
          <a:lstStyle/>
          <a:p>
            <a:r>
              <a:rPr lang="en-US" b="1" dirty="0">
                <a:solidFill>
                  <a:srgbClr val="002060"/>
                </a:solidFill>
                <a:latin typeface="Baskerville Old Face" panose="02020602080505020303" pitchFamily="18" charset="0"/>
              </a:rPr>
              <a:t>Forms of Question</a:t>
            </a:r>
          </a:p>
        </p:txBody>
      </p:sp>
      <p:sp>
        <p:nvSpPr>
          <p:cNvPr id="3" name="Content Placeholder 2"/>
          <p:cNvSpPr>
            <a:spLocks noGrp="1"/>
          </p:cNvSpPr>
          <p:nvPr>
            <p:ph idx="1"/>
          </p:nvPr>
        </p:nvSpPr>
        <p:spPr>
          <a:xfrm>
            <a:off x="457199" y="1219200"/>
            <a:ext cx="11416145" cy="5105400"/>
          </a:xfrm>
        </p:spPr>
        <p:txBody>
          <a:bodyPr>
            <a:normAutofit fontScale="92500" lnSpcReduction="10000"/>
          </a:bodyPr>
          <a:lstStyle/>
          <a:p>
            <a:pPr algn="just"/>
            <a:r>
              <a:rPr lang="en-US" dirty="0">
                <a:latin typeface="Baskerville Old Face" panose="02020602080505020303" pitchFamily="18" charset="0"/>
              </a:rPr>
              <a:t>The form and wording of questions is extremely important in a research instrument as they have an effect on the type and quality of information (response) obtained.</a:t>
            </a:r>
          </a:p>
          <a:p>
            <a:pPr algn="just"/>
            <a:r>
              <a:rPr lang="en-US" dirty="0">
                <a:latin typeface="Baskerville Old Face" panose="02020602080505020303" pitchFamily="18" charset="0"/>
              </a:rPr>
              <a:t>The questions should therefore be appropriate, relevant and free from any problem.</a:t>
            </a:r>
          </a:p>
          <a:p>
            <a:pPr algn="just"/>
            <a:r>
              <a:rPr lang="en-US" dirty="0">
                <a:latin typeface="Baskerville Old Face" panose="02020602080505020303" pitchFamily="18" charset="0"/>
              </a:rPr>
              <a:t>In an interview schedule or a questionnaire, questions may be formulated as:</a:t>
            </a:r>
          </a:p>
          <a:p>
            <a:pPr marL="514350" indent="-514350" algn="just">
              <a:buFont typeface="+mj-lt"/>
              <a:buAutoNum type="arabicPeriod"/>
            </a:pPr>
            <a:r>
              <a:rPr lang="en-US" dirty="0">
                <a:latin typeface="Baskerville Old Face" panose="02020602080505020303" pitchFamily="18" charset="0"/>
              </a:rPr>
              <a:t>Open-ended </a:t>
            </a:r>
          </a:p>
          <a:p>
            <a:pPr marL="514350" indent="-514350" algn="just">
              <a:buFont typeface="+mj-lt"/>
              <a:buAutoNum type="arabicPeriod"/>
            </a:pPr>
            <a:r>
              <a:rPr lang="en-US" dirty="0">
                <a:latin typeface="Baskerville Old Face" panose="02020602080505020303" pitchFamily="18" charset="0"/>
              </a:rPr>
              <a:t>Closed-ended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B433-8813-5141-7F13-C022107EAA23}"/>
              </a:ext>
            </a:extLst>
          </p:cNvPr>
          <p:cNvSpPr>
            <a:spLocks noGrp="1"/>
          </p:cNvSpPr>
          <p:nvPr>
            <p:ph type="title"/>
          </p:nvPr>
        </p:nvSpPr>
        <p:spPr/>
        <p:txBody>
          <a:bodyPr/>
          <a:lstStyle/>
          <a:p>
            <a:r>
              <a:rPr lang="en-US" dirty="0">
                <a:latin typeface="Baskerville Old Face" panose="02020602080505020303" pitchFamily="18" charset="0"/>
              </a:rPr>
              <a:t>Open-ended Questions</a:t>
            </a:r>
            <a:endParaRPr lang="en-NG" dirty="0"/>
          </a:p>
        </p:txBody>
      </p:sp>
      <p:pic>
        <p:nvPicPr>
          <p:cNvPr id="6" name="Content Placeholder 5" descr="A white paper with black text&#10;&#10;Description automatically generated">
            <a:extLst>
              <a:ext uri="{FF2B5EF4-FFF2-40B4-BE49-F238E27FC236}">
                <a16:creationId xmlns:a16="http://schemas.microsoft.com/office/drawing/2014/main" id="{C606C159-6329-6D72-4776-89C9C0E83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11955"/>
            <a:ext cx="7725173" cy="2932466"/>
          </a:xfrm>
        </p:spPr>
      </p:pic>
      <p:sp>
        <p:nvSpPr>
          <p:cNvPr id="4" name="Slide Number Placeholder 3">
            <a:extLst>
              <a:ext uri="{FF2B5EF4-FFF2-40B4-BE49-F238E27FC236}">
                <a16:creationId xmlns:a16="http://schemas.microsoft.com/office/drawing/2014/main" id="{BFEABB46-A291-66BE-0998-6174166E43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6245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873A-663E-946C-68B9-10E71B9A87C4}"/>
              </a:ext>
            </a:extLst>
          </p:cNvPr>
          <p:cNvSpPr>
            <a:spLocks noGrp="1"/>
          </p:cNvSpPr>
          <p:nvPr>
            <p:ph type="title"/>
          </p:nvPr>
        </p:nvSpPr>
        <p:spPr/>
        <p:txBody>
          <a:bodyPr>
            <a:normAutofit/>
          </a:bodyPr>
          <a:lstStyle/>
          <a:p>
            <a:r>
              <a:rPr lang="en-US" dirty="0">
                <a:latin typeface="Baskerville Old Face" panose="02020602080505020303" pitchFamily="18" charset="0"/>
              </a:rPr>
              <a:t>Close-ended Questions</a:t>
            </a:r>
            <a:endParaRPr lang="en-NG" dirty="0"/>
          </a:p>
        </p:txBody>
      </p:sp>
      <p:pic>
        <p:nvPicPr>
          <p:cNvPr id="6" name="Content Placeholder 5" descr="A screenshot of a questionnaire&#10;&#10;Description automatically generated">
            <a:extLst>
              <a:ext uri="{FF2B5EF4-FFF2-40B4-BE49-F238E27FC236}">
                <a16:creationId xmlns:a16="http://schemas.microsoft.com/office/drawing/2014/main" id="{1F020F46-99F4-4DE3-45E6-9F5E3397E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308" y="1626047"/>
            <a:ext cx="9019309" cy="4445004"/>
          </a:xfrm>
        </p:spPr>
      </p:pic>
      <p:sp>
        <p:nvSpPr>
          <p:cNvPr id="4" name="Slide Number Placeholder 3">
            <a:extLst>
              <a:ext uri="{FF2B5EF4-FFF2-40B4-BE49-F238E27FC236}">
                <a16:creationId xmlns:a16="http://schemas.microsoft.com/office/drawing/2014/main" id="{CB92D95B-B9BE-700F-93C3-A7E5DAAC98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117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Consideration in Formulating Questions</a:t>
            </a:r>
          </a:p>
        </p:txBody>
      </p:sp>
      <p:sp>
        <p:nvSpPr>
          <p:cNvPr id="3" name="Content Placeholder 2"/>
          <p:cNvSpPr>
            <a:spLocks noGrp="1"/>
          </p:cNvSpPr>
          <p:nvPr>
            <p:ph idx="1"/>
          </p:nvPr>
        </p:nvSpPr>
        <p:spPr/>
        <p:txBody>
          <a:bodyPr/>
          <a:lstStyle/>
          <a:p>
            <a:pPr>
              <a:buNone/>
            </a:pPr>
            <a:endParaRPr lang="en-US" b="1" dirty="0">
              <a:solidFill>
                <a:srgbClr val="002060"/>
              </a:solidFill>
              <a:latin typeface="Baskerville Old Face" panose="02020602080505020303" pitchFamily="18" charset="0"/>
            </a:endParaRPr>
          </a:p>
          <a:p>
            <a:r>
              <a:rPr lang="en-US" dirty="0">
                <a:latin typeface="Baskerville Old Face" panose="02020602080505020303" pitchFamily="18" charset="0"/>
              </a:rPr>
              <a:t>Always use simple and everyday language</a:t>
            </a:r>
          </a:p>
          <a:p>
            <a:r>
              <a:rPr lang="en-US" dirty="0">
                <a:latin typeface="Baskerville Old Face" panose="02020602080505020303" pitchFamily="18" charset="0"/>
              </a:rPr>
              <a:t>Do not use ambiguous questions</a:t>
            </a:r>
          </a:p>
          <a:p>
            <a:r>
              <a:rPr lang="en-US" dirty="0">
                <a:latin typeface="Baskerville Old Face" panose="02020602080505020303" pitchFamily="18" charset="0"/>
              </a:rPr>
              <a:t>Do not ask double-barrel questions</a:t>
            </a:r>
          </a:p>
          <a:p>
            <a:r>
              <a:rPr lang="en-US" dirty="0">
                <a:latin typeface="Baskerville Old Face" panose="02020602080505020303" pitchFamily="18" charset="0"/>
              </a:rPr>
              <a:t>Do not ask leading questions</a:t>
            </a:r>
          </a:p>
          <a:p>
            <a:r>
              <a:rPr lang="en-US" dirty="0">
                <a:latin typeface="Baskerville Old Face" panose="02020602080505020303" pitchFamily="18" charset="0"/>
              </a:rPr>
              <a:t>Do not ask questions that are based on presumptions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Questionnaire</a:t>
            </a:r>
          </a:p>
        </p:txBody>
      </p:sp>
      <p:sp>
        <p:nvSpPr>
          <p:cNvPr id="3" name="Content Placeholder 2"/>
          <p:cNvSpPr>
            <a:spLocks noGrp="1"/>
          </p:cNvSpPr>
          <p:nvPr>
            <p:ph idx="1"/>
          </p:nvPr>
        </p:nvSpPr>
        <p:spPr/>
        <p:txBody>
          <a:bodyPr/>
          <a:lstStyle/>
          <a:p>
            <a:r>
              <a:rPr lang="en-US" dirty="0">
                <a:latin typeface="Baskerville Old Face" panose="02020602080505020303" pitchFamily="18" charset="0"/>
              </a:rPr>
              <a:t>A questionnaire is a written list of questions, the answers to which are recorded by the respondents.</a:t>
            </a:r>
          </a:p>
          <a:p>
            <a:r>
              <a:rPr lang="en-US" dirty="0">
                <a:latin typeface="Baskerville Old Face" panose="02020602080505020303" pitchFamily="18" charset="0"/>
              </a:rPr>
              <a:t>Respondents read the questions, interpret them, and then provide answers required.</a:t>
            </a:r>
          </a:p>
          <a:p>
            <a:r>
              <a:rPr lang="en-US" dirty="0">
                <a:latin typeface="Baskerville Old Face" panose="02020602080505020303" pitchFamily="18" charset="0"/>
              </a:rPr>
              <a:t>It is important that question are clear and easy to understand.</a:t>
            </a:r>
          </a:p>
          <a:p>
            <a:r>
              <a:rPr lang="en-US" dirty="0">
                <a:latin typeface="Baskerville Old Face" panose="02020602080505020303" pitchFamily="18" charset="0"/>
              </a:rPr>
              <a:t>The layout of a questionnaire should easy to read and pleasant to the eyes and sequence of questions should be easy to follow.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DEC1-1866-BA98-4FE9-C8953D72E18C}"/>
              </a:ext>
            </a:extLst>
          </p:cNvPr>
          <p:cNvSpPr>
            <a:spLocks noGrp="1"/>
          </p:cNvSpPr>
          <p:nvPr>
            <p:ph type="title"/>
          </p:nvPr>
        </p:nvSpPr>
        <p:spPr/>
        <p:txBody>
          <a:bodyPr/>
          <a:lstStyle/>
          <a:p>
            <a:r>
              <a:rPr kumimoji="0" lang="en-US" sz="3800" b="1" i="0" u="none" strike="noStrike" kern="1200" cap="none" spc="0" normalizeH="0" baseline="0" noProof="0" dirty="0">
                <a:ln>
                  <a:noFill/>
                </a:ln>
                <a:solidFill>
                  <a:srgbClr val="460046"/>
                </a:solidFill>
                <a:effectLst/>
                <a:uLnTx/>
                <a:uFillTx/>
                <a:latin typeface="Merriweather" panose="00000500000000000000" pitchFamily="2" charset="0"/>
                <a:ea typeface="+mj-ea"/>
                <a:cs typeface="+mj-cs"/>
              </a:rPr>
              <a:t>Quantitative and Qualitative Data Collection</a:t>
            </a:r>
            <a:endParaRPr lang="en-NG" dirty="0"/>
          </a:p>
        </p:txBody>
      </p:sp>
      <p:sp>
        <p:nvSpPr>
          <p:cNvPr id="3" name="Content Placeholder 2">
            <a:extLst>
              <a:ext uri="{FF2B5EF4-FFF2-40B4-BE49-F238E27FC236}">
                <a16:creationId xmlns:a16="http://schemas.microsoft.com/office/drawing/2014/main" id="{4C9420F8-D70E-40DB-3911-623920ECD4F2}"/>
              </a:ext>
            </a:extLst>
          </p:cNvPr>
          <p:cNvSpPr>
            <a:spLocks noGrp="1"/>
          </p:cNvSpPr>
          <p:nvPr>
            <p:ph idx="1"/>
          </p:nvPr>
        </p:nvSpPr>
        <p:spPr>
          <a:xfrm>
            <a:off x="335360" y="1412777"/>
            <a:ext cx="11521280" cy="4713388"/>
          </a:xfrm>
        </p:spPr>
        <p:txBody>
          <a:bodyPr>
            <a:normAutofit fontScale="85000" lnSpcReduction="20000"/>
          </a:bodyPr>
          <a:lstStyle/>
          <a:p>
            <a:r>
              <a:rPr lang="en-US" sz="3800" dirty="0">
                <a:latin typeface="Times New Roman" panose="02020603050405020304" pitchFamily="18" charset="0"/>
                <a:cs typeface="Times New Roman" panose="02020603050405020304" pitchFamily="18" charset="0"/>
              </a:rPr>
              <a:t>The difference between quantitative and qualitative methods of data collection mainly lies in the </a:t>
            </a:r>
            <a:r>
              <a:rPr lang="en-US" sz="3800" b="1" dirty="0">
                <a:solidFill>
                  <a:srgbClr val="002060"/>
                </a:solidFill>
                <a:latin typeface="Times New Roman" panose="02020603050405020304" pitchFamily="18" charset="0"/>
                <a:cs typeface="Times New Roman" panose="02020603050405020304" pitchFamily="18" charset="0"/>
              </a:rPr>
              <a:t>manner</a:t>
            </a:r>
            <a:r>
              <a:rPr lang="en-US" sz="3800" dirty="0">
                <a:latin typeface="Times New Roman" panose="02020603050405020304" pitchFamily="18" charset="0"/>
                <a:cs typeface="Times New Roman" panose="02020603050405020304" pitchFamily="18" charset="0"/>
              </a:rPr>
              <a:t> in which a method is applied in collecting data </a:t>
            </a:r>
          </a:p>
          <a:p>
            <a:r>
              <a:rPr lang="en-US" sz="4000" dirty="0">
                <a:latin typeface="Times New Roman" panose="02020603050405020304" pitchFamily="18" charset="0"/>
                <a:cs typeface="Times New Roman" panose="02020603050405020304" pitchFamily="18" charset="0"/>
              </a:rPr>
              <a:t>The way an observation is recorded determines whether it is a quantitative or qualitative study. </a:t>
            </a:r>
          </a:p>
          <a:p>
            <a:pPr lvl="1"/>
            <a:r>
              <a:rPr lang="en-US" sz="3467" dirty="0">
                <a:latin typeface="Times New Roman" panose="02020603050405020304" pitchFamily="18" charset="0"/>
                <a:cs typeface="Times New Roman" panose="02020603050405020304" pitchFamily="18" charset="0"/>
              </a:rPr>
              <a:t>Narrative and descriptive recording is mainly used in qualitative research </a:t>
            </a:r>
          </a:p>
          <a:p>
            <a:pPr lvl="1"/>
            <a:r>
              <a:rPr lang="en-US" sz="3467" dirty="0">
                <a:latin typeface="Times New Roman" panose="02020603050405020304" pitchFamily="18" charset="0"/>
                <a:cs typeface="Times New Roman" panose="02020603050405020304" pitchFamily="18" charset="0"/>
              </a:rPr>
              <a:t>Quantitative study requires you record an observation in categorical form or on a numerical scale.</a:t>
            </a:r>
          </a:p>
        </p:txBody>
      </p:sp>
      <p:sp>
        <p:nvSpPr>
          <p:cNvPr id="4" name="Slide Number Placeholder 3">
            <a:extLst>
              <a:ext uri="{FF2B5EF4-FFF2-40B4-BE49-F238E27FC236}">
                <a16:creationId xmlns:a16="http://schemas.microsoft.com/office/drawing/2014/main" id="{2B131360-E0E7-1A11-34AC-F550E15529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7074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8763000" cy="715962"/>
          </a:xfrm>
        </p:spPr>
        <p:txBody>
          <a:bodyPr>
            <a:normAutofit fontScale="90000"/>
          </a:bodyPr>
          <a:lstStyle/>
          <a:p>
            <a:pPr algn="l"/>
            <a:br>
              <a:rPr lang="en-US" sz="4400" dirty="0">
                <a:solidFill>
                  <a:srgbClr val="002060"/>
                </a:solidFill>
                <a:latin typeface="Baskerville Old Face" panose="02020602080505020303" pitchFamily="18" charset="0"/>
              </a:rPr>
            </a:br>
            <a:r>
              <a:rPr lang="en-US" sz="4000" dirty="0">
                <a:solidFill>
                  <a:srgbClr val="002060"/>
                </a:solidFill>
                <a:latin typeface="Baskerville Old Face" panose="02020602080505020303" pitchFamily="18" charset="0"/>
              </a:rPr>
              <a:t>Choosing btw an Interview &amp; Questionnaire</a:t>
            </a:r>
            <a:br>
              <a:rPr lang="en-US" sz="4400" dirty="0">
                <a:latin typeface="Baskerville Old Face" panose="02020602080505020303" pitchFamily="18" charset="0"/>
              </a:rPr>
            </a:br>
            <a:endParaRPr lang="en-US" b="1" dirty="0">
              <a:solidFill>
                <a:srgbClr val="002060"/>
              </a:solidFill>
              <a:latin typeface="Baskerville Old Face" panose="02020602080505020303" pitchFamily="18" charset="0"/>
            </a:endParaRPr>
          </a:p>
        </p:txBody>
      </p:sp>
      <p:sp>
        <p:nvSpPr>
          <p:cNvPr id="3" name="Content Placeholder 2"/>
          <p:cNvSpPr>
            <a:spLocks noGrp="1"/>
          </p:cNvSpPr>
          <p:nvPr>
            <p:ph idx="1"/>
          </p:nvPr>
        </p:nvSpPr>
        <p:spPr>
          <a:xfrm>
            <a:off x="374073" y="1399309"/>
            <a:ext cx="11540836" cy="4779818"/>
          </a:xfrm>
        </p:spPr>
        <p:txBody>
          <a:bodyPr>
            <a:noAutofit/>
          </a:bodyPr>
          <a:lstStyle/>
          <a:p>
            <a:pPr marL="514350" indent="-514350" algn="just">
              <a:buFont typeface="+mj-lt"/>
              <a:buAutoNum type="arabicPeriod"/>
            </a:pPr>
            <a:r>
              <a:rPr lang="en-US" sz="2600" b="1" dirty="0">
                <a:solidFill>
                  <a:srgbClr val="002060"/>
                </a:solidFill>
                <a:latin typeface="Baskerville Old Face" panose="02020602080505020303" pitchFamily="18" charset="0"/>
              </a:rPr>
              <a:t>The nature of the investigation </a:t>
            </a:r>
            <a:r>
              <a:rPr lang="en-US" sz="2600" dirty="0">
                <a:latin typeface="Baskerville Old Face" panose="02020602080505020303" pitchFamily="18" charset="0"/>
              </a:rPr>
              <a:t>– if the study is about an issue that respondents may feel reluctant to discuss with an investigator, a questionnaire may better choice as it ensure </a:t>
            </a:r>
            <a:r>
              <a:rPr lang="en-US" sz="2600" i="1" dirty="0">
                <a:latin typeface="Baskerville Old Face" panose="02020602080505020303" pitchFamily="18" charset="0"/>
              </a:rPr>
              <a:t>anonymity.</a:t>
            </a:r>
          </a:p>
          <a:p>
            <a:pPr marL="514350" indent="-514350" algn="just">
              <a:buFont typeface="+mj-lt"/>
              <a:buAutoNum type="arabicPeriod"/>
            </a:pPr>
            <a:r>
              <a:rPr lang="en-US" sz="2600" b="1" dirty="0">
                <a:solidFill>
                  <a:srgbClr val="002060"/>
                </a:solidFill>
                <a:latin typeface="Baskerville Old Face" panose="02020602080505020303" pitchFamily="18" charset="0"/>
              </a:rPr>
              <a:t>The geographical distribution of the study population </a:t>
            </a:r>
            <a:r>
              <a:rPr lang="en-US" sz="2600" dirty="0">
                <a:latin typeface="Baskerville Old Face" panose="02020602080505020303" pitchFamily="18" charset="0"/>
              </a:rPr>
              <a:t>– if potential respondents are scattered over a wide geographical area, questionnaire is a better choice, as interviewing could be extremely expensive.</a:t>
            </a:r>
          </a:p>
          <a:p>
            <a:pPr marL="514350" indent="-514350" algn="just">
              <a:buFont typeface="+mj-lt"/>
              <a:buAutoNum type="arabicPeriod"/>
            </a:pPr>
            <a:r>
              <a:rPr lang="en-US" sz="2600" b="1" dirty="0">
                <a:solidFill>
                  <a:srgbClr val="002060"/>
                </a:solidFill>
                <a:latin typeface="Baskerville Old Face" panose="02020602080505020303" pitchFamily="18" charset="0"/>
              </a:rPr>
              <a:t>The type of study population </a:t>
            </a:r>
            <a:r>
              <a:rPr lang="en-US" sz="2600" dirty="0">
                <a:latin typeface="Baskerville Old Face" panose="02020602080505020303" pitchFamily="18" charset="0"/>
              </a:rPr>
              <a:t>– if the study population is illiterate, very young or very old, or handicapped, there may be no option but to interview respondents</a:t>
            </a:r>
            <a:r>
              <a:rPr lang="en-US" sz="26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Baskerville Old Face" panose="02020602080505020303" pitchFamily="18" charset="0"/>
              </a:rPr>
              <a:t>Questionnaire Cont’d</a:t>
            </a:r>
          </a:p>
        </p:txBody>
      </p:sp>
      <p:sp>
        <p:nvSpPr>
          <p:cNvPr id="3" name="Content Placeholder 2"/>
          <p:cNvSpPr>
            <a:spLocks noGrp="1"/>
          </p:cNvSpPr>
          <p:nvPr>
            <p:ph idx="1"/>
          </p:nvPr>
        </p:nvSpPr>
        <p:spPr/>
        <p:txBody>
          <a:bodyPr/>
          <a:lstStyle/>
          <a:p>
            <a:pPr>
              <a:buNone/>
            </a:pPr>
            <a:r>
              <a:rPr lang="en-US" dirty="0">
                <a:latin typeface="Baskerville Old Face" panose="02020602080505020303" pitchFamily="18" charset="0"/>
              </a:rPr>
              <a:t>Different ways of administering a questionnaire</a:t>
            </a:r>
          </a:p>
          <a:p>
            <a:pPr marL="514350" indent="-514350">
              <a:buFont typeface="+mj-lt"/>
              <a:buAutoNum type="arabicPeriod"/>
            </a:pPr>
            <a:r>
              <a:rPr lang="en-US" dirty="0">
                <a:solidFill>
                  <a:srgbClr val="002060"/>
                </a:solidFill>
                <a:latin typeface="Baskerville Old Face" panose="02020602080505020303" pitchFamily="18" charset="0"/>
              </a:rPr>
              <a:t>The mailed questionnaire</a:t>
            </a:r>
          </a:p>
          <a:p>
            <a:pPr marL="514350" indent="-514350">
              <a:buFont typeface="+mj-lt"/>
              <a:buAutoNum type="arabicPeriod"/>
            </a:pPr>
            <a:r>
              <a:rPr lang="en-US" dirty="0">
                <a:solidFill>
                  <a:srgbClr val="002060"/>
                </a:solidFill>
                <a:latin typeface="Baskerville Old Face" panose="02020602080505020303" pitchFamily="18" charset="0"/>
              </a:rPr>
              <a:t>Collective administration </a:t>
            </a:r>
            <a:r>
              <a:rPr lang="en-US" dirty="0">
                <a:latin typeface="Baskerville Old Face" panose="02020602080505020303" pitchFamily="18" charset="0"/>
              </a:rPr>
              <a:t>– </a:t>
            </a:r>
            <a:r>
              <a:rPr lang="en-US" dirty="0" err="1">
                <a:latin typeface="Baskerville Old Face" panose="02020602080505020303" pitchFamily="18" charset="0"/>
              </a:rPr>
              <a:t>e.g</a:t>
            </a:r>
            <a:r>
              <a:rPr lang="en-US" dirty="0">
                <a:latin typeface="Baskerville Old Face" panose="02020602080505020303" pitchFamily="18" charset="0"/>
              </a:rPr>
              <a:t> students in a classroom.</a:t>
            </a:r>
          </a:p>
          <a:p>
            <a:pPr marL="514350" indent="-514350">
              <a:buFont typeface="+mj-lt"/>
              <a:buAutoNum type="arabicPeriod"/>
            </a:pPr>
            <a:r>
              <a:rPr lang="en-US" dirty="0">
                <a:solidFill>
                  <a:srgbClr val="002060"/>
                </a:solidFill>
                <a:latin typeface="Baskerville Old Face" panose="02020602080505020303" pitchFamily="18" charset="0"/>
              </a:rPr>
              <a:t>Administration in public place </a:t>
            </a:r>
            <a:r>
              <a:rPr lang="en-US" dirty="0">
                <a:latin typeface="Baskerville Old Face" panose="02020602080505020303" pitchFamily="18" charset="0"/>
              </a:rPr>
              <a:t>– </a:t>
            </a:r>
            <a:r>
              <a:rPr lang="en-US" dirty="0" err="1">
                <a:latin typeface="Baskerville Old Face" panose="02020602080505020303" pitchFamily="18" charset="0"/>
              </a:rPr>
              <a:t>e.g</a:t>
            </a:r>
            <a:r>
              <a:rPr lang="en-US" dirty="0">
                <a:latin typeface="Baskerville Old Face" panose="02020602080505020303" pitchFamily="18" charset="0"/>
              </a:rPr>
              <a:t> health centre, shopping centre, school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20762"/>
          </a:xfrm>
        </p:spPr>
        <p:txBody>
          <a:bodyPr>
            <a:normAutofit/>
          </a:bodyPr>
          <a:lstStyle/>
          <a:p>
            <a:r>
              <a:rPr lang="en-US" b="1" dirty="0">
                <a:solidFill>
                  <a:srgbClr val="002060"/>
                </a:solidFill>
                <a:latin typeface="Baskerville Old Face" panose="02020602080505020303" pitchFamily="18" charset="0"/>
              </a:rPr>
              <a:t>Advantages of a Questionnaire</a:t>
            </a:r>
            <a:endParaRPr lang="en-US" dirty="0">
              <a:solidFill>
                <a:srgbClr val="002060"/>
              </a:solidFill>
              <a:latin typeface="Baskerville Old Face" panose="02020602080505020303" pitchFamily="18" charset="0"/>
            </a:endParaRPr>
          </a:p>
        </p:txBody>
      </p:sp>
      <p:sp>
        <p:nvSpPr>
          <p:cNvPr id="3" name="Content Placeholder 2"/>
          <p:cNvSpPr>
            <a:spLocks noGrp="1"/>
          </p:cNvSpPr>
          <p:nvPr>
            <p:ph idx="1"/>
          </p:nvPr>
        </p:nvSpPr>
        <p:spPr>
          <a:xfrm>
            <a:off x="484909" y="1524000"/>
            <a:ext cx="11249891" cy="4738255"/>
          </a:xfrm>
        </p:spPr>
        <p:txBody>
          <a:bodyPr>
            <a:normAutofit/>
          </a:bodyPr>
          <a:lstStyle/>
          <a:p>
            <a:r>
              <a:rPr lang="en-US" sz="3600" dirty="0">
                <a:latin typeface="Baskerville Old Face" panose="02020602080505020303" pitchFamily="18" charset="0"/>
              </a:rPr>
              <a:t>It is less expensive</a:t>
            </a:r>
          </a:p>
          <a:p>
            <a:r>
              <a:rPr lang="en-US" sz="3600" dirty="0">
                <a:latin typeface="Baskerville Old Face" panose="02020602080505020303" pitchFamily="18" charset="0"/>
              </a:rPr>
              <a:t>It offers greater anonymity</a:t>
            </a:r>
          </a:p>
          <a:p>
            <a:r>
              <a:rPr lang="en-US" sz="3600" dirty="0">
                <a:latin typeface="Baskerville Old Face" panose="02020602080505020303" pitchFamily="18" charset="0"/>
              </a:rPr>
              <a:t>Respondents can take these questionnaires at a convenient time and think about the answers at their own pace.</a:t>
            </a:r>
          </a:p>
          <a:p>
            <a:endParaRPr lang="en-US" sz="3600" dirty="0">
              <a:latin typeface="Baskerville Old Face" panose="020206020805050203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7543-0AB3-4662-B53F-F61139799109}"/>
              </a:ext>
            </a:extLst>
          </p:cNvPr>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Disadvantages of a Questionnaire</a:t>
            </a:r>
          </a:p>
        </p:txBody>
      </p:sp>
      <p:sp>
        <p:nvSpPr>
          <p:cNvPr id="3" name="Content Placeholder 2">
            <a:extLst>
              <a:ext uri="{FF2B5EF4-FFF2-40B4-BE49-F238E27FC236}">
                <a16:creationId xmlns:a16="http://schemas.microsoft.com/office/drawing/2014/main" id="{C4CEE1AF-87C6-4995-BE5D-8E7E1E18B79B}"/>
              </a:ext>
            </a:extLst>
          </p:cNvPr>
          <p:cNvSpPr>
            <a:spLocks noGrp="1"/>
          </p:cNvSpPr>
          <p:nvPr>
            <p:ph idx="1"/>
          </p:nvPr>
        </p:nvSpPr>
        <p:spPr>
          <a:xfrm>
            <a:off x="335360" y="1417639"/>
            <a:ext cx="11521280" cy="4708525"/>
          </a:xfrm>
        </p:spPr>
        <p:txBody>
          <a:bodyPr>
            <a:normAutofit fontScale="92500" lnSpcReduction="10000"/>
          </a:bodyPr>
          <a:lstStyle/>
          <a:p>
            <a:r>
              <a:rPr lang="en-US" dirty="0">
                <a:latin typeface="Baskerville Old Face" panose="02020602080505020303" pitchFamily="18" charset="0"/>
              </a:rPr>
              <a:t>Application is limited – only those who can read and write</a:t>
            </a:r>
          </a:p>
          <a:p>
            <a:r>
              <a:rPr lang="en-US" dirty="0">
                <a:latin typeface="Baskerville Old Face" panose="02020602080505020303" pitchFamily="18" charset="0"/>
              </a:rPr>
              <a:t>Response rate is low</a:t>
            </a:r>
          </a:p>
          <a:p>
            <a:r>
              <a:rPr lang="en-US" dirty="0">
                <a:latin typeface="Baskerville Old Face" panose="02020602080505020303" pitchFamily="18" charset="0"/>
              </a:rPr>
              <a:t>There is self-selecting bias</a:t>
            </a:r>
          </a:p>
          <a:p>
            <a:r>
              <a:rPr lang="en-US" dirty="0">
                <a:latin typeface="Baskerville Old Face" panose="02020602080505020303" pitchFamily="18" charset="0"/>
              </a:rPr>
              <a:t>Opportunity to clarify issues is lacking</a:t>
            </a:r>
          </a:p>
          <a:p>
            <a:r>
              <a:rPr lang="en-US" dirty="0">
                <a:latin typeface="Baskerville Old Face" panose="02020602080505020303" pitchFamily="18" charset="0"/>
              </a:rPr>
              <a:t>Spontaneous responses are not allowed for</a:t>
            </a:r>
          </a:p>
          <a:p>
            <a:r>
              <a:rPr lang="en-US" dirty="0">
                <a:latin typeface="Baskerville Old Face" panose="02020602080505020303" pitchFamily="18" charset="0"/>
              </a:rPr>
              <a:t>The response to a question may be influenced by the response to other questions</a:t>
            </a:r>
          </a:p>
          <a:p>
            <a:r>
              <a:rPr lang="en-US" dirty="0">
                <a:latin typeface="Baskerville Old Face" panose="02020602080505020303" pitchFamily="18" charset="0"/>
              </a:rPr>
              <a:t>It is possible to consult other respondents</a:t>
            </a:r>
          </a:p>
          <a:p>
            <a:endParaRPr lang="en-US" dirty="0"/>
          </a:p>
        </p:txBody>
      </p:sp>
    </p:spTree>
    <p:extLst>
      <p:ext uri="{BB962C8B-B14F-4D97-AF65-F5344CB8AC3E}">
        <p14:creationId xmlns:p14="http://schemas.microsoft.com/office/powerpoint/2010/main" val="1890240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686800" cy="1143000"/>
          </a:xfrm>
        </p:spPr>
        <p:txBody>
          <a:bodyPr>
            <a:normAutofit/>
          </a:bodyPr>
          <a:lstStyle/>
          <a:p>
            <a:r>
              <a:rPr lang="en-US" b="1" dirty="0">
                <a:solidFill>
                  <a:srgbClr val="002060"/>
                </a:solidFill>
                <a:latin typeface="Baskerville Old Face" panose="02020602080505020303" pitchFamily="18" charset="0"/>
              </a:rPr>
              <a:t>Secondary Data Collection</a:t>
            </a:r>
          </a:p>
        </p:txBody>
      </p:sp>
      <p:sp>
        <p:nvSpPr>
          <p:cNvPr id="3" name="Content Placeholder 2"/>
          <p:cNvSpPr>
            <a:spLocks noGrp="1"/>
          </p:cNvSpPr>
          <p:nvPr>
            <p:ph idx="1"/>
          </p:nvPr>
        </p:nvSpPr>
        <p:spPr>
          <a:xfrm>
            <a:off x="457199" y="1630362"/>
            <a:ext cx="11277601" cy="4562620"/>
          </a:xfrm>
        </p:spPr>
        <p:txBody>
          <a:bodyPr>
            <a:normAutofit/>
          </a:bodyPr>
          <a:lstStyle/>
          <a:p>
            <a:pPr algn="just"/>
            <a:r>
              <a:rPr lang="en-US" b="0" i="0" dirty="0">
                <a:solidFill>
                  <a:srgbClr val="212529"/>
                </a:solidFill>
                <a:effectLst/>
                <a:latin typeface="Baskerville Old Face" panose="02020602080505020303" pitchFamily="18" charset="0"/>
              </a:rPr>
              <a:t>Secondary data is a type of data that has already been published (in books, newspapers, magazines, journals, online portals </a:t>
            </a:r>
            <a:r>
              <a:rPr lang="en-US" b="0" i="0" dirty="0" err="1">
                <a:solidFill>
                  <a:srgbClr val="212529"/>
                </a:solidFill>
                <a:effectLst/>
                <a:latin typeface="Baskerville Old Face" panose="02020602080505020303" pitchFamily="18" charset="0"/>
              </a:rPr>
              <a:t>etc</a:t>
            </a:r>
            <a:r>
              <a:rPr lang="en-US" b="0" i="0" dirty="0">
                <a:solidFill>
                  <a:srgbClr val="212529"/>
                </a:solidFill>
                <a:effectLst/>
                <a:latin typeface="Baskerville Old Face" panose="02020602080505020303" pitchFamily="18" charset="0"/>
              </a:rPr>
              <a:t>)</a:t>
            </a:r>
          </a:p>
          <a:p>
            <a:pPr algn="just"/>
            <a:r>
              <a:rPr lang="en-US" dirty="0">
                <a:latin typeface="Baskerville Old Face" panose="02020602080505020303" pitchFamily="18" charset="0"/>
              </a:rPr>
              <a:t>When data has already been collected by someone else and you only have to extract the required information for the purpose of your study is known as </a:t>
            </a:r>
            <a:r>
              <a:rPr lang="en-US" dirty="0">
                <a:solidFill>
                  <a:srgbClr val="C00000"/>
                </a:solidFill>
                <a:latin typeface="Baskerville Old Face" panose="02020602080505020303" pitchFamily="18" charset="0"/>
              </a:rPr>
              <a:t>secondary data and the data source is secondary data source.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FCD3-334B-4067-AE73-2CB24E25DA41}"/>
              </a:ext>
            </a:extLst>
          </p:cNvPr>
          <p:cNvSpPr>
            <a:spLocks noGrp="1"/>
          </p:cNvSpPr>
          <p:nvPr>
            <p:ph type="title"/>
          </p:nvPr>
        </p:nvSpPr>
        <p:spPr/>
        <p:txBody>
          <a:bodyPr>
            <a:normAutofit/>
          </a:bodyPr>
          <a:lstStyle/>
          <a:p>
            <a:r>
              <a:rPr lang="en-US" b="1" i="0" dirty="0">
                <a:solidFill>
                  <a:srgbClr val="002060"/>
                </a:solidFill>
                <a:effectLst/>
                <a:latin typeface="Baskerville Old Face" panose="02020602080505020303" pitchFamily="18" charset="0"/>
              </a:rPr>
              <a:t>Secondary Method of Data </a:t>
            </a:r>
            <a:r>
              <a:rPr lang="en-US" b="1" dirty="0">
                <a:solidFill>
                  <a:srgbClr val="002060"/>
                </a:solidFill>
                <a:latin typeface="Baskerville Old Face" panose="02020602080505020303" pitchFamily="18" charset="0"/>
              </a:rPr>
              <a:t>C</a:t>
            </a:r>
            <a:r>
              <a:rPr lang="en-US" b="1" i="0" dirty="0">
                <a:solidFill>
                  <a:srgbClr val="002060"/>
                </a:solidFill>
                <a:effectLst/>
                <a:latin typeface="Baskerville Old Face" panose="02020602080505020303" pitchFamily="18" charset="0"/>
              </a:rPr>
              <a:t>ollection</a:t>
            </a:r>
            <a:endParaRPr lang="en-US"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1EF44D8-F7B3-483A-8FC9-ED1011FE3087}"/>
              </a:ext>
            </a:extLst>
          </p:cNvPr>
          <p:cNvSpPr>
            <a:spLocks noGrp="1"/>
          </p:cNvSpPr>
          <p:nvPr>
            <p:ph idx="1"/>
          </p:nvPr>
        </p:nvSpPr>
        <p:spPr/>
        <p:txBody>
          <a:bodyPr>
            <a:normAutofit/>
          </a:bodyPr>
          <a:lstStyle/>
          <a:p>
            <a:r>
              <a:rPr lang="en-US" b="0" i="0" dirty="0">
                <a:solidFill>
                  <a:srgbClr val="000000"/>
                </a:solidFill>
                <a:effectLst/>
                <a:latin typeface="Baskerville Old Face" panose="02020602080505020303" pitchFamily="18" charset="0"/>
              </a:rPr>
              <a:t>Secondary data collection is referred to as the gathering of second-hand data collected by an individual who is not the original user.</a:t>
            </a:r>
          </a:p>
          <a:p>
            <a:r>
              <a:rPr lang="en-US" b="0" i="0" dirty="0">
                <a:solidFill>
                  <a:srgbClr val="000000"/>
                </a:solidFill>
                <a:effectLst/>
                <a:latin typeface="Baskerville Old Face" panose="02020602080505020303" pitchFamily="18" charset="0"/>
              </a:rPr>
              <a:t>It is much less expensive and easier to collect.</a:t>
            </a:r>
            <a:endParaRPr lang="en-US" dirty="0">
              <a:latin typeface="Baskerville Old Face" panose="02020602080505020303" pitchFamily="18" charset="0"/>
            </a:endParaRPr>
          </a:p>
        </p:txBody>
      </p:sp>
    </p:spTree>
    <p:extLst>
      <p:ext uri="{BB962C8B-B14F-4D97-AF65-F5344CB8AC3E}">
        <p14:creationId xmlns:p14="http://schemas.microsoft.com/office/powerpoint/2010/main" val="274485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latin typeface="Baskerville Old Face" panose="02020602080505020303" pitchFamily="18" charset="0"/>
              </a:rPr>
              <a:t>Examples of Secondary Sources</a:t>
            </a:r>
          </a:p>
        </p:txBody>
      </p:sp>
      <p:sp>
        <p:nvSpPr>
          <p:cNvPr id="3" name="Content Placeholder 2"/>
          <p:cNvSpPr>
            <a:spLocks noGrp="1"/>
          </p:cNvSpPr>
          <p:nvPr>
            <p:ph idx="1"/>
          </p:nvPr>
        </p:nvSpPr>
        <p:spPr>
          <a:xfrm>
            <a:off x="335360" y="1295400"/>
            <a:ext cx="11399440" cy="5029200"/>
          </a:xfrm>
        </p:spPr>
        <p:txBody>
          <a:bodyPr>
            <a:normAutofit lnSpcReduction="10000"/>
          </a:bodyPr>
          <a:lstStyle/>
          <a:p>
            <a:pPr algn="just"/>
            <a:r>
              <a:rPr lang="en-US" b="1" dirty="0">
                <a:latin typeface="Baskerville Old Face" panose="02020602080505020303" pitchFamily="18" charset="0"/>
              </a:rPr>
              <a:t>Government or semi-government publications </a:t>
            </a:r>
            <a:r>
              <a:rPr lang="en-US" dirty="0">
                <a:latin typeface="Baskerville Old Face" panose="02020602080505020303" pitchFamily="18" charset="0"/>
              </a:rPr>
              <a:t>– there are government agencies who collect data on regular basis </a:t>
            </a:r>
            <a:r>
              <a:rPr lang="en-US" dirty="0" err="1">
                <a:latin typeface="Baskerville Old Face" panose="02020602080505020303" pitchFamily="18" charset="0"/>
              </a:rPr>
              <a:t>e.g</a:t>
            </a:r>
            <a:r>
              <a:rPr lang="en-US" dirty="0">
                <a:latin typeface="Baskerville Old Face" panose="02020602080505020303" pitchFamily="18" charset="0"/>
              </a:rPr>
              <a:t> census, health report, economic forecast.</a:t>
            </a:r>
          </a:p>
          <a:p>
            <a:pPr algn="just"/>
            <a:r>
              <a:rPr lang="en-US" b="1" dirty="0">
                <a:latin typeface="Baskerville Old Face" panose="02020602080505020303" pitchFamily="18" charset="0"/>
              </a:rPr>
              <a:t>Earlier research </a:t>
            </a:r>
            <a:r>
              <a:rPr lang="en-US" dirty="0">
                <a:latin typeface="Baskerville Old Face" panose="02020602080505020303" pitchFamily="18" charset="0"/>
              </a:rPr>
              <a:t>– enormous information from previous researches.</a:t>
            </a:r>
          </a:p>
          <a:p>
            <a:pPr algn="just"/>
            <a:r>
              <a:rPr lang="en-US" b="1" dirty="0">
                <a:latin typeface="Baskerville Old Face" panose="02020602080505020303" pitchFamily="18" charset="0"/>
              </a:rPr>
              <a:t>Personal records </a:t>
            </a:r>
            <a:r>
              <a:rPr lang="en-US" dirty="0">
                <a:latin typeface="Baskerville Old Face" panose="02020602080505020303" pitchFamily="18" charset="0"/>
              </a:rPr>
              <a:t>– some people write historical and personal records that may provide the information you need.</a:t>
            </a:r>
          </a:p>
          <a:p>
            <a:pPr algn="just"/>
            <a:r>
              <a:rPr lang="en-US" b="1" dirty="0">
                <a:latin typeface="Baskerville Old Face" panose="02020602080505020303" pitchFamily="18" charset="0"/>
              </a:rPr>
              <a:t>Mass media </a:t>
            </a:r>
            <a:r>
              <a:rPr lang="en-US" dirty="0">
                <a:latin typeface="Baskerville Old Face" panose="02020602080505020303" pitchFamily="18" charset="0"/>
              </a:rPr>
              <a:t>– reports published in newspapers, magazines and so on may be a good source of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7A340-C250-4F63-9911-316011A18FBC}"/>
              </a:ext>
            </a:extLst>
          </p:cNvPr>
          <p:cNvSpPr>
            <a:spLocks noGrp="1"/>
          </p:cNvSpPr>
          <p:nvPr>
            <p:ph idx="1"/>
          </p:nvPr>
        </p:nvSpPr>
        <p:spPr>
          <a:xfrm>
            <a:off x="360218" y="152400"/>
            <a:ext cx="11457708" cy="5999018"/>
          </a:xfrm>
        </p:spPr>
        <p:txBody>
          <a:bodyPr>
            <a:normAutofit fontScale="92500" lnSpcReduction="10000"/>
          </a:bodyPr>
          <a:lstStyle/>
          <a:p>
            <a:r>
              <a:rPr lang="en-US" dirty="0">
                <a:latin typeface="Baskerville Old Face" panose="02020602080505020303" pitchFamily="18" charset="0"/>
              </a:rPr>
              <a:t>Due to the abundance of data available in secondary sources about any research area, the application of </a:t>
            </a:r>
            <a:r>
              <a:rPr lang="en-US" dirty="0">
                <a:solidFill>
                  <a:srgbClr val="C00000"/>
                </a:solidFill>
                <a:latin typeface="Baskerville Old Face" panose="02020602080505020303" pitchFamily="18" charset="0"/>
              </a:rPr>
              <a:t>appropriate</a:t>
            </a:r>
            <a:r>
              <a:rPr lang="en-US" dirty="0">
                <a:latin typeface="Baskerville Old Face" panose="02020602080505020303" pitchFamily="18" charset="0"/>
              </a:rPr>
              <a:t> </a:t>
            </a:r>
            <a:r>
              <a:rPr lang="en-US" dirty="0">
                <a:solidFill>
                  <a:srgbClr val="C00000"/>
                </a:solidFill>
                <a:latin typeface="Baskerville Old Face" panose="02020602080505020303" pitchFamily="18" charset="0"/>
              </a:rPr>
              <a:t>set of criteria </a:t>
            </a:r>
            <a:r>
              <a:rPr lang="en-US" dirty="0">
                <a:latin typeface="Baskerville Old Face" panose="02020602080505020303" pitchFamily="18" charset="0"/>
              </a:rPr>
              <a:t>to select secondary data to be used in a study plays an important role in terms of increasing the levels of research </a:t>
            </a:r>
            <a:r>
              <a:rPr lang="en-US" dirty="0">
                <a:solidFill>
                  <a:srgbClr val="C00000"/>
                </a:solidFill>
                <a:latin typeface="Baskerville Old Face" panose="02020602080505020303" pitchFamily="18" charset="0"/>
              </a:rPr>
              <a:t>validity</a:t>
            </a:r>
            <a:r>
              <a:rPr lang="en-US" dirty="0">
                <a:latin typeface="Baskerville Old Face" panose="02020602080505020303" pitchFamily="18" charset="0"/>
              </a:rPr>
              <a:t> and </a:t>
            </a:r>
            <a:r>
              <a:rPr lang="en-US" dirty="0">
                <a:solidFill>
                  <a:srgbClr val="C00000"/>
                </a:solidFill>
                <a:latin typeface="Baskerville Old Face" panose="02020602080505020303" pitchFamily="18" charset="0"/>
              </a:rPr>
              <a:t>reliability</a:t>
            </a:r>
            <a:r>
              <a:rPr lang="en-US" dirty="0">
                <a:latin typeface="Baskerville Old Face" panose="02020602080505020303" pitchFamily="18" charset="0"/>
              </a:rPr>
              <a:t>.</a:t>
            </a:r>
          </a:p>
          <a:p>
            <a:endParaRPr lang="en-US" sz="1100" dirty="0">
              <a:latin typeface="Baskerville Old Face" panose="02020602080505020303" pitchFamily="18" charset="0"/>
            </a:endParaRPr>
          </a:p>
          <a:p>
            <a:r>
              <a:rPr lang="en-US" dirty="0">
                <a:latin typeface="Baskerville Old Face" panose="02020602080505020303" pitchFamily="18" charset="0"/>
              </a:rPr>
              <a:t>These criteria include: </a:t>
            </a:r>
          </a:p>
          <a:p>
            <a:pPr lvl="1"/>
            <a:r>
              <a:rPr lang="en-US" dirty="0">
                <a:latin typeface="Baskerville Old Face" panose="02020602080505020303" pitchFamily="18" charset="0"/>
              </a:rPr>
              <a:t>Date of publication </a:t>
            </a:r>
          </a:p>
          <a:p>
            <a:pPr lvl="1"/>
            <a:r>
              <a:rPr lang="en-US" dirty="0">
                <a:latin typeface="Baskerville Old Face" panose="02020602080505020303" pitchFamily="18" charset="0"/>
              </a:rPr>
              <a:t>Credential of the author </a:t>
            </a:r>
          </a:p>
          <a:p>
            <a:pPr lvl="1"/>
            <a:r>
              <a:rPr lang="en-US" dirty="0">
                <a:latin typeface="Baskerville Old Face" panose="02020602080505020303" pitchFamily="18" charset="0"/>
              </a:rPr>
              <a:t>Reliability of the source </a:t>
            </a:r>
          </a:p>
          <a:p>
            <a:pPr lvl="1"/>
            <a:r>
              <a:rPr lang="en-US" dirty="0">
                <a:latin typeface="Baskerville Old Face" panose="02020602080505020303" pitchFamily="18" charset="0"/>
              </a:rPr>
              <a:t>Quality of discussions </a:t>
            </a:r>
          </a:p>
          <a:p>
            <a:pPr lvl="1"/>
            <a:r>
              <a:rPr lang="en-US" dirty="0">
                <a:latin typeface="Baskerville Old Face" panose="02020602080505020303" pitchFamily="18" charset="0"/>
              </a:rPr>
              <a:t>Depth of analyses </a:t>
            </a:r>
          </a:p>
          <a:p>
            <a:pPr lvl="1"/>
            <a:r>
              <a:rPr lang="en-US" dirty="0">
                <a:latin typeface="Baskerville Old Face" panose="02020602080505020303" pitchFamily="18" charset="0"/>
              </a:rPr>
              <a:t>Extent of contribution of the text to the development of the research area etc.</a:t>
            </a:r>
          </a:p>
        </p:txBody>
      </p:sp>
    </p:spTree>
    <p:extLst>
      <p:ext uri="{BB962C8B-B14F-4D97-AF65-F5344CB8AC3E}">
        <p14:creationId xmlns:p14="http://schemas.microsoft.com/office/powerpoint/2010/main" val="1121771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buNone/>
            </a:pPr>
            <a:r>
              <a:rPr lang="en-US" b="1" dirty="0">
                <a:solidFill>
                  <a:srgbClr val="002060"/>
                </a:solidFill>
                <a:latin typeface="Baskerville Old Face" panose="02020602080505020303" pitchFamily="18" charset="0"/>
              </a:rPr>
              <a:t>Problems with using Data from Secondary Sources</a:t>
            </a:r>
          </a:p>
        </p:txBody>
      </p:sp>
      <p:sp>
        <p:nvSpPr>
          <p:cNvPr id="3" name="Content Placeholder 2"/>
          <p:cNvSpPr>
            <a:spLocks noGrp="1"/>
          </p:cNvSpPr>
          <p:nvPr>
            <p:ph idx="1"/>
          </p:nvPr>
        </p:nvSpPr>
        <p:spPr>
          <a:xfrm>
            <a:off x="335360" y="1530927"/>
            <a:ext cx="11306405" cy="4648200"/>
          </a:xfrm>
        </p:spPr>
        <p:txBody>
          <a:bodyPr>
            <a:normAutofit/>
          </a:bodyPr>
          <a:lstStyle/>
          <a:p>
            <a:pPr algn="just"/>
            <a:r>
              <a:rPr lang="en-US" b="1" dirty="0">
                <a:solidFill>
                  <a:srgbClr val="C00000"/>
                </a:solidFill>
                <a:latin typeface="Baskerville Old Face" panose="02020602080505020303" pitchFamily="18" charset="0"/>
              </a:rPr>
              <a:t>Validity and reliability</a:t>
            </a:r>
            <a:r>
              <a:rPr lang="en-US" dirty="0">
                <a:solidFill>
                  <a:srgbClr val="C00000"/>
                </a:solidFill>
                <a:latin typeface="Baskerville Old Face" panose="02020602080505020303" pitchFamily="18" charset="0"/>
              </a:rPr>
              <a:t> </a:t>
            </a:r>
            <a:r>
              <a:rPr lang="en-US" dirty="0">
                <a:latin typeface="Baskerville Old Face" panose="02020602080505020303" pitchFamily="18" charset="0"/>
              </a:rPr>
              <a:t>– validity of information may vary from source to source</a:t>
            </a:r>
            <a:endParaRPr lang="en-US" b="1" dirty="0">
              <a:latin typeface="Baskerville Old Face" panose="02020602080505020303" pitchFamily="18" charset="0"/>
            </a:endParaRPr>
          </a:p>
          <a:p>
            <a:pPr algn="just"/>
            <a:r>
              <a:rPr lang="en-US" b="1" dirty="0">
                <a:solidFill>
                  <a:srgbClr val="C00000"/>
                </a:solidFill>
                <a:latin typeface="Baskerville Old Face" panose="02020602080505020303" pitchFamily="18" charset="0"/>
              </a:rPr>
              <a:t>Personal bias </a:t>
            </a:r>
            <a:r>
              <a:rPr lang="en-US" dirty="0">
                <a:latin typeface="Baskerville Old Face" panose="02020602080505020303" pitchFamily="18" charset="0"/>
              </a:rPr>
              <a:t>– writers in newspapers can exhibit less </a:t>
            </a:r>
            <a:r>
              <a:rPr lang="en-US" dirty="0" err="1">
                <a:latin typeface="Baskerville Old Face" panose="02020602080505020303" pitchFamily="18" charset="0"/>
              </a:rPr>
              <a:t>rigour</a:t>
            </a:r>
            <a:r>
              <a:rPr lang="en-US" dirty="0">
                <a:latin typeface="Baskerville Old Face" panose="02020602080505020303" pitchFamily="18" charset="0"/>
              </a:rPr>
              <a:t> and objectivity than one expect in research report</a:t>
            </a:r>
          </a:p>
          <a:p>
            <a:pPr algn="just"/>
            <a:r>
              <a:rPr lang="en-US" b="1" dirty="0">
                <a:solidFill>
                  <a:srgbClr val="C00000"/>
                </a:solidFill>
                <a:latin typeface="Baskerville Old Face" panose="02020602080505020303" pitchFamily="18" charset="0"/>
              </a:rPr>
              <a:t>Availability of data </a:t>
            </a:r>
            <a:r>
              <a:rPr lang="en-US" dirty="0">
                <a:latin typeface="Baskerville Old Face" panose="02020602080505020303" pitchFamily="18" charset="0"/>
              </a:rPr>
              <a:t>– no assumption that data is available before embarking on your study</a:t>
            </a:r>
          </a:p>
          <a:p>
            <a:pPr algn="just"/>
            <a:r>
              <a:rPr lang="en-US" b="1" dirty="0">
                <a:solidFill>
                  <a:srgbClr val="C00000"/>
                </a:solidFill>
                <a:latin typeface="Baskerville Old Face" panose="02020602080505020303" pitchFamily="18" charset="0"/>
              </a:rPr>
              <a:t>Format</a:t>
            </a:r>
            <a:r>
              <a:rPr lang="en-US" dirty="0">
                <a:solidFill>
                  <a:srgbClr val="C00000"/>
                </a:solidFill>
                <a:latin typeface="Baskerville Old Face" panose="02020602080505020303" pitchFamily="18" charset="0"/>
              </a:rPr>
              <a:t> </a:t>
            </a:r>
            <a:r>
              <a:rPr lang="en-US" dirty="0">
                <a:latin typeface="Baskerville Old Face" panose="02020602080505020303" pitchFamily="18" charset="0"/>
              </a:rPr>
              <a:t>– ascertain the data are in right format.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5340DB-A20B-4D2F-8298-9597F0B63CB7}"/>
              </a:ext>
            </a:extLst>
          </p:cNvPr>
          <p:cNvSpPr>
            <a:spLocks noGrp="1"/>
          </p:cNvSpPr>
          <p:nvPr>
            <p:ph idx="1"/>
          </p:nvPr>
        </p:nvSpPr>
        <p:spPr>
          <a:xfrm>
            <a:off x="595745" y="990601"/>
            <a:ext cx="10875819" cy="5135563"/>
          </a:xfrm>
        </p:spPr>
        <p:txBody>
          <a:bodyPr/>
          <a:lstStyle/>
          <a:p>
            <a:r>
              <a:rPr lang="en-US" sz="3600" dirty="0">
                <a:solidFill>
                  <a:srgbClr val="000000"/>
                </a:solidFill>
                <a:latin typeface="Baskerville Old Face" panose="02020602080505020303" pitchFamily="18" charset="0"/>
              </a:rPr>
              <a:t>The choice between Primary data collection and secondary data collection depends on the</a:t>
            </a:r>
          </a:p>
          <a:p>
            <a:pPr lvl="1"/>
            <a:r>
              <a:rPr lang="en-US" sz="3200" dirty="0">
                <a:solidFill>
                  <a:srgbClr val="000000"/>
                </a:solidFill>
                <a:latin typeface="Baskerville Old Face" panose="02020602080505020303" pitchFamily="18" charset="0"/>
              </a:rPr>
              <a:t>Nature</a:t>
            </a:r>
          </a:p>
          <a:p>
            <a:pPr lvl="1"/>
            <a:r>
              <a:rPr lang="en-US" sz="3200" dirty="0">
                <a:solidFill>
                  <a:srgbClr val="000000"/>
                </a:solidFill>
                <a:latin typeface="Baskerville Old Face" panose="02020602080505020303" pitchFamily="18" charset="0"/>
              </a:rPr>
              <a:t>Scope </a:t>
            </a:r>
          </a:p>
          <a:p>
            <a:pPr lvl="1"/>
            <a:r>
              <a:rPr lang="en-US" sz="3200" dirty="0">
                <a:solidFill>
                  <a:srgbClr val="000000"/>
                </a:solidFill>
                <a:latin typeface="Baskerville Old Face" panose="02020602080505020303" pitchFamily="18" charset="0"/>
              </a:rPr>
              <a:t>Area of research</a:t>
            </a:r>
          </a:p>
          <a:p>
            <a:pPr lvl="1"/>
            <a:r>
              <a:rPr lang="en-US" sz="3200" dirty="0">
                <a:solidFill>
                  <a:srgbClr val="000000"/>
                </a:solidFill>
                <a:latin typeface="Baskerville Old Face" panose="02020602080505020303" pitchFamily="18" charset="0"/>
              </a:rPr>
              <a:t>Aims and objectives.</a:t>
            </a:r>
            <a:endParaRPr lang="en-US" sz="3200" dirty="0">
              <a:latin typeface="Baskerville Old Face" panose="02020602080505020303" pitchFamily="18" charset="0"/>
            </a:endParaRPr>
          </a:p>
        </p:txBody>
      </p:sp>
    </p:spTree>
    <p:extLst>
      <p:ext uri="{BB962C8B-B14F-4D97-AF65-F5344CB8AC3E}">
        <p14:creationId xmlns:p14="http://schemas.microsoft.com/office/powerpoint/2010/main" val="13831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ECCC-7203-6058-9B9D-49429E7F094F}"/>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004D2777-6832-C28C-3A75-1D19AE135FB6}"/>
              </a:ext>
            </a:extLst>
          </p:cNvPr>
          <p:cNvSpPr>
            <a:spLocks noGrp="1"/>
          </p:cNvSpPr>
          <p:nvPr>
            <p:ph idx="1"/>
          </p:nvPr>
        </p:nvSpPr>
        <p:spPr>
          <a:xfrm>
            <a:off x="335360" y="1324709"/>
            <a:ext cx="11521280" cy="4801456"/>
          </a:xfrm>
        </p:spPr>
        <p:txBody>
          <a:bodyPr>
            <a:normAutofit/>
          </a:bodyPr>
          <a:lstStyle/>
          <a:p>
            <a:r>
              <a:rPr lang="en-US" dirty="0">
                <a:latin typeface="Times New Roman" panose="02020603050405020304" pitchFamily="18" charset="0"/>
                <a:cs typeface="Times New Roman" panose="02020603050405020304" pitchFamily="18" charset="0"/>
              </a:rPr>
              <a:t>Qualitative methods are characterized by flexibility and freedom in terms of structure and order given to the researcher. </a:t>
            </a:r>
          </a:p>
          <a:p>
            <a:r>
              <a:rPr lang="en-US" dirty="0">
                <a:latin typeface="Times New Roman" panose="02020603050405020304" pitchFamily="18" charset="0"/>
                <a:cs typeface="Times New Roman" panose="02020603050405020304" pitchFamily="18" charset="0"/>
              </a:rPr>
              <a:t>There are three main methods of data collection in qualitative research: </a:t>
            </a:r>
          </a:p>
          <a:p>
            <a:pPr lvl="1"/>
            <a:r>
              <a:rPr lang="en-US" dirty="0">
                <a:latin typeface="Times New Roman" panose="02020603050405020304" pitchFamily="18" charset="0"/>
                <a:cs typeface="Times New Roman" panose="02020603050405020304" pitchFamily="18" charset="0"/>
              </a:rPr>
              <a:t>Unstructured interviews – FGD, In-depth Interviews, narratives and oral histories</a:t>
            </a:r>
          </a:p>
          <a:p>
            <a:pPr lvl="1"/>
            <a:r>
              <a:rPr lang="en-US" dirty="0">
                <a:latin typeface="Times New Roman" panose="02020603050405020304" pitchFamily="18" charset="0"/>
                <a:cs typeface="Times New Roman" panose="02020603050405020304" pitchFamily="18" charset="0"/>
              </a:rPr>
              <a:t>Participant observation</a:t>
            </a:r>
          </a:p>
          <a:p>
            <a:pPr lvl="1"/>
            <a:r>
              <a:rPr lang="en-US" dirty="0">
                <a:latin typeface="Times New Roman" panose="02020603050405020304" pitchFamily="18" charset="0"/>
                <a:cs typeface="Times New Roman" panose="02020603050405020304" pitchFamily="18" charset="0"/>
              </a:rPr>
              <a:t>Secondary sources.</a:t>
            </a:r>
            <a:endParaRPr lang="en-NG" dirty="0">
              <a:latin typeface="Times New Roman" panose="02020603050405020304" pitchFamily="18" charset="0"/>
              <a:cs typeface="Times New Roman" panose="02020603050405020304" pitchFamily="18" charset="0"/>
            </a:endParaRPr>
          </a:p>
          <a:p>
            <a:pPr marL="0" indent="0">
              <a:buNone/>
            </a:pPr>
            <a:endParaRPr lang="en-NG" dirty="0"/>
          </a:p>
        </p:txBody>
      </p:sp>
      <p:sp>
        <p:nvSpPr>
          <p:cNvPr id="4" name="Slide Number Placeholder 3">
            <a:extLst>
              <a:ext uri="{FF2B5EF4-FFF2-40B4-BE49-F238E27FC236}">
                <a16:creationId xmlns:a16="http://schemas.microsoft.com/office/drawing/2014/main" id="{FE4816E1-DE36-84A3-7CDB-66011FBAB6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23516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E4F1CF-8A27-4177-9362-2D162625553F}"/>
              </a:ext>
            </a:extLst>
          </p:cNvPr>
          <p:cNvGraphicFramePr>
            <a:graphicFrameLocks noGrp="1"/>
          </p:cNvGraphicFramePr>
          <p:nvPr>
            <p:ph idx="1"/>
          </p:nvPr>
        </p:nvGraphicFramePr>
        <p:xfrm>
          <a:off x="1905000" y="152400"/>
          <a:ext cx="8534400" cy="6760932"/>
        </p:xfrm>
        <a:graphic>
          <a:graphicData uri="http://schemas.openxmlformats.org/drawingml/2006/table">
            <a:tbl>
              <a:tblPr/>
              <a:tblGrid>
                <a:gridCol w="2743200">
                  <a:extLst>
                    <a:ext uri="{9D8B030D-6E8A-4147-A177-3AD203B41FA5}">
                      <a16:colId xmlns:a16="http://schemas.microsoft.com/office/drawing/2014/main" val="2523600393"/>
                    </a:ext>
                  </a:extLst>
                </a:gridCol>
                <a:gridCol w="2895600">
                  <a:extLst>
                    <a:ext uri="{9D8B030D-6E8A-4147-A177-3AD203B41FA5}">
                      <a16:colId xmlns:a16="http://schemas.microsoft.com/office/drawing/2014/main" val="403239097"/>
                    </a:ext>
                  </a:extLst>
                </a:gridCol>
                <a:gridCol w="2895600">
                  <a:extLst>
                    <a:ext uri="{9D8B030D-6E8A-4147-A177-3AD203B41FA5}">
                      <a16:colId xmlns:a16="http://schemas.microsoft.com/office/drawing/2014/main" val="1329848636"/>
                    </a:ext>
                  </a:extLst>
                </a:gridCol>
              </a:tblGrid>
              <a:tr h="490493">
                <a:tc>
                  <a:txBody>
                    <a:bodyPr/>
                    <a:lstStyle/>
                    <a:p>
                      <a:pPr algn="l" fontAlgn="t"/>
                      <a:r>
                        <a:rPr lang="en-US" sz="2400" b="1" dirty="0">
                          <a:solidFill>
                            <a:srgbClr val="002060"/>
                          </a:solidFill>
                          <a:effectLst/>
                          <a:latin typeface="Baskerville Old Face" panose="02020602080505020303" pitchFamily="18" charset="0"/>
                        </a:rPr>
                        <a:t>Data </a:t>
                      </a:r>
                      <a:r>
                        <a:rPr lang="en-US" sz="2400" b="1">
                          <a:solidFill>
                            <a:srgbClr val="002060"/>
                          </a:solidFill>
                          <a:effectLst/>
                          <a:latin typeface="Baskerville Old Face" panose="02020602080505020303" pitchFamily="18" charset="0"/>
                        </a:rPr>
                        <a:t>Collection Technique</a:t>
                      </a:r>
                      <a:endParaRPr lang="en-US" sz="2400" b="1" dirty="0">
                        <a:solidFill>
                          <a:srgbClr val="002060"/>
                        </a:solidFill>
                        <a:effectLst/>
                        <a:latin typeface="Baskerville Old Face" panose="02020602080505020303" pitchFamily="18" charset="0"/>
                      </a:endParaRPr>
                    </a:p>
                  </a:txBody>
                  <a:tcPr marL="39701" marR="39701" marT="19851" marB="19851">
                    <a:lnL>
                      <a:noFill/>
                    </a:lnL>
                    <a:lnR>
                      <a:noFill/>
                    </a:lnR>
                    <a:lnB>
                      <a:noFill/>
                    </a:lnB>
                    <a:solidFill>
                      <a:srgbClr val="FFFFFF"/>
                    </a:solidFill>
                  </a:tcPr>
                </a:tc>
                <a:tc>
                  <a:txBody>
                    <a:bodyPr/>
                    <a:lstStyle/>
                    <a:p>
                      <a:pPr algn="l" fontAlgn="t"/>
                      <a:r>
                        <a:rPr lang="en-US" sz="2400" b="1" dirty="0">
                          <a:solidFill>
                            <a:srgbClr val="002060"/>
                          </a:solidFill>
                          <a:effectLst/>
                          <a:latin typeface="Baskerville Old Face" panose="02020602080505020303" pitchFamily="18" charset="0"/>
                        </a:rPr>
                        <a:t>When to use</a:t>
                      </a:r>
                    </a:p>
                  </a:txBody>
                  <a:tcPr marL="39701" marR="39701" marT="19851" marB="19851">
                    <a:lnL>
                      <a:noFill/>
                    </a:lnL>
                    <a:lnR>
                      <a:noFill/>
                    </a:lnR>
                    <a:lnT>
                      <a:noFill/>
                    </a:lnT>
                    <a:lnB>
                      <a:noFill/>
                    </a:lnB>
                    <a:solidFill>
                      <a:srgbClr val="FFFFFF"/>
                    </a:solidFill>
                  </a:tcPr>
                </a:tc>
                <a:tc>
                  <a:txBody>
                    <a:bodyPr/>
                    <a:lstStyle/>
                    <a:p>
                      <a:pPr algn="l" fontAlgn="t"/>
                      <a:r>
                        <a:rPr lang="en-US" sz="2400" b="1" dirty="0">
                          <a:solidFill>
                            <a:srgbClr val="002060"/>
                          </a:solidFill>
                          <a:effectLst/>
                          <a:latin typeface="Baskerville Old Face" panose="02020602080505020303" pitchFamily="18" charset="0"/>
                        </a:rPr>
                        <a:t>How to collect data</a:t>
                      </a:r>
                    </a:p>
                  </a:txBody>
                  <a:tcPr marL="39701" marR="39701" marT="19851" marB="19851">
                    <a:lnL>
                      <a:noFill/>
                    </a:lnL>
                    <a:lnR>
                      <a:noFill/>
                    </a:lnR>
                    <a:lnT>
                      <a:noFill/>
                    </a:lnT>
                    <a:lnB>
                      <a:noFill/>
                    </a:lnB>
                    <a:solidFill>
                      <a:srgbClr val="FFFFFF"/>
                    </a:solidFill>
                  </a:tcPr>
                </a:tc>
                <a:extLst>
                  <a:ext uri="{0D108BD9-81ED-4DB2-BD59-A6C34878D82A}">
                    <a16:rowId xmlns:a16="http://schemas.microsoft.com/office/drawing/2014/main" val="939854069"/>
                  </a:ext>
                </a:extLst>
              </a:tr>
              <a:tr h="480819">
                <a:tc>
                  <a:txBody>
                    <a:bodyPr/>
                    <a:lstStyle/>
                    <a:p>
                      <a:pPr algn="l" fontAlgn="t"/>
                      <a:r>
                        <a:rPr lang="en-US" sz="2000" dirty="0">
                          <a:effectLst/>
                          <a:latin typeface="Baskerville Old Face" panose="02020602080505020303" pitchFamily="18" charset="0"/>
                        </a:rPr>
                        <a:t>Experiment</a:t>
                      </a:r>
                    </a:p>
                  </a:txBody>
                  <a:tcPr marL="39701" marR="39701" marT="19851" marB="19851">
                    <a:lnL>
                      <a:noFill/>
                    </a:lnL>
                    <a:lnR w="9525" cap="flat" cmpd="sng" algn="ctr">
                      <a:solidFill>
                        <a:srgbClr val="EFEEE9"/>
                      </a:solidFill>
                      <a:prstDash val="solid"/>
                      <a:round/>
                      <a:headEnd type="none" w="med" len="med"/>
                      <a:tailEnd type="none" w="med" len="med"/>
                    </a:lnR>
                    <a:lnT>
                      <a:noFill/>
                    </a:lnT>
                    <a:lnB w="9525" cap="flat" cmpd="sng" algn="ctr">
                      <a:solidFill>
                        <a:srgbClr val="EFEEE9"/>
                      </a:solidFill>
                      <a:prstDash val="solid"/>
                      <a:round/>
                      <a:headEnd type="none" w="med" len="med"/>
                      <a:tailEnd type="none" w="med" len="med"/>
                    </a:lnB>
                    <a:solidFill>
                      <a:srgbClr val="FFFFFF"/>
                    </a:solidFill>
                  </a:tcPr>
                </a:tc>
                <a:tc>
                  <a:txBody>
                    <a:bodyPr/>
                    <a:lstStyle/>
                    <a:p>
                      <a:pPr fontAlgn="t"/>
                      <a:r>
                        <a:rPr lang="en-US" sz="2000" dirty="0">
                          <a:effectLst/>
                          <a:latin typeface="Baskerville Old Face" panose="02020602080505020303" pitchFamily="18" charset="0"/>
                        </a:rPr>
                        <a:t>To test a causal relationship.</a:t>
                      </a:r>
                    </a:p>
                  </a:txBody>
                  <a:tcPr marL="39701" marR="39701" marT="19851" marB="19851">
                    <a:lnL w="9525" cap="flat" cmpd="sng" algn="ctr">
                      <a:solidFill>
                        <a:srgbClr val="EFEEE9"/>
                      </a:solidFill>
                      <a:prstDash val="solid"/>
                      <a:round/>
                      <a:headEnd type="none" w="med" len="med"/>
                      <a:tailEnd type="none" w="med" len="med"/>
                    </a:lnL>
                    <a:lnR>
                      <a:noFill/>
                    </a:lnR>
                    <a:lnT>
                      <a:noFill/>
                    </a:lnT>
                    <a:lnB w="9525" cap="flat" cmpd="sng" algn="ctr">
                      <a:solidFill>
                        <a:srgbClr val="EFEEE9"/>
                      </a:solidFill>
                      <a:prstDash val="solid"/>
                      <a:round/>
                      <a:headEnd type="none" w="med" len="med"/>
                      <a:tailEnd type="none" w="med" len="med"/>
                    </a:lnB>
                    <a:solidFill>
                      <a:srgbClr val="FFFFFF"/>
                    </a:solidFill>
                  </a:tcPr>
                </a:tc>
                <a:tc>
                  <a:txBody>
                    <a:bodyPr/>
                    <a:lstStyle/>
                    <a:p>
                      <a:pPr fontAlgn="t"/>
                      <a:r>
                        <a:rPr lang="en-US" sz="2000" dirty="0">
                          <a:effectLst/>
                          <a:latin typeface="Baskerville Old Face" panose="02020602080505020303" pitchFamily="18" charset="0"/>
                        </a:rPr>
                        <a:t>Manipulate variables and measure their effects on others.</a:t>
                      </a:r>
                    </a:p>
                  </a:txBody>
                  <a:tcPr marL="39701" marR="39701" marT="19851" marB="19851">
                    <a:lnL>
                      <a:noFill/>
                    </a:lnL>
                    <a:lnR>
                      <a:noFill/>
                    </a:lnR>
                    <a:lnT>
                      <a:noFill/>
                    </a:lnT>
                    <a:lnB w="9525" cap="flat" cmpd="sng" algn="ctr">
                      <a:solidFill>
                        <a:srgbClr val="EFEEE9"/>
                      </a:solidFill>
                      <a:prstDash val="solid"/>
                      <a:round/>
                      <a:headEnd type="none" w="med" len="med"/>
                      <a:tailEnd type="none" w="med" len="med"/>
                    </a:lnB>
                    <a:solidFill>
                      <a:srgbClr val="FFFFFF"/>
                    </a:solidFill>
                  </a:tcPr>
                </a:tc>
                <a:extLst>
                  <a:ext uri="{0D108BD9-81ED-4DB2-BD59-A6C34878D82A}">
                    <a16:rowId xmlns:a16="http://schemas.microsoft.com/office/drawing/2014/main" val="2327227358"/>
                  </a:ext>
                </a:extLst>
              </a:tr>
              <a:tr h="625065">
                <a:tc>
                  <a:txBody>
                    <a:bodyPr/>
                    <a:lstStyle/>
                    <a:p>
                      <a:pPr algn="l" fontAlgn="t"/>
                      <a:r>
                        <a:rPr lang="en-US" sz="2000" dirty="0">
                          <a:effectLst/>
                          <a:latin typeface="Baskerville Old Face" panose="02020602080505020303" pitchFamily="18" charset="0"/>
                        </a:rPr>
                        <a:t>Survey</a:t>
                      </a:r>
                    </a:p>
                  </a:txBody>
                  <a:tcPr marL="39701" marR="39701" marT="19851" marB="19851">
                    <a:lnL>
                      <a:noFill/>
                    </a:lnL>
                    <a:lnR w="9525" cap="flat" cmpd="sng" algn="ctr">
                      <a:solidFill>
                        <a:srgbClr val="EFEEE9"/>
                      </a:solidFill>
                      <a:prstDash val="solid"/>
                      <a:round/>
                      <a:headEnd type="none" w="med" len="med"/>
                      <a:tailEnd type="none" w="med" len="med"/>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8F7F5"/>
                    </a:solidFill>
                  </a:tcPr>
                </a:tc>
                <a:tc>
                  <a:txBody>
                    <a:bodyPr/>
                    <a:lstStyle/>
                    <a:p>
                      <a:pPr fontAlgn="t"/>
                      <a:r>
                        <a:rPr lang="en-US" sz="2000" dirty="0">
                          <a:effectLst/>
                          <a:latin typeface="Baskerville Old Face" panose="02020602080505020303" pitchFamily="18" charset="0"/>
                        </a:rPr>
                        <a:t>To understand the general characteristics or opinions of a group of people.</a:t>
                      </a:r>
                    </a:p>
                  </a:txBody>
                  <a:tcPr marL="39701" marR="39701" marT="19851" marB="19851">
                    <a:lnL w="9525" cap="flat" cmpd="sng" algn="ctr">
                      <a:solidFill>
                        <a:srgbClr val="EFEEE9"/>
                      </a:solidFill>
                      <a:prstDash val="solid"/>
                      <a:round/>
                      <a:headEnd type="none" w="med" len="med"/>
                      <a:tailEnd type="none" w="med" len="med"/>
                    </a:lnL>
                    <a:lnR>
                      <a:noFill/>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8F7F5"/>
                    </a:solidFill>
                  </a:tcPr>
                </a:tc>
                <a:tc>
                  <a:txBody>
                    <a:bodyPr/>
                    <a:lstStyle/>
                    <a:p>
                      <a:pPr fontAlgn="t"/>
                      <a:r>
                        <a:rPr lang="en-US" sz="2000" dirty="0">
                          <a:effectLst/>
                          <a:latin typeface="Baskerville Old Face" panose="02020602080505020303" pitchFamily="18" charset="0"/>
                        </a:rPr>
                        <a:t>Distribute a list of questions to a sample online, in person or over-the-phone.</a:t>
                      </a:r>
                    </a:p>
                  </a:txBody>
                  <a:tcPr marL="39701" marR="39701" marT="19851" marB="19851">
                    <a:lnL>
                      <a:noFill/>
                    </a:lnL>
                    <a:lnR>
                      <a:noFill/>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8F7F5"/>
                    </a:solidFill>
                  </a:tcPr>
                </a:tc>
                <a:extLst>
                  <a:ext uri="{0D108BD9-81ED-4DB2-BD59-A6C34878D82A}">
                    <a16:rowId xmlns:a16="http://schemas.microsoft.com/office/drawing/2014/main" val="183739585"/>
                  </a:ext>
                </a:extLst>
              </a:tr>
              <a:tr h="913556">
                <a:tc>
                  <a:txBody>
                    <a:bodyPr/>
                    <a:lstStyle/>
                    <a:p>
                      <a:pPr algn="l" fontAlgn="t"/>
                      <a:r>
                        <a:rPr lang="en-US" sz="2000" dirty="0">
                          <a:effectLst/>
                          <a:latin typeface="Baskerville Old Face" panose="02020602080505020303" pitchFamily="18" charset="0"/>
                        </a:rPr>
                        <a:t>Interview/focus group</a:t>
                      </a:r>
                    </a:p>
                  </a:txBody>
                  <a:tcPr marL="39701" marR="39701" marT="19851" marB="19851">
                    <a:lnL>
                      <a:noFill/>
                    </a:lnL>
                    <a:lnR w="9525" cap="flat" cmpd="sng" algn="ctr">
                      <a:solidFill>
                        <a:srgbClr val="EFEEE9"/>
                      </a:solidFill>
                      <a:prstDash val="solid"/>
                      <a:round/>
                      <a:headEnd type="none" w="med" len="med"/>
                      <a:tailEnd type="none" w="med" len="med"/>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FFFFF"/>
                    </a:solidFill>
                  </a:tcPr>
                </a:tc>
                <a:tc>
                  <a:txBody>
                    <a:bodyPr/>
                    <a:lstStyle/>
                    <a:p>
                      <a:pPr fontAlgn="t"/>
                      <a:r>
                        <a:rPr lang="en-US" sz="2000" dirty="0">
                          <a:effectLst/>
                          <a:latin typeface="Baskerville Old Face" panose="02020602080505020303" pitchFamily="18" charset="0"/>
                        </a:rPr>
                        <a:t>To gain an in-depth understanding of perceptions or opinions on a topic.</a:t>
                      </a:r>
                    </a:p>
                  </a:txBody>
                  <a:tcPr marL="39701" marR="39701" marT="19851" marB="19851">
                    <a:lnL w="9525" cap="flat" cmpd="sng" algn="ctr">
                      <a:solidFill>
                        <a:srgbClr val="EFEEE9"/>
                      </a:solidFill>
                      <a:prstDash val="solid"/>
                      <a:round/>
                      <a:headEnd type="none" w="med" len="med"/>
                      <a:tailEnd type="none" w="med" len="med"/>
                    </a:lnL>
                    <a:lnR>
                      <a:noFill/>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FFFFF"/>
                    </a:solidFill>
                  </a:tcPr>
                </a:tc>
                <a:tc>
                  <a:txBody>
                    <a:bodyPr/>
                    <a:lstStyle/>
                    <a:p>
                      <a:pPr fontAlgn="t"/>
                      <a:r>
                        <a:rPr lang="en-US" sz="2000" dirty="0">
                          <a:effectLst/>
                          <a:latin typeface="Baskerville Old Face" panose="02020602080505020303" pitchFamily="18" charset="0"/>
                        </a:rPr>
                        <a:t>Verbally ask participants open-ended questions in individual interviews or focus group discussions.</a:t>
                      </a:r>
                    </a:p>
                  </a:txBody>
                  <a:tcPr marL="39701" marR="39701" marT="19851" marB="19851">
                    <a:lnL>
                      <a:noFill/>
                    </a:lnL>
                    <a:lnR>
                      <a:noFill/>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FFFFF"/>
                    </a:solidFill>
                  </a:tcPr>
                </a:tc>
                <a:extLst>
                  <a:ext uri="{0D108BD9-81ED-4DB2-BD59-A6C34878D82A}">
                    <a16:rowId xmlns:a16="http://schemas.microsoft.com/office/drawing/2014/main" val="2290232793"/>
                  </a:ext>
                </a:extLst>
              </a:tr>
              <a:tr h="480819">
                <a:tc>
                  <a:txBody>
                    <a:bodyPr/>
                    <a:lstStyle/>
                    <a:p>
                      <a:pPr algn="l" fontAlgn="t"/>
                      <a:r>
                        <a:rPr lang="en-US" sz="2000" dirty="0">
                          <a:effectLst/>
                          <a:latin typeface="Baskerville Old Face" panose="02020602080505020303" pitchFamily="18" charset="0"/>
                        </a:rPr>
                        <a:t>Observation</a:t>
                      </a:r>
                    </a:p>
                  </a:txBody>
                  <a:tcPr marL="39701" marR="39701" marT="19851" marB="19851">
                    <a:lnL>
                      <a:noFill/>
                    </a:lnL>
                    <a:lnR w="9525" cap="flat" cmpd="sng" algn="ctr">
                      <a:solidFill>
                        <a:srgbClr val="EFEEE9"/>
                      </a:solidFill>
                      <a:prstDash val="solid"/>
                      <a:round/>
                      <a:headEnd type="none" w="med" len="med"/>
                      <a:tailEnd type="none" w="med" len="med"/>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8F7F5"/>
                    </a:solidFill>
                  </a:tcPr>
                </a:tc>
                <a:tc>
                  <a:txBody>
                    <a:bodyPr/>
                    <a:lstStyle/>
                    <a:p>
                      <a:pPr fontAlgn="t"/>
                      <a:r>
                        <a:rPr lang="en-US" sz="2000" dirty="0">
                          <a:effectLst/>
                          <a:latin typeface="Baskerville Old Face" panose="02020602080505020303" pitchFamily="18" charset="0"/>
                        </a:rPr>
                        <a:t>To understand something in its natural setting.</a:t>
                      </a:r>
                    </a:p>
                  </a:txBody>
                  <a:tcPr marL="39701" marR="39701" marT="19851" marB="19851">
                    <a:lnL w="9525" cap="flat" cmpd="sng" algn="ctr">
                      <a:solidFill>
                        <a:srgbClr val="EFEEE9"/>
                      </a:solidFill>
                      <a:prstDash val="solid"/>
                      <a:round/>
                      <a:headEnd type="none" w="med" len="med"/>
                      <a:tailEnd type="none" w="med" len="med"/>
                    </a:lnL>
                    <a:lnR>
                      <a:noFill/>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8F7F5"/>
                    </a:solidFill>
                  </a:tcPr>
                </a:tc>
                <a:tc>
                  <a:txBody>
                    <a:bodyPr/>
                    <a:lstStyle/>
                    <a:p>
                      <a:pPr fontAlgn="t"/>
                      <a:r>
                        <a:rPr lang="en-US" sz="2000" dirty="0">
                          <a:effectLst/>
                          <a:latin typeface="Baskerville Old Face" panose="02020602080505020303" pitchFamily="18" charset="0"/>
                        </a:rPr>
                        <a:t>Measure or survey a sample without trying to affect them.</a:t>
                      </a:r>
                    </a:p>
                  </a:txBody>
                  <a:tcPr marL="39701" marR="39701" marT="19851" marB="19851">
                    <a:lnL>
                      <a:noFill/>
                    </a:lnL>
                    <a:lnR>
                      <a:noFill/>
                    </a:lnR>
                    <a:lnT w="9525" cap="flat" cmpd="sng" algn="ctr">
                      <a:solidFill>
                        <a:srgbClr val="EFEEE9"/>
                      </a:solidFill>
                      <a:prstDash val="solid"/>
                      <a:round/>
                      <a:headEnd type="none" w="med" len="med"/>
                      <a:tailEnd type="none" w="med" len="med"/>
                    </a:lnT>
                    <a:lnB w="9525" cap="flat" cmpd="sng" algn="ctr">
                      <a:solidFill>
                        <a:srgbClr val="EFEEE9"/>
                      </a:solidFill>
                      <a:prstDash val="solid"/>
                      <a:round/>
                      <a:headEnd type="none" w="med" len="med"/>
                      <a:tailEnd type="none" w="med" len="med"/>
                    </a:lnB>
                    <a:solidFill>
                      <a:srgbClr val="F8F7F5"/>
                    </a:solidFill>
                  </a:tcPr>
                </a:tc>
                <a:extLst>
                  <a:ext uri="{0D108BD9-81ED-4DB2-BD59-A6C34878D82A}">
                    <a16:rowId xmlns:a16="http://schemas.microsoft.com/office/drawing/2014/main" val="2096466937"/>
                  </a:ext>
                </a:extLst>
              </a:tr>
              <a:tr h="1057801">
                <a:tc>
                  <a:txBody>
                    <a:bodyPr/>
                    <a:lstStyle/>
                    <a:p>
                      <a:pPr algn="l" fontAlgn="t"/>
                      <a:r>
                        <a:rPr lang="en-US" sz="2000" dirty="0">
                          <a:effectLst/>
                          <a:latin typeface="Baskerville Old Face" panose="02020602080505020303" pitchFamily="18" charset="0"/>
                        </a:rPr>
                        <a:t>Secondary data collection</a:t>
                      </a:r>
                    </a:p>
                  </a:txBody>
                  <a:tcPr marL="39701" marR="39701" marT="19851" marB="19851">
                    <a:lnL>
                      <a:noFill/>
                    </a:lnL>
                    <a:lnR w="9525" cap="flat" cmpd="sng" algn="ctr">
                      <a:solidFill>
                        <a:srgbClr val="EFEEE9"/>
                      </a:solidFill>
                      <a:prstDash val="solid"/>
                      <a:round/>
                      <a:headEnd type="none" w="med" len="med"/>
                      <a:tailEnd type="none" w="med" len="med"/>
                    </a:lnR>
                    <a:lnT w="9525" cap="flat" cmpd="sng" algn="ctr">
                      <a:solidFill>
                        <a:srgbClr val="EFEEE9"/>
                      </a:solidFill>
                      <a:prstDash val="solid"/>
                      <a:round/>
                      <a:headEnd type="none" w="med" len="med"/>
                      <a:tailEnd type="none" w="med" len="med"/>
                    </a:lnT>
                    <a:lnB>
                      <a:noFill/>
                    </a:lnB>
                    <a:solidFill>
                      <a:srgbClr val="FFFFFF"/>
                    </a:solidFill>
                  </a:tcPr>
                </a:tc>
                <a:tc>
                  <a:txBody>
                    <a:bodyPr/>
                    <a:lstStyle/>
                    <a:p>
                      <a:pPr fontAlgn="t"/>
                      <a:r>
                        <a:rPr lang="en-US" sz="2000">
                          <a:effectLst/>
                          <a:latin typeface="Baskerville Old Face" panose="02020602080505020303" pitchFamily="18" charset="0"/>
                        </a:rPr>
                        <a:t>To analyze data from populations that you can’t access first-hand.</a:t>
                      </a:r>
                    </a:p>
                  </a:txBody>
                  <a:tcPr marL="39701" marR="39701" marT="19851" marB="19851">
                    <a:lnL w="9525" cap="flat" cmpd="sng" algn="ctr">
                      <a:solidFill>
                        <a:srgbClr val="EFEEE9"/>
                      </a:solidFill>
                      <a:prstDash val="solid"/>
                      <a:round/>
                      <a:headEnd type="none" w="med" len="med"/>
                      <a:tailEnd type="none" w="med" len="med"/>
                    </a:lnL>
                    <a:lnR>
                      <a:noFill/>
                    </a:lnR>
                    <a:lnT w="9525" cap="flat" cmpd="sng" algn="ctr">
                      <a:solidFill>
                        <a:srgbClr val="EFEEE9"/>
                      </a:solidFill>
                      <a:prstDash val="solid"/>
                      <a:round/>
                      <a:headEnd type="none" w="med" len="med"/>
                      <a:tailEnd type="none" w="med" len="med"/>
                    </a:lnT>
                    <a:lnB>
                      <a:noFill/>
                    </a:lnB>
                    <a:solidFill>
                      <a:srgbClr val="FFFFFF"/>
                    </a:solidFill>
                  </a:tcPr>
                </a:tc>
                <a:tc>
                  <a:txBody>
                    <a:bodyPr/>
                    <a:lstStyle/>
                    <a:p>
                      <a:pPr fontAlgn="t"/>
                      <a:r>
                        <a:rPr lang="en-US" sz="2000" dirty="0">
                          <a:effectLst/>
                          <a:latin typeface="Baskerville Old Face" panose="02020602080505020303" pitchFamily="18" charset="0"/>
                        </a:rPr>
                        <a:t>Find existing datasets that have already been collected, from sources such as government agencies or research organizations.</a:t>
                      </a:r>
                    </a:p>
                  </a:txBody>
                  <a:tcPr marL="39701" marR="39701" marT="19851" marB="19851">
                    <a:lnL>
                      <a:noFill/>
                    </a:lnL>
                    <a:lnR>
                      <a:noFill/>
                    </a:lnR>
                    <a:lnT w="9525" cap="flat" cmpd="sng" algn="ctr">
                      <a:solidFill>
                        <a:srgbClr val="EFEEE9"/>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058737895"/>
                  </a:ext>
                </a:extLst>
              </a:tr>
            </a:tbl>
          </a:graphicData>
        </a:graphic>
      </p:graphicFrame>
    </p:spTree>
    <p:extLst>
      <p:ext uri="{BB962C8B-B14F-4D97-AF65-F5344CB8AC3E}">
        <p14:creationId xmlns:p14="http://schemas.microsoft.com/office/powerpoint/2010/main" val="1003612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15C5-4F71-6F1E-7D07-99785D5276EF}"/>
              </a:ext>
            </a:extLst>
          </p:cNvPr>
          <p:cNvSpPr>
            <a:spLocks noGrp="1"/>
          </p:cNvSpPr>
          <p:nvPr>
            <p:ph type="title"/>
          </p:nvPr>
        </p:nvSpPr>
        <p:spPr/>
        <p:txBody>
          <a:bodyPr>
            <a:normAutofit/>
          </a:bodyPr>
          <a:lstStyle/>
          <a:p>
            <a:r>
              <a:rPr lang="en-US" dirty="0"/>
              <a:t>Class work 1</a:t>
            </a:r>
            <a:endParaRPr lang="en-NG" dirty="0"/>
          </a:p>
        </p:txBody>
      </p:sp>
      <p:sp>
        <p:nvSpPr>
          <p:cNvPr id="3" name="Content Placeholder 2">
            <a:extLst>
              <a:ext uri="{FF2B5EF4-FFF2-40B4-BE49-F238E27FC236}">
                <a16:creationId xmlns:a16="http://schemas.microsoft.com/office/drawing/2014/main" id="{C5F3B19D-9F31-D315-7062-C965521524C8}"/>
              </a:ext>
            </a:extLst>
          </p:cNvPr>
          <p:cNvSpPr>
            <a:spLocks noGrp="1"/>
          </p:cNvSpPr>
          <p:nvPr>
            <p:ph idx="1"/>
          </p:nvPr>
        </p:nvSpPr>
        <p:spPr/>
        <p:txBody>
          <a:bodyPr/>
          <a:lstStyle/>
          <a:p>
            <a:pPr marL="0" indent="0">
              <a:buNone/>
            </a:pPr>
            <a:br>
              <a:rPr kumimoji="0" lang="en-US" sz="4267" b="1" i="0" u="none" strike="noStrike" kern="1200" cap="none" spc="0" normalizeH="0" baseline="0" noProof="0" dirty="0">
                <a:ln>
                  <a:noFill/>
                </a:ln>
                <a:solidFill>
                  <a:srgbClr val="1F497D">
                    <a:lumMod val="75000"/>
                  </a:srgbClr>
                </a:solidFill>
                <a:effectLst/>
                <a:uLnTx/>
                <a:uFillTx/>
                <a:latin typeface="Baskerville Old Face" panose="02020602080505020303" pitchFamily="18" charset="0"/>
                <a:ea typeface="+mj-ea"/>
                <a:cs typeface="+mj-cs"/>
              </a:rPr>
            </a:br>
            <a:r>
              <a:rPr kumimoji="0" lang="en-US" sz="4600" b="1" i="0" u="none" strike="noStrike" kern="1200" cap="none" spc="0" normalizeH="0" baseline="0" noProof="0" dirty="0">
                <a:ln>
                  <a:noFill/>
                </a:ln>
                <a:solidFill>
                  <a:srgbClr val="1F497D">
                    <a:lumMod val="75000"/>
                  </a:srgbClr>
                </a:solidFill>
                <a:effectLst/>
                <a:uLnTx/>
                <a:uFillTx/>
                <a:latin typeface="Baskerville Old Face" panose="02020602080505020303" pitchFamily="18" charset="0"/>
                <a:ea typeface="+mj-ea"/>
                <a:cs typeface="+mj-cs"/>
              </a:rPr>
              <a:t>Poor posture associated with the use of school backpacks by children</a:t>
            </a:r>
            <a:endParaRPr lang="en-NG" dirty="0"/>
          </a:p>
        </p:txBody>
      </p:sp>
      <p:sp>
        <p:nvSpPr>
          <p:cNvPr id="4" name="Slide Number Placeholder 3">
            <a:extLst>
              <a:ext uri="{FF2B5EF4-FFF2-40B4-BE49-F238E27FC236}">
                <a16:creationId xmlns:a16="http://schemas.microsoft.com/office/drawing/2014/main" id="{29E37AF7-1DA7-ACB7-4D4F-3A7823580D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393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B107-3238-A8BE-98FC-4AADF44E8479}"/>
              </a:ext>
            </a:extLst>
          </p:cNvPr>
          <p:cNvSpPr>
            <a:spLocks noGrp="1"/>
          </p:cNvSpPr>
          <p:nvPr>
            <p:ph type="title"/>
          </p:nvPr>
        </p:nvSpPr>
        <p:spPr>
          <a:xfrm>
            <a:off x="957469" y="781879"/>
            <a:ext cx="10515600" cy="4532244"/>
          </a:xfrm>
        </p:spPr>
        <p:txBody>
          <a:bodyPr>
            <a:normAutofit/>
          </a:bodyPr>
          <a:lstStyle/>
          <a:p>
            <a:pPr algn="ctr"/>
            <a:r>
              <a:rPr lang="en-US" sz="5000" b="1" dirty="0">
                <a:solidFill>
                  <a:schemeClr val="tx2">
                    <a:lumMod val="75000"/>
                  </a:schemeClr>
                </a:solidFill>
                <a:latin typeface="Baskerville Old Face" panose="02020602080505020303" pitchFamily="18" charset="0"/>
              </a:rPr>
              <a:t>Study 1 </a:t>
            </a:r>
            <a:br>
              <a:rPr lang="en-US" b="1" dirty="0">
                <a:solidFill>
                  <a:schemeClr val="tx2">
                    <a:lumMod val="75000"/>
                  </a:schemeClr>
                </a:solidFill>
                <a:latin typeface="Baskerville Old Face" panose="02020602080505020303" pitchFamily="18" charset="0"/>
              </a:rPr>
            </a:br>
            <a:br>
              <a:rPr lang="en-US" b="1" dirty="0">
                <a:solidFill>
                  <a:schemeClr val="tx2">
                    <a:lumMod val="75000"/>
                  </a:schemeClr>
                </a:solidFill>
                <a:latin typeface="Baskerville Old Face" panose="02020602080505020303" pitchFamily="18" charset="0"/>
              </a:rPr>
            </a:br>
            <a:r>
              <a:rPr lang="en-US" sz="4600" b="1" dirty="0">
                <a:solidFill>
                  <a:schemeClr val="tx2">
                    <a:lumMod val="75000"/>
                  </a:schemeClr>
                </a:solidFill>
                <a:latin typeface="Baskerville Old Face" panose="02020602080505020303" pitchFamily="18" charset="0"/>
              </a:rPr>
              <a:t>Poor posture associated with the use of school backpacks by children</a:t>
            </a:r>
            <a:endParaRPr lang="en-NG" sz="4600" dirty="0"/>
          </a:p>
        </p:txBody>
      </p:sp>
    </p:spTree>
    <p:extLst>
      <p:ext uri="{BB962C8B-B14F-4D97-AF65-F5344CB8AC3E}">
        <p14:creationId xmlns:p14="http://schemas.microsoft.com/office/powerpoint/2010/main" val="1063224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14C92-8A05-4D83-980B-6C0FB3DFE3F0}"/>
              </a:ext>
            </a:extLst>
          </p:cNvPr>
          <p:cNvSpPr>
            <a:spLocks noGrp="1"/>
          </p:cNvSpPr>
          <p:nvPr>
            <p:ph idx="1"/>
          </p:nvPr>
        </p:nvSpPr>
        <p:spPr>
          <a:xfrm>
            <a:off x="164123" y="82570"/>
            <a:ext cx="11863754" cy="6283059"/>
          </a:xfrm>
        </p:spPr>
        <p:txBody>
          <a:bodyPr>
            <a:normAutofit fontScale="77500" lnSpcReduction="20000"/>
          </a:bodyPr>
          <a:lstStyle/>
          <a:p>
            <a:pPr marL="0" indent="0">
              <a:buNone/>
            </a:pPr>
            <a:r>
              <a:rPr lang="en-US" dirty="0">
                <a:latin typeface="Baskerville Old Face" panose="02020602080505020303" pitchFamily="18" charset="0"/>
              </a:rPr>
              <a:t>Thirteen children ages 8 and 9 walked about 1,310 feet without a backpack, and wearing packs weighing 9 and 13 pounds, while researchers filmed them with a high-speed camera. . . . </a:t>
            </a:r>
          </a:p>
          <a:p>
            <a:pPr marL="0" indent="0">
              <a:buNone/>
            </a:pPr>
            <a:r>
              <a:rPr lang="en-US" dirty="0">
                <a:latin typeface="Baskerville Old Face" panose="02020602080505020303" pitchFamily="18" charset="0"/>
              </a:rPr>
              <a:t>The kids did not change their strides, the images showed. Instead, the youngsters bent forward more as they tried to counter the loads on their backs, and the heavier loads made them bend more, the study found. As they grew more tired, their heads went down </a:t>
            </a:r>
          </a:p>
          <a:p>
            <a:r>
              <a:rPr lang="en-US" dirty="0">
                <a:latin typeface="Baskerville Old Face" panose="02020602080505020303" pitchFamily="18" charset="0"/>
              </a:rPr>
              <a:t>Think about the following questions:</a:t>
            </a:r>
          </a:p>
          <a:p>
            <a:pPr marL="514350" indent="-514350">
              <a:buFont typeface="+mj-lt"/>
              <a:buAutoNum type="arabicPeriod"/>
            </a:pPr>
            <a:r>
              <a:rPr lang="en-US" dirty="0">
                <a:solidFill>
                  <a:srgbClr val="002060"/>
                </a:solidFill>
                <a:latin typeface="Baskerville Old Face" panose="02020602080505020303" pitchFamily="18" charset="0"/>
              </a:rPr>
              <a:t>Would you classify this as participant or non-participant observation? </a:t>
            </a:r>
          </a:p>
          <a:p>
            <a:pPr marL="514350" indent="-514350">
              <a:buFont typeface="+mj-lt"/>
              <a:buAutoNum type="arabicPeriod"/>
            </a:pPr>
            <a:r>
              <a:rPr lang="en-US" dirty="0">
                <a:solidFill>
                  <a:srgbClr val="002060"/>
                </a:solidFill>
                <a:latin typeface="Baskerville Old Face" panose="02020602080505020303" pitchFamily="18" charset="0"/>
              </a:rPr>
              <a:t>With awareness or without awareness?</a:t>
            </a:r>
          </a:p>
          <a:p>
            <a:pPr marL="514350" indent="-514350">
              <a:buFont typeface="+mj-lt"/>
              <a:buAutoNum type="arabicPeriod"/>
            </a:pPr>
            <a:r>
              <a:rPr lang="en-US" dirty="0">
                <a:solidFill>
                  <a:srgbClr val="002060"/>
                </a:solidFill>
                <a:latin typeface="Baskerville Old Face" panose="02020602080505020303" pitchFamily="18" charset="0"/>
              </a:rPr>
              <a:t>Could the answer to the previous question have influenced the children’s behavior? If yes, in what way?</a:t>
            </a:r>
          </a:p>
          <a:p>
            <a:pPr marL="514350" indent="-514350">
              <a:buFont typeface="+mj-lt"/>
              <a:buAutoNum type="arabicPeriod"/>
            </a:pPr>
            <a:r>
              <a:rPr lang="en-US" dirty="0">
                <a:solidFill>
                  <a:srgbClr val="002060"/>
                </a:solidFill>
                <a:latin typeface="Baskerville Old Face" panose="02020602080505020303" pitchFamily="18" charset="0"/>
              </a:rPr>
              <a:t>How could the dependent variables “stride” and “bend” be defined in terms that would permit quantitative measurement?</a:t>
            </a:r>
          </a:p>
          <a:p>
            <a:pPr marL="514350" indent="-514350">
              <a:buFont typeface="+mj-lt"/>
              <a:buAutoNum type="arabicPeriod"/>
            </a:pPr>
            <a:r>
              <a:rPr lang="en-US" dirty="0">
                <a:solidFill>
                  <a:srgbClr val="002060"/>
                </a:solidFill>
                <a:latin typeface="Baskerville Old Face" panose="02020602080505020303" pitchFamily="18" charset="0"/>
              </a:rPr>
              <a:t>Why do you believe the researcher used a high-speed camera instead of simply having human observers record observations?</a:t>
            </a:r>
            <a:endParaRPr lang="en-NG"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733402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2403-6DAC-508B-40D5-62EFC101393A}"/>
              </a:ext>
            </a:extLst>
          </p:cNvPr>
          <p:cNvSpPr>
            <a:spLocks noGrp="1"/>
          </p:cNvSpPr>
          <p:nvPr>
            <p:ph type="title"/>
          </p:nvPr>
        </p:nvSpPr>
        <p:spPr/>
        <p:txBody>
          <a:bodyPr/>
          <a:lstStyle/>
          <a:p>
            <a:pPr algn="ctr"/>
            <a:r>
              <a:rPr kumimoji="0" lang="en-US" sz="4400" b="1" i="0" u="none" strike="noStrike" kern="1200" cap="none" spc="0" normalizeH="0" baseline="0" noProof="0" dirty="0" err="1">
                <a:ln>
                  <a:noFill/>
                </a:ln>
                <a:solidFill>
                  <a:srgbClr val="44546A">
                    <a:lumMod val="75000"/>
                  </a:srgbClr>
                </a:solidFill>
                <a:effectLst/>
                <a:uLnTx/>
                <a:uFillTx/>
                <a:latin typeface="Baskerville Old Face" panose="02020602080505020303" pitchFamily="18" charset="0"/>
                <a:ea typeface="+mj-ea"/>
                <a:cs typeface="+mj-cs"/>
              </a:rPr>
              <a:t>ClassWork</a:t>
            </a:r>
            <a:r>
              <a:rPr kumimoji="0" lang="en-US" sz="4400" b="1" i="0" u="none" strike="noStrike" kern="1200" cap="none" spc="0" normalizeH="0" baseline="0" noProof="0" dirty="0">
                <a:ln>
                  <a:noFill/>
                </a:ln>
                <a:solidFill>
                  <a:srgbClr val="44546A">
                    <a:lumMod val="75000"/>
                  </a:srgbClr>
                </a:solidFill>
                <a:effectLst/>
                <a:uLnTx/>
                <a:uFillTx/>
                <a:latin typeface="Baskerville Old Face" panose="02020602080505020303" pitchFamily="18" charset="0"/>
                <a:ea typeface="+mj-ea"/>
                <a:cs typeface="+mj-cs"/>
              </a:rPr>
              <a:t> 2</a:t>
            </a:r>
            <a:endParaRPr lang="en-NG" dirty="0"/>
          </a:p>
        </p:txBody>
      </p:sp>
      <p:sp>
        <p:nvSpPr>
          <p:cNvPr id="3" name="Content Placeholder 2">
            <a:extLst>
              <a:ext uri="{FF2B5EF4-FFF2-40B4-BE49-F238E27FC236}">
                <a16:creationId xmlns:a16="http://schemas.microsoft.com/office/drawing/2014/main" id="{BE7DDFC7-BF39-91BE-8DEB-C9D0FEB97F1F}"/>
              </a:ext>
            </a:extLst>
          </p:cNvPr>
          <p:cNvSpPr>
            <a:spLocks noGrp="1"/>
          </p:cNvSpPr>
          <p:nvPr>
            <p:ph idx="1"/>
          </p:nvPr>
        </p:nvSpPr>
        <p:spPr/>
        <p:txBody>
          <a:bodyPr>
            <a:normAutofit/>
          </a:bodyPr>
          <a:lstStyle/>
          <a:p>
            <a:pPr marL="0" indent="0" algn="ctr">
              <a:buNone/>
            </a:pPr>
            <a:br>
              <a:rPr kumimoji="0" lang="en-US" sz="4400" b="1" i="0" u="none" strike="noStrike" kern="1200" cap="none" spc="0" normalizeH="0" baseline="0" noProof="0" dirty="0">
                <a:ln>
                  <a:noFill/>
                </a:ln>
                <a:solidFill>
                  <a:srgbClr val="44546A">
                    <a:lumMod val="75000"/>
                  </a:srgbClr>
                </a:solidFill>
                <a:effectLst/>
                <a:uLnTx/>
                <a:uFillTx/>
                <a:latin typeface="Baskerville Old Face" panose="02020602080505020303" pitchFamily="18" charset="0"/>
                <a:ea typeface="+mj-ea"/>
                <a:cs typeface="+mj-cs"/>
              </a:rPr>
            </a:br>
            <a:r>
              <a:rPr kumimoji="0" lang="en-US" sz="4400" b="1" i="0" u="none" strike="noStrike" kern="1200" cap="none" spc="0" normalizeH="0" baseline="0" noProof="0" dirty="0">
                <a:ln>
                  <a:noFill/>
                </a:ln>
                <a:solidFill>
                  <a:srgbClr val="44546A">
                    <a:lumMod val="75000"/>
                  </a:srgbClr>
                </a:solidFill>
                <a:effectLst/>
                <a:uLnTx/>
                <a:uFillTx/>
                <a:latin typeface="Baskerville Old Face" panose="02020602080505020303" pitchFamily="18" charset="0"/>
                <a:ea typeface="+mj-ea"/>
                <a:cs typeface="+mj-cs"/>
              </a:rPr>
              <a:t>A </a:t>
            </a:r>
            <a:r>
              <a:rPr lang="en-US" sz="4400" b="1" dirty="0">
                <a:solidFill>
                  <a:srgbClr val="44546A">
                    <a:lumMod val="75000"/>
                  </a:srgbClr>
                </a:solidFill>
                <a:latin typeface="Baskerville Old Face" panose="02020602080505020303" pitchFamily="18" charset="0"/>
                <a:ea typeface="+mj-ea"/>
                <a:cs typeface="+mj-cs"/>
              </a:rPr>
              <a:t>Researcher </a:t>
            </a:r>
            <a:r>
              <a:rPr kumimoji="0" lang="en-US" sz="4400" b="1" i="0" u="none" strike="noStrike" kern="1200" cap="none" spc="0" normalizeH="0" baseline="0" noProof="0" dirty="0">
                <a:ln>
                  <a:noFill/>
                </a:ln>
                <a:solidFill>
                  <a:srgbClr val="44546A">
                    <a:lumMod val="75000"/>
                  </a:srgbClr>
                </a:solidFill>
                <a:effectLst/>
                <a:uLnTx/>
                <a:uFillTx/>
                <a:latin typeface="Baskerville Old Face" panose="02020602080505020303" pitchFamily="18" charset="0"/>
                <a:ea typeface="+mj-ea"/>
                <a:cs typeface="+mj-cs"/>
              </a:rPr>
              <a:t>(&amp; his research assistants) is interested in the Types of Teaching </a:t>
            </a:r>
            <a:r>
              <a:rPr lang="en-US" sz="4400" b="1" dirty="0">
                <a:solidFill>
                  <a:srgbClr val="44546A">
                    <a:lumMod val="75000"/>
                  </a:srgbClr>
                </a:solidFill>
                <a:latin typeface="Baskerville Old Face" panose="02020602080505020303" pitchFamily="18" charset="0"/>
                <a:ea typeface="+mj-ea"/>
                <a:cs typeface="+mj-cs"/>
              </a:rPr>
              <a:t>T</a:t>
            </a:r>
            <a:r>
              <a:rPr kumimoji="0" lang="en-US" sz="4400" b="1" i="0" u="none" strike="noStrike" kern="1200" cap="none" spc="0" normalizeH="0" baseline="0" noProof="0" dirty="0" err="1">
                <a:ln>
                  <a:noFill/>
                </a:ln>
                <a:solidFill>
                  <a:srgbClr val="44546A">
                    <a:lumMod val="75000"/>
                  </a:srgbClr>
                </a:solidFill>
                <a:effectLst/>
                <a:uLnTx/>
                <a:uFillTx/>
                <a:latin typeface="Baskerville Old Face" panose="02020602080505020303" pitchFamily="18" charset="0"/>
                <a:ea typeface="+mj-ea"/>
                <a:cs typeface="+mj-cs"/>
              </a:rPr>
              <a:t>echniques</a:t>
            </a:r>
            <a:r>
              <a:rPr kumimoji="0" lang="en-US" sz="4400" b="1" i="0" u="none" strike="noStrike" kern="1200" cap="none" spc="0" normalizeH="0" baseline="0" noProof="0" dirty="0">
                <a:ln>
                  <a:noFill/>
                </a:ln>
                <a:solidFill>
                  <a:srgbClr val="44546A">
                    <a:lumMod val="75000"/>
                  </a:srgbClr>
                </a:solidFill>
                <a:effectLst/>
                <a:uLnTx/>
                <a:uFillTx/>
                <a:latin typeface="Baskerville Old Face" panose="02020602080505020303" pitchFamily="18" charset="0"/>
                <a:ea typeface="+mj-ea"/>
                <a:cs typeface="+mj-cs"/>
              </a:rPr>
              <a:t> that Lecturers use in the classroom </a:t>
            </a:r>
          </a:p>
        </p:txBody>
      </p:sp>
    </p:spTree>
    <p:extLst>
      <p:ext uri="{BB962C8B-B14F-4D97-AF65-F5344CB8AC3E}">
        <p14:creationId xmlns:p14="http://schemas.microsoft.com/office/powerpoint/2010/main" val="3894345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46357-50A4-1C44-C03D-72325DE57D8F}"/>
              </a:ext>
            </a:extLst>
          </p:cNvPr>
          <p:cNvSpPr>
            <a:spLocks noGrp="1"/>
          </p:cNvSpPr>
          <p:nvPr>
            <p:ph idx="1"/>
          </p:nvPr>
        </p:nvSpPr>
        <p:spPr>
          <a:xfrm>
            <a:off x="193431" y="147048"/>
            <a:ext cx="11805138" cy="6188765"/>
          </a:xfrm>
        </p:spPr>
        <p:txBody>
          <a:bodyPr>
            <a:normAutofit fontScale="77500" lnSpcReduction="20000"/>
          </a:bodyPr>
          <a:lstStyle/>
          <a:p>
            <a:r>
              <a:rPr lang="en-US" dirty="0">
                <a:latin typeface="Baskerville Old Face" panose="02020602080505020303" pitchFamily="18" charset="0"/>
              </a:rPr>
              <a:t>One specific question concerns the prevalence of lecture in the university classroom and whether male and female instructors use this teaching technique to different extents. </a:t>
            </a:r>
          </a:p>
          <a:p>
            <a:r>
              <a:rPr lang="en-US" dirty="0">
                <a:latin typeface="Baskerville Old Face" panose="02020602080505020303" pitchFamily="18" charset="0"/>
              </a:rPr>
              <a:t>Rather than rely on self-reports from professors, this study attempts to answer the question by using observational techniques.</a:t>
            </a:r>
          </a:p>
          <a:p>
            <a:r>
              <a:rPr lang="en-US" dirty="0">
                <a:latin typeface="Baskerville Old Face" panose="02020602080505020303" pitchFamily="18" charset="0"/>
              </a:rPr>
              <a:t>Two student researchers randomly sample 20 male and 20 female professors to observe. They inform the professors of the purpose of their study and obtain consent to sit in on one class for each of the professors. The student observers coordinate their schedules and decide on the class to be observed for each professor. </a:t>
            </a:r>
          </a:p>
          <a:p>
            <a:r>
              <a:rPr lang="en-US" dirty="0">
                <a:latin typeface="Baskerville Old Face" panose="02020602080505020303" pitchFamily="18" charset="0"/>
              </a:rPr>
              <a:t>For each class, they find two seats near the back of the room and record, at 10-minute intervals, whether the professor is lecturing. If the class begins at 8:00 and ends at 9:15, the student observers record either “yes” or “no” at 8:10, 8:20, 8:30, 8:40, 8:50, 9:00, and 9:10. </a:t>
            </a:r>
          </a:p>
          <a:p>
            <a:r>
              <a:rPr lang="en-US" dirty="0">
                <a:latin typeface="Baskerville Old Face" panose="02020602080505020303" pitchFamily="18" charset="0"/>
              </a:rPr>
              <a:t>After observing all 40 professors, they total the number of times that male professors were lecturing and compare that to the number of times that female professors were lecturing</a:t>
            </a:r>
            <a:endParaRPr lang="en-NG" dirty="0">
              <a:latin typeface="Baskerville Old Face" panose="02020602080505020303" pitchFamily="18" charset="0"/>
            </a:endParaRPr>
          </a:p>
        </p:txBody>
      </p:sp>
    </p:spTree>
    <p:extLst>
      <p:ext uri="{BB962C8B-B14F-4D97-AF65-F5344CB8AC3E}">
        <p14:creationId xmlns:p14="http://schemas.microsoft.com/office/powerpoint/2010/main" val="1889136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F48F-E871-EB96-C40C-8DFDC5F9FEF8}"/>
              </a:ext>
            </a:extLst>
          </p:cNvPr>
          <p:cNvSpPr>
            <a:spLocks noGrp="1"/>
          </p:cNvSpPr>
          <p:nvPr>
            <p:ph type="title"/>
          </p:nvPr>
        </p:nvSpPr>
        <p:spPr>
          <a:xfrm>
            <a:off x="838200" y="365125"/>
            <a:ext cx="10515600" cy="708301"/>
          </a:xfrm>
        </p:spPr>
        <p:txBody>
          <a:bodyPr>
            <a:normAutofit fontScale="90000"/>
          </a:bodyPr>
          <a:lstStyle/>
          <a:p>
            <a:pPr algn="ctr"/>
            <a:r>
              <a:rPr lang="en-US" b="1" dirty="0">
                <a:solidFill>
                  <a:srgbClr val="002060"/>
                </a:solidFill>
                <a:latin typeface="Baskerville Old Face" panose="02020602080505020303" pitchFamily="18" charset="0"/>
              </a:rPr>
              <a:t>Critical Thinking Questions</a:t>
            </a:r>
            <a:endParaRPr lang="en-NG" b="1" dirty="0">
              <a:solidFill>
                <a:srgbClr val="002060"/>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95078BE-D8DF-17EB-80E2-D054A0195530}"/>
              </a:ext>
            </a:extLst>
          </p:cNvPr>
          <p:cNvSpPr>
            <a:spLocks noGrp="1"/>
          </p:cNvSpPr>
          <p:nvPr>
            <p:ph idx="1"/>
          </p:nvPr>
        </p:nvSpPr>
        <p:spPr>
          <a:xfrm>
            <a:off x="257908" y="1285461"/>
            <a:ext cx="11781692" cy="4916047"/>
          </a:xfrm>
        </p:spPr>
        <p:txBody>
          <a:bodyPr>
            <a:normAutofit fontScale="85000" lnSpcReduction="20000"/>
          </a:bodyPr>
          <a:lstStyle/>
          <a:p>
            <a:pPr marL="0" indent="0">
              <a:buNone/>
            </a:pPr>
            <a:r>
              <a:rPr lang="en-US" dirty="0">
                <a:latin typeface="Baskerville Old Face" panose="02020602080505020303" pitchFamily="18" charset="0"/>
              </a:rPr>
              <a:t>1. Were the two students participant observers or non-participant observers? </a:t>
            </a:r>
          </a:p>
          <a:p>
            <a:pPr marL="0" indent="0">
              <a:buNone/>
            </a:pPr>
            <a:r>
              <a:rPr lang="en-US" dirty="0">
                <a:latin typeface="Baskerville Old Face" panose="02020602080505020303" pitchFamily="18" charset="0"/>
              </a:rPr>
              <a:t>2. Which Observation scheduling technique do you believe would be best in this situation?</a:t>
            </a:r>
          </a:p>
          <a:p>
            <a:pPr marL="0" indent="0">
              <a:buNone/>
            </a:pPr>
            <a:r>
              <a:rPr lang="en-US" dirty="0">
                <a:latin typeface="Baskerville Old Face" panose="02020602080505020303" pitchFamily="18" charset="0"/>
              </a:rPr>
              <a:t>3. How did the observers schedule their observations (pick the class, day, time)? Can you think of a better way to do this? </a:t>
            </a:r>
          </a:p>
          <a:p>
            <a:pPr marL="0" indent="0">
              <a:buNone/>
            </a:pPr>
            <a:r>
              <a:rPr lang="en-US" dirty="0">
                <a:latin typeface="Baskerville Old Face" panose="02020602080505020303" pitchFamily="18" charset="0"/>
              </a:rPr>
              <a:t>4. Which specific technique was used to record the lecturing behavior? Do you believe that this was the best method to answer the original research question? How would you use the duration method instead?</a:t>
            </a:r>
          </a:p>
          <a:p>
            <a:pPr marL="0" indent="0">
              <a:buNone/>
            </a:pPr>
            <a:r>
              <a:rPr lang="en-US" dirty="0">
                <a:latin typeface="Baskerville Old Face" panose="02020602080505020303" pitchFamily="18" charset="0"/>
              </a:rPr>
              <a:t>5. What should the two students do to ensure that their observations are independent?</a:t>
            </a:r>
          </a:p>
          <a:p>
            <a:pPr marL="0" indent="0">
              <a:buNone/>
            </a:pPr>
            <a:r>
              <a:rPr lang="en-US" dirty="0">
                <a:latin typeface="Baskerville Old Face" panose="02020602080505020303" pitchFamily="18" charset="0"/>
              </a:rPr>
              <a:t>6. In what other ways could the design of this research be improved?</a:t>
            </a:r>
            <a:endParaRPr lang="en-NG" dirty="0">
              <a:latin typeface="Baskerville Old Face" panose="02020602080505020303" pitchFamily="18" charset="0"/>
            </a:endParaRPr>
          </a:p>
        </p:txBody>
      </p:sp>
    </p:spTree>
    <p:extLst>
      <p:ext uri="{BB962C8B-B14F-4D97-AF65-F5344CB8AC3E}">
        <p14:creationId xmlns:p14="http://schemas.microsoft.com/office/powerpoint/2010/main" val="405902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B67F-CDC6-6394-0C8C-29C14B50FC57}"/>
              </a:ext>
            </a:extLst>
          </p:cNvPr>
          <p:cNvSpPr>
            <a:spLocks noGrp="1"/>
          </p:cNvSpPr>
          <p:nvPr>
            <p:ph type="title"/>
          </p:nvPr>
        </p:nvSpPr>
        <p:spPr/>
        <p:txBody>
          <a:bodyPr/>
          <a:lstStyle/>
          <a:p>
            <a:r>
              <a:rPr lang="en-US" dirty="0"/>
              <a:t>Class Work 3</a:t>
            </a:r>
            <a:endParaRPr lang="en-NG" dirty="0"/>
          </a:p>
        </p:txBody>
      </p:sp>
      <p:sp>
        <p:nvSpPr>
          <p:cNvPr id="3" name="Content Placeholder 2">
            <a:extLst>
              <a:ext uri="{FF2B5EF4-FFF2-40B4-BE49-F238E27FC236}">
                <a16:creationId xmlns:a16="http://schemas.microsoft.com/office/drawing/2014/main" id="{ED60B0B6-D5E9-79DA-9DB0-ACE73D0A8412}"/>
              </a:ext>
            </a:extLst>
          </p:cNvPr>
          <p:cNvSpPr>
            <a:spLocks noGrp="1"/>
          </p:cNvSpPr>
          <p:nvPr>
            <p:ph idx="1"/>
          </p:nvPr>
        </p:nvSpPr>
        <p:spPr/>
        <p:txBody>
          <a:bodyPr>
            <a:normAutofit/>
          </a:bodyPr>
          <a:lstStyle/>
          <a:p>
            <a:r>
              <a:rPr kumimoji="0" lang="en-US" sz="5000" b="1" i="0" u="none" strike="noStrike" kern="1200" cap="none" spc="0" normalizeH="0" baseline="0" noProof="0" dirty="0">
                <a:ln>
                  <a:noFill/>
                </a:ln>
                <a:solidFill>
                  <a:srgbClr val="002060"/>
                </a:solidFill>
                <a:effectLst/>
                <a:uLnTx/>
                <a:uFillTx/>
                <a:latin typeface="Baskerville Old Face" panose="02020602080505020303" pitchFamily="18" charset="0"/>
                <a:ea typeface="+mj-ea"/>
                <a:cs typeface="+mj-cs"/>
              </a:rPr>
              <a:t>Jane Goodall’s study of the Mountain Gorilla</a:t>
            </a:r>
            <a:br>
              <a:rPr kumimoji="0" lang="en-US" sz="5000" b="1" i="0" u="none" strike="noStrike" kern="1200" cap="none" spc="0" normalizeH="0" baseline="0" noProof="0" dirty="0">
                <a:ln>
                  <a:noFill/>
                </a:ln>
                <a:solidFill>
                  <a:srgbClr val="002060"/>
                </a:solidFill>
                <a:effectLst/>
                <a:uLnTx/>
                <a:uFillTx/>
                <a:latin typeface="Baskerville Old Face" panose="02020602080505020303" pitchFamily="18" charset="0"/>
                <a:ea typeface="+mj-ea"/>
                <a:cs typeface="+mj-cs"/>
              </a:rPr>
            </a:br>
            <a:r>
              <a:rPr kumimoji="0" lang="en-US" sz="5000" b="1" i="0" u="none" strike="noStrike" kern="1200" cap="none" spc="0" normalizeH="0" baseline="0" noProof="0" dirty="0">
                <a:ln>
                  <a:noFill/>
                </a:ln>
                <a:solidFill>
                  <a:srgbClr val="002060"/>
                </a:solidFill>
                <a:effectLst/>
                <a:uLnTx/>
                <a:uFillTx/>
                <a:latin typeface="Baskerville Old Face" panose="02020602080505020303" pitchFamily="18" charset="0"/>
                <a:ea typeface="+mj-ea"/>
                <a:cs typeface="+mj-cs"/>
              </a:rPr>
              <a:t>Appeared in the book habituating gorillas in Australia by Oyster publishers</a:t>
            </a:r>
            <a:endParaRPr lang="en-NG" dirty="0"/>
          </a:p>
        </p:txBody>
      </p:sp>
      <p:sp>
        <p:nvSpPr>
          <p:cNvPr id="4" name="Slide Number Placeholder 3">
            <a:extLst>
              <a:ext uri="{FF2B5EF4-FFF2-40B4-BE49-F238E27FC236}">
                <a16:creationId xmlns:a16="http://schemas.microsoft.com/office/drawing/2014/main" id="{E8C32F0F-02F5-3A54-2ED6-4E4956975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90971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CA4B-CBC1-C780-F43D-71E94830C44C}"/>
              </a:ext>
            </a:extLst>
          </p:cNvPr>
          <p:cNvSpPr>
            <a:spLocks noGrp="1"/>
          </p:cNvSpPr>
          <p:nvPr>
            <p:ph type="title"/>
          </p:nvPr>
        </p:nvSpPr>
        <p:spPr>
          <a:xfrm>
            <a:off x="311727" y="2641527"/>
            <a:ext cx="11090564" cy="2892460"/>
          </a:xfrm>
        </p:spPr>
        <p:txBody>
          <a:bodyPr>
            <a:noAutofit/>
          </a:bodyPr>
          <a:lstStyle/>
          <a:p>
            <a:pPr algn="ctr"/>
            <a:r>
              <a:rPr lang="en-US" sz="5000" b="1" dirty="0">
                <a:solidFill>
                  <a:srgbClr val="002060"/>
                </a:solidFill>
                <a:latin typeface="Baskerville Old Face" panose="02020602080505020303" pitchFamily="18" charset="0"/>
              </a:rPr>
              <a:t>Jane Goodall’s study of the </a:t>
            </a:r>
            <a:br>
              <a:rPr lang="en-US" sz="5000" b="1" dirty="0">
                <a:solidFill>
                  <a:srgbClr val="002060"/>
                </a:solidFill>
                <a:latin typeface="Baskerville Old Face" panose="02020602080505020303" pitchFamily="18" charset="0"/>
              </a:rPr>
            </a:br>
            <a:r>
              <a:rPr lang="en-US" sz="5000" b="1" dirty="0">
                <a:solidFill>
                  <a:srgbClr val="002060"/>
                </a:solidFill>
                <a:latin typeface="Baskerville Old Face" panose="02020602080505020303" pitchFamily="18" charset="0"/>
              </a:rPr>
              <a:t>Mountain Gorilla</a:t>
            </a:r>
            <a:br>
              <a:rPr lang="en-US" sz="5000" b="1" dirty="0">
                <a:solidFill>
                  <a:srgbClr val="002060"/>
                </a:solidFill>
                <a:latin typeface="Baskerville Old Face" panose="02020602080505020303" pitchFamily="18" charset="0"/>
              </a:rPr>
            </a:br>
            <a:r>
              <a:rPr lang="en-US" sz="3200" b="1" dirty="0">
                <a:solidFill>
                  <a:srgbClr val="002060"/>
                </a:solidFill>
                <a:latin typeface="Baskerville Old Face" panose="02020602080505020303" pitchFamily="18" charset="0"/>
              </a:rPr>
              <a:t>https://gorilla.safari.co.za/jane-goodall.html</a:t>
            </a:r>
            <a:br>
              <a:rPr lang="en-US" sz="5000" b="1" dirty="0">
                <a:solidFill>
                  <a:srgbClr val="002060"/>
                </a:solidFill>
                <a:latin typeface="Baskerville Old Face" panose="02020602080505020303" pitchFamily="18" charset="0"/>
              </a:rPr>
            </a:br>
            <a:endParaRPr lang="en-NG" sz="5000" b="1" dirty="0">
              <a:solidFill>
                <a:srgbClr val="002060"/>
              </a:solidFill>
              <a:latin typeface="Baskerville Old Face" panose="02020602080505020303" pitchFamily="18" charset="0"/>
            </a:endParaRPr>
          </a:p>
        </p:txBody>
      </p:sp>
      <p:sp>
        <p:nvSpPr>
          <p:cNvPr id="4" name="Title 1">
            <a:extLst>
              <a:ext uri="{FF2B5EF4-FFF2-40B4-BE49-F238E27FC236}">
                <a16:creationId xmlns:a16="http://schemas.microsoft.com/office/drawing/2014/main" id="{DD8473AD-51B2-D647-1263-B9F35733366D}"/>
              </a:ext>
            </a:extLst>
          </p:cNvPr>
          <p:cNvSpPr txBox="1">
            <a:spLocks/>
          </p:cNvSpPr>
          <p:nvPr/>
        </p:nvSpPr>
        <p:spPr>
          <a:xfrm>
            <a:off x="838200" y="74526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Baskerville Old Face" panose="02020602080505020303" pitchFamily="18" charset="0"/>
                <a:ea typeface="+mj-ea"/>
                <a:cs typeface="+mj-cs"/>
              </a:rPr>
              <a:t>Study 3</a:t>
            </a:r>
            <a:endParaRPr kumimoji="0" lang="en-NG" sz="5000" b="1" i="0" u="none" strike="noStrike" kern="1200" cap="none" spc="0" normalizeH="0" baseline="0" noProof="0" dirty="0">
              <a:ln>
                <a:noFill/>
              </a:ln>
              <a:solidFill>
                <a:srgbClr val="002060"/>
              </a:solidFill>
              <a:effectLst/>
              <a:uLnTx/>
              <a:uFillTx/>
              <a:latin typeface="Baskerville Old Face" panose="02020602080505020303" pitchFamily="18" charset="0"/>
              <a:ea typeface="+mj-ea"/>
              <a:cs typeface="+mj-cs"/>
            </a:endParaRPr>
          </a:p>
        </p:txBody>
      </p:sp>
    </p:spTree>
    <p:extLst>
      <p:ext uri="{BB962C8B-B14F-4D97-AF65-F5344CB8AC3E}">
        <p14:creationId xmlns:p14="http://schemas.microsoft.com/office/powerpoint/2010/main" val="2302842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8BEED-D4D9-9045-D7B1-C8A8AF751EB5}"/>
              </a:ext>
            </a:extLst>
          </p:cNvPr>
          <p:cNvSpPr>
            <a:spLocks noGrp="1"/>
          </p:cNvSpPr>
          <p:nvPr>
            <p:ph idx="1"/>
          </p:nvPr>
        </p:nvSpPr>
        <p:spPr>
          <a:xfrm>
            <a:off x="164122" y="170749"/>
            <a:ext cx="11922369" cy="6135757"/>
          </a:xfrm>
        </p:spPr>
        <p:txBody>
          <a:bodyPr>
            <a:normAutofit fontScale="85000" lnSpcReduction="20000"/>
          </a:bodyPr>
          <a:lstStyle/>
          <a:p>
            <a:r>
              <a:rPr lang="en-US" dirty="0">
                <a:latin typeface="Baskerville Old Face" panose="02020602080505020303" pitchFamily="18" charset="0"/>
              </a:rPr>
              <a:t>My technique of habituating the gorillas was simple but essential, for I could only obtain unbiased data on their behavior if they remained relatively unaffected by my presence. </a:t>
            </a:r>
          </a:p>
          <a:p>
            <a:r>
              <a:rPr lang="en-US" dirty="0">
                <a:latin typeface="Baskerville Old Face" panose="02020602080505020303" pitchFamily="18" charset="0"/>
              </a:rPr>
              <a:t>I usually attempted to approach the group undetected to within about 150 feet before climbing slowly and in full view of the animals onto a stump or the low branch of a tree where I settled myself as comfortably as possible without paying obvious attention to them. </a:t>
            </a:r>
          </a:p>
          <a:p>
            <a:r>
              <a:rPr lang="en-US" dirty="0">
                <a:latin typeface="Baskerville Old Face" panose="02020602080505020303" pitchFamily="18" charset="0"/>
              </a:rPr>
              <a:t>By choosing a prominent observation post, not only was I able to see the gorillas over the screen of herbs, but, reciprocally, they could inspect me clearly, which was the most important single factor in habituating the animals. </a:t>
            </a:r>
          </a:p>
          <a:p>
            <a:r>
              <a:rPr lang="en-US" dirty="0">
                <a:latin typeface="Baskerville Old Face" panose="02020602080505020303" pitchFamily="18" charset="0"/>
              </a:rPr>
              <a:t>Under such circumstances they usually remained in the vicinity to watch me, and even approached me to within 5 feet</a:t>
            </a:r>
          </a:p>
          <a:p>
            <a:r>
              <a:rPr lang="en-US" dirty="0">
                <a:solidFill>
                  <a:srgbClr val="002060"/>
                </a:solidFill>
                <a:latin typeface="Baskerville Old Face" panose="02020602080505020303" pitchFamily="18" charset="0"/>
              </a:rPr>
              <a:t>However, if you are familiar with her work with gorillas, you know that the gorillas not only habituated to her presence but later began to interact with her. </a:t>
            </a:r>
          </a:p>
          <a:p>
            <a:endParaRPr lang="en-NG" dirty="0"/>
          </a:p>
        </p:txBody>
      </p:sp>
    </p:spTree>
    <p:extLst>
      <p:ext uri="{BB962C8B-B14F-4D97-AF65-F5344CB8AC3E}">
        <p14:creationId xmlns:p14="http://schemas.microsoft.com/office/powerpoint/2010/main" val="402782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DCD6-B86C-59F0-EBCD-08ACA4FA2E3C}"/>
              </a:ext>
            </a:extLst>
          </p:cNvPr>
          <p:cNvSpPr>
            <a:spLocks noGrp="1"/>
          </p:cNvSpPr>
          <p:nvPr>
            <p:ph type="title"/>
          </p:nvPr>
        </p:nvSpPr>
        <p:spPr/>
        <p:txBody>
          <a:bodyPr/>
          <a:lstStyle/>
          <a:p>
            <a:r>
              <a:rPr lang="en-US" dirty="0"/>
              <a:t>In-depth Interviews</a:t>
            </a:r>
            <a:endParaRPr lang="en-NG" dirty="0"/>
          </a:p>
        </p:txBody>
      </p:sp>
      <p:sp>
        <p:nvSpPr>
          <p:cNvPr id="3" name="Content Placeholder 2">
            <a:extLst>
              <a:ext uri="{FF2B5EF4-FFF2-40B4-BE49-F238E27FC236}">
                <a16:creationId xmlns:a16="http://schemas.microsoft.com/office/drawing/2014/main" id="{0A960BD1-979B-B2F0-096D-1B23CBB15D43}"/>
              </a:ext>
            </a:extLst>
          </p:cNvPr>
          <p:cNvSpPr>
            <a:spLocks noGrp="1"/>
          </p:cNvSpPr>
          <p:nvPr>
            <p:ph idx="1"/>
          </p:nvPr>
        </p:nvSpPr>
        <p:spPr>
          <a:xfrm>
            <a:off x="235527" y="1412777"/>
            <a:ext cx="11748655" cy="480791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In-depth interviews are rooted in interpretive tradition.</a:t>
            </a:r>
          </a:p>
          <a:p>
            <a:r>
              <a:rPr lang="en-US" dirty="0">
                <a:latin typeface="Times New Roman" panose="02020603050405020304" pitchFamily="18" charset="0"/>
                <a:cs typeface="Times New Roman" panose="02020603050405020304" pitchFamily="18" charset="0"/>
              </a:rPr>
              <a:t>It is ‘repeated face-to-face encounters between the researcher and respondents directed towards understanding respondents’ perspectives on their lives, experiences, or situations as expressed in their own words’ (1998: 77). </a:t>
            </a:r>
          </a:p>
          <a:p>
            <a:r>
              <a:rPr lang="en-US" dirty="0">
                <a:latin typeface="Times New Roman" panose="02020603050405020304" pitchFamily="18" charset="0"/>
                <a:cs typeface="Times New Roman" panose="02020603050405020304" pitchFamily="18" charset="0"/>
              </a:rPr>
              <a:t>In-depth interviewing</a:t>
            </a:r>
          </a:p>
          <a:p>
            <a:pPr lvl="1"/>
            <a:r>
              <a:rPr lang="en-US" dirty="0">
                <a:latin typeface="Times New Roman" panose="02020603050405020304" pitchFamily="18" charset="0"/>
                <a:cs typeface="Times New Roman" panose="02020603050405020304" pitchFamily="18" charset="0"/>
              </a:rPr>
              <a:t>Emphasizes Face-to-face, repeated interaction between the researcher and his/her informant(s); and </a:t>
            </a:r>
          </a:p>
          <a:p>
            <a:pPr lvl="1"/>
            <a:r>
              <a:rPr lang="en-US" dirty="0">
                <a:latin typeface="Times New Roman" panose="02020603050405020304" pitchFamily="18" charset="0"/>
                <a:cs typeface="Times New Roman" panose="02020603050405020304" pitchFamily="18" charset="0"/>
              </a:rPr>
              <a:t>Seeks to understand the respondents’ perspectives.</a:t>
            </a:r>
          </a:p>
          <a:p>
            <a:r>
              <a:rPr lang="en-US" dirty="0">
                <a:latin typeface="Times New Roman" panose="02020603050405020304" pitchFamily="18" charset="0"/>
                <a:cs typeface="Times New Roman" panose="02020603050405020304" pitchFamily="18" charset="0"/>
              </a:rPr>
              <a:t>Enhances rapport between researcher and respondents because of repeated contacts and extended length of time spent with an respondents, leading to </a:t>
            </a:r>
            <a:r>
              <a:rPr lang="en-US" b="1" dirty="0">
                <a:solidFill>
                  <a:srgbClr val="002060"/>
                </a:solidFill>
                <a:latin typeface="Times New Roman" panose="02020603050405020304" pitchFamily="18" charset="0"/>
                <a:cs typeface="Times New Roman" panose="02020603050405020304" pitchFamily="18" charset="0"/>
              </a:rPr>
              <a:t>in-depth</a:t>
            </a:r>
            <a:r>
              <a:rPr lang="en-US" dirty="0">
                <a:latin typeface="Times New Roman" panose="02020603050405020304" pitchFamily="18" charset="0"/>
                <a:cs typeface="Times New Roman" panose="02020603050405020304" pitchFamily="18" charset="0"/>
              </a:rPr>
              <a:t> and </a:t>
            </a:r>
            <a:r>
              <a:rPr lang="en-US" b="1" dirty="0">
                <a:solidFill>
                  <a:srgbClr val="002060"/>
                </a:solidFill>
                <a:latin typeface="Times New Roman" panose="02020603050405020304" pitchFamily="18" charset="0"/>
                <a:cs typeface="Times New Roman" panose="02020603050405020304" pitchFamily="18" charset="0"/>
              </a:rPr>
              <a:t>accurate</a:t>
            </a:r>
            <a:r>
              <a:rPr lang="en-US" dirty="0">
                <a:latin typeface="Times New Roman" panose="02020603050405020304" pitchFamily="18" charset="0"/>
                <a:cs typeface="Times New Roman" panose="02020603050405020304" pitchFamily="18" charset="0"/>
              </a:rPr>
              <a:t> information.</a:t>
            </a:r>
            <a:endParaRPr lang="en-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3303ED-1928-E9D9-A749-3843D7F0CE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42297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9940-3494-0F59-AEFF-D5C96E702351}"/>
              </a:ext>
            </a:extLst>
          </p:cNvPr>
          <p:cNvSpPr>
            <a:spLocks noGrp="1"/>
          </p:cNvSpPr>
          <p:nvPr>
            <p:ph type="title"/>
          </p:nvPr>
        </p:nvSpPr>
        <p:spPr/>
        <p:txBody>
          <a:bodyPr/>
          <a:lstStyle/>
          <a:p>
            <a:pPr algn="ctr"/>
            <a:r>
              <a:rPr lang="en-US" b="1" dirty="0">
                <a:solidFill>
                  <a:srgbClr val="002060"/>
                </a:solidFill>
                <a:latin typeface="Baskerville Old Face" panose="02020602080505020303" pitchFamily="18" charset="0"/>
              </a:rPr>
              <a:t>Critical Thinking Questions</a:t>
            </a:r>
            <a:endParaRPr lang="en-NG" dirty="0"/>
          </a:p>
        </p:txBody>
      </p:sp>
      <p:sp>
        <p:nvSpPr>
          <p:cNvPr id="3" name="Content Placeholder 2">
            <a:extLst>
              <a:ext uri="{FF2B5EF4-FFF2-40B4-BE49-F238E27FC236}">
                <a16:creationId xmlns:a16="http://schemas.microsoft.com/office/drawing/2014/main" id="{89B7A463-32F0-0637-6A86-3E5E1132B0EA}"/>
              </a:ext>
            </a:extLst>
          </p:cNvPr>
          <p:cNvSpPr>
            <a:spLocks noGrp="1"/>
          </p:cNvSpPr>
          <p:nvPr>
            <p:ph idx="1"/>
          </p:nvPr>
        </p:nvSpPr>
        <p:spPr>
          <a:xfrm>
            <a:off x="335360" y="1417640"/>
            <a:ext cx="11521280" cy="4919540"/>
          </a:xfrm>
        </p:spPr>
        <p:txBody>
          <a:bodyPr>
            <a:normAutofit fontScale="77500" lnSpcReduction="20000"/>
          </a:bodyPr>
          <a:lstStyle/>
          <a:p>
            <a:pPr marL="514350" indent="-514350">
              <a:buFont typeface="+mj-lt"/>
              <a:buAutoNum type="arabicPeriod"/>
            </a:pPr>
            <a:endParaRPr lang="en-US" dirty="0">
              <a:latin typeface="Baskerville Old Face" panose="02020602080505020303" pitchFamily="18" charset="0"/>
            </a:endParaRPr>
          </a:p>
          <a:p>
            <a:pPr marL="514350" indent="-514350">
              <a:buFont typeface="+mj-lt"/>
              <a:buAutoNum type="arabicPeriod"/>
            </a:pPr>
            <a:endParaRPr lang="en-US" dirty="0">
              <a:latin typeface="Baskerville Old Face" panose="02020602080505020303" pitchFamily="18" charset="0"/>
            </a:endParaRPr>
          </a:p>
          <a:p>
            <a:pPr marL="514350" indent="-514350">
              <a:buFont typeface="+mj-lt"/>
              <a:buAutoNum type="arabicPeriod"/>
            </a:pPr>
            <a:r>
              <a:rPr lang="en-US" dirty="0">
                <a:latin typeface="Baskerville Old Face" panose="02020602080505020303" pitchFamily="18" charset="0"/>
              </a:rPr>
              <a:t>What type of observer was Jane Goodall?</a:t>
            </a:r>
          </a:p>
          <a:p>
            <a:pPr marL="514350" indent="-514350">
              <a:buFont typeface="+mj-lt"/>
              <a:buAutoNum type="arabicPeriod"/>
            </a:pPr>
            <a:r>
              <a:rPr lang="en-US" dirty="0">
                <a:latin typeface="Baskerville Old Face" panose="02020602080505020303" pitchFamily="18" charset="0"/>
              </a:rPr>
              <a:t>“However, if you are familiar with her work with gorillas, you know that the gorillas not only habituated to her presence but later began to interact with her”. At this point, what type of observer was she?</a:t>
            </a:r>
          </a:p>
          <a:p>
            <a:pPr marL="514350" indent="-514350">
              <a:buFont typeface="+mj-lt"/>
              <a:buAutoNum type="arabicPeriod"/>
            </a:pPr>
            <a:r>
              <a:rPr lang="en-US" dirty="0">
                <a:latin typeface="Baskerville Old Face" panose="02020602080505020303" pitchFamily="18" charset="0"/>
              </a:rPr>
              <a:t>Which specific gorilla </a:t>
            </a:r>
            <a:r>
              <a:rPr lang="en-US" dirty="0" err="1">
                <a:latin typeface="Baskerville Old Face" panose="02020602080505020303" pitchFamily="18" charset="0"/>
              </a:rPr>
              <a:t>behaviour</a:t>
            </a:r>
            <a:r>
              <a:rPr lang="en-US" dirty="0">
                <a:latin typeface="Baskerville Old Face" panose="02020602080505020303" pitchFamily="18" charset="0"/>
              </a:rPr>
              <a:t> should be observed?</a:t>
            </a:r>
          </a:p>
          <a:p>
            <a:pPr marL="514350" indent="-514350">
              <a:buFont typeface="+mj-lt"/>
              <a:buAutoNum type="arabicPeriod"/>
            </a:pPr>
            <a:r>
              <a:rPr lang="en-US" dirty="0">
                <a:latin typeface="Baskerville Old Face" panose="02020602080505020303" pitchFamily="18" charset="0"/>
              </a:rPr>
              <a:t>What are the specific observable responses? and </a:t>
            </a:r>
            <a:r>
              <a:rPr lang="en-US" b="1" dirty="0">
                <a:latin typeface="Baskerville Old Face" panose="02020602080505020303" pitchFamily="18" charset="0"/>
              </a:rPr>
              <a:t>specify</a:t>
            </a:r>
            <a:r>
              <a:rPr lang="en-US" dirty="0">
                <a:latin typeface="Baskerville Old Face" panose="02020602080505020303" pitchFamily="18" charset="0"/>
              </a:rPr>
              <a:t> </a:t>
            </a:r>
            <a:r>
              <a:rPr lang="en-US" b="1" dirty="0">
                <a:latin typeface="Baskerville Old Face" panose="02020602080505020303" pitchFamily="18" charset="0"/>
              </a:rPr>
              <a:t>clearly the criteria </a:t>
            </a:r>
            <a:r>
              <a:rPr lang="en-US" dirty="0">
                <a:latin typeface="Baskerville Old Face" panose="02020602080505020303" pitchFamily="18" charset="0"/>
              </a:rPr>
              <a:t>for judging when this behavior has occurred</a:t>
            </a:r>
          </a:p>
          <a:p>
            <a:pPr marL="514350" indent="-514350">
              <a:buFont typeface="+mj-lt"/>
              <a:buAutoNum type="arabicPeriod"/>
            </a:pPr>
            <a:r>
              <a:rPr lang="en-US" dirty="0">
                <a:latin typeface="Baskerville Old Face" panose="02020602080505020303" pitchFamily="18" charset="0"/>
              </a:rPr>
              <a:t>Which specific technique would be appropriate for recording the gorilla’s behavior?</a:t>
            </a:r>
          </a:p>
          <a:p>
            <a:pPr marL="514350" indent="-514350">
              <a:buFont typeface="+mj-lt"/>
              <a:buAutoNum type="arabicPeriod"/>
            </a:pPr>
            <a:r>
              <a:rPr lang="en-US" dirty="0">
                <a:latin typeface="Baskerville Old Face" panose="02020602080505020303" pitchFamily="18" charset="0"/>
              </a:rPr>
              <a:t>What setting would be most appropriate for this study? Why?</a:t>
            </a:r>
          </a:p>
          <a:p>
            <a:pPr marL="514350" indent="-514350">
              <a:buFont typeface="+mj-lt"/>
              <a:buAutoNum type="arabicPeriod"/>
            </a:pPr>
            <a:endParaRPr lang="en-US" dirty="0">
              <a:latin typeface="Baskerville Old Face" panose="02020602080505020303" pitchFamily="18" charset="0"/>
            </a:endParaRPr>
          </a:p>
          <a:p>
            <a:endParaRPr lang="en-US" dirty="0">
              <a:latin typeface="Baskerville Old Face" panose="02020602080505020303" pitchFamily="18" charset="0"/>
            </a:endParaRPr>
          </a:p>
          <a:p>
            <a:endParaRPr lang="en-NG" dirty="0"/>
          </a:p>
        </p:txBody>
      </p:sp>
    </p:spTree>
    <p:extLst>
      <p:ext uri="{BB962C8B-B14F-4D97-AF65-F5344CB8AC3E}">
        <p14:creationId xmlns:p14="http://schemas.microsoft.com/office/powerpoint/2010/main" val="247642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5985-ABFD-5418-3373-AFEE71924235}"/>
              </a:ext>
            </a:extLst>
          </p:cNvPr>
          <p:cNvSpPr>
            <a:spLocks noGrp="1"/>
          </p:cNvSpPr>
          <p:nvPr>
            <p:ph type="title"/>
          </p:nvPr>
        </p:nvSpPr>
        <p:spPr/>
        <p:txBody>
          <a:bodyPr/>
          <a:lstStyle/>
          <a:p>
            <a:r>
              <a:rPr lang="en-US" dirty="0"/>
              <a:t>Focus Group Discussion (Interview) </a:t>
            </a:r>
            <a:endParaRPr lang="en-NG" dirty="0"/>
          </a:p>
        </p:txBody>
      </p:sp>
      <p:sp>
        <p:nvSpPr>
          <p:cNvPr id="3" name="Content Placeholder 2">
            <a:extLst>
              <a:ext uri="{FF2B5EF4-FFF2-40B4-BE49-F238E27FC236}">
                <a16:creationId xmlns:a16="http://schemas.microsoft.com/office/drawing/2014/main" id="{21022A0F-7218-7661-A635-EEA775BF55D5}"/>
              </a:ext>
            </a:extLst>
          </p:cNvPr>
          <p:cNvSpPr>
            <a:spLocks noGrp="1"/>
          </p:cNvSpPr>
          <p:nvPr>
            <p:ph idx="1"/>
          </p:nvPr>
        </p:nvSpPr>
        <p:spPr>
          <a:xfrm>
            <a:off x="335360" y="1412777"/>
            <a:ext cx="11521280" cy="483562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Focus group discussion/ interview is similar to In-depth interview, the difference being that FGD is done with a group of respondents while In-depth interview is </a:t>
            </a:r>
            <a:r>
              <a:rPr lang="en-US" dirty="0" err="1">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carried out with an individual</a:t>
            </a:r>
          </a:p>
          <a:p>
            <a:r>
              <a:rPr lang="en-US" dirty="0">
                <a:latin typeface="Times New Roman" panose="02020603050405020304" pitchFamily="18" charset="0"/>
                <a:cs typeface="Times New Roman" panose="02020603050405020304" pitchFamily="18" charset="0"/>
              </a:rPr>
              <a:t>FGD focuses on the perceptions, experiences and understandings of a group of people who share similar experiences with regard to a situation or event. </a:t>
            </a:r>
          </a:p>
          <a:p>
            <a:r>
              <a:rPr lang="en-US" dirty="0">
                <a:latin typeface="Times New Roman" panose="02020603050405020304" pitchFamily="18" charset="0"/>
                <a:cs typeface="Times New Roman" panose="02020603050405020304" pitchFamily="18" charset="0"/>
              </a:rPr>
              <a:t>For example, you may explore with relevant groups such issues as domestic violence or physical disability or refugees.</a:t>
            </a:r>
          </a:p>
          <a:p>
            <a:r>
              <a:rPr lang="en-US" dirty="0">
                <a:latin typeface="Times New Roman" panose="02020603050405020304" pitchFamily="18" charset="0"/>
                <a:cs typeface="Times New Roman" panose="02020603050405020304" pitchFamily="18" charset="0"/>
              </a:rPr>
              <a:t>Focuses on broad discussion topics that provide a broad frame for discussions for the group members to express their opinions while discussing these issues.</a:t>
            </a:r>
          </a:p>
          <a:p>
            <a:r>
              <a:rPr lang="en-US" dirty="0">
                <a:latin typeface="Times New Roman" panose="02020603050405020304" pitchFamily="18" charset="0"/>
                <a:cs typeface="Times New Roman" panose="02020603050405020304" pitchFamily="18" charset="0"/>
              </a:rPr>
              <a:t>Researcher should take her notes on discussions back to the  focus group for correction, verification and confirmation.</a:t>
            </a:r>
            <a:endParaRPr lang="en-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F5AF88-C0F2-86A4-725E-430CC652E4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9781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9679-7B43-9151-7913-18F4CF2A419A}"/>
              </a:ext>
            </a:extLst>
          </p:cNvPr>
          <p:cNvSpPr>
            <a:spLocks noGrp="1"/>
          </p:cNvSpPr>
          <p:nvPr>
            <p:ph type="title"/>
          </p:nvPr>
        </p:nvSpPr>
        <p:spPr>
          <a:xfrm>
            <a:off x="335360" y="274639"/>
            <a:ext cx="10849205" cy="792161"/>
          </a:xfrm>
        </p:spPr>
        <p:txBody>
          <a:bodyPr/>
          <a:lstStyle/>
          <a:p>
            <a:r>
              <a:rPr lang="en-US" dirty="0"/>
              <a:t>Narratives</a:t>
            </a:r>
            <a:endParaRPr lang="en-NG" dirty="0"/>
          </a:p>
        </p:txBody>
      </p:sp>
      <p:sp>
        <p:nvSpPr>
          <p:cNvPr id="3" name="Content Placeholder 2">
            <a:extLst>
              <a:ext uri="{FF2B5EF4-FFF2-40B4-BE49-F238E27FC236}">
                <a16:creationId xmlns:a16="http://schemas.microsoft.com/office/drawing/2014/main" id="{90271A17-7439-7D7A-BAD3-5F11B8CAE602}"/>
              </a:ext>
            </a:extLst>
          </p:cNvPr>
          <p:cNvSpPr>
            <a:spLocks noGrp="1"/>
          </p:cNvSpPr>
          <p:nvPr>
            <p:ph idx="1"/>
          </p:nvPr>
        </p:nvSpPr>
        <p:spPr>
          <a:xfrm>
            <a:off x="180109" y="1066800"/>
            <a:ext cx="11790217" cy="5140035"/>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Has less structure than FGD and no predetermined contents except that the researcher seeks to hear a person’s retelling of an incident or happening in his/her life. </a:t>
            </a:r>
          </a:p>
          <a:p>
            <a:r>
              <a:rPr lang="en-US" dirty="0">
                <a:latin typeface="Times New Roman" panose="02020603050405020304" pitchFamily="18" charset="0"/>
                <a:cs typeface="Times New Roman" panose="02020603050405020304" pitchFamily="18" charset="0"/>
              </a:rPr>
              <a:t>Essentially, the narrator tells his/her story about an incident or situation and the researcher, listens passively., occasionally, you encouraging the narrator by using active listening techniques; with words like ‘</a:t>
            </a:r>
            <a:r>
              <a:rPr lang="en-US" i="1" dirty="0">
                <a:latin typeface="Times New Roman" panose="02020603050405020304" pitchFamily="18" charset="0"/>
                <a:cs typeface="Times New Roman" panose="02020603050405020304" pitchFamily="18" charset="0"/>
              </a:rPr>
              <a:t>uh huh</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mmmm</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yeah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right</a:t>
            </a:r>
            <a:r>
              <a:rPr lang="en-US" dirty="0">
                <a:latin typeface="Times New Roman" panose="02020603050405020304" pitchFamily="18" charset="0"/>
                <a:cs typeface="Times New Roman" panose="02020603050405020304" pitchFamily="18" charset="0"/>
              </a:rPr>
              <a:t>’ and nod as appropriate </a:t>
            </a:r>
          </a:p>
          <a:p>
            <a:r>
              <a:rPr lang="en-US" dirty="0">
                <a:latin typeface="Times New Roman" panose="02020603050405020304" pitchFamily="18" charset="0"/>
                <a:cs typeface="Times New Roman" panose="02020603050405020304" pitchFamily="18" charset="0"/>
              </a:rPr>
              <a:t>Narratives are a very powerful method of data collection for situations which are sensitive in nature. Example, </a:t>
            </a:r>
          </a:p>
          <a:p>
            <a:pPr lvl="1"/>
            <a:r>
              <a:rPr lang="en-US" dirty="0">
                <a:latin typeface="Times New Roman" panose="02020603050405020304" pitchFamily="18" charset="0"/>
                <a:cs typeface="Times New Roman" panose="02020603050405020304" pitchFamily="18" charset="0"/>
              </a:rPr>
              <a:t>Impact of child sexual abuse on people who have gone through such an experience. </a:t>
            </a:r>
          </a:p>
          <a:p>
            <a:pPr lvl="1"/>
            <a:r>
              <a:rPr lang="en-US" dirty="0">
                <a:latin typeface="Times New Roman" panose="02020603050405020304" pitchFamily="18" charset="0"/>
                <a:cs typeface="Times New Roman" panose="02020603050405020304" pitchFamily="18" charset="0"/>
              </a:rPr>
              <a:t>The researcher may ask these victims to narrate their experiences and how they have been affected. </a:t>
            </a:r>
          </a:p>
          <a:p>
            <a:r>
              <a:rPr lang="en-US" dirty="0">
                <a:latin typeface="Times New Roman" panose="02020603050405020304" pitchFamily="18" charset="0"/>
                <a:cs typeface="Times New Roman" panose="02020603050405020304" pitchFamily="18" charset="0"/>
              </a:rPr>
              <a:t>Narratives may have a therapeutic impact; and sessions need to be  recorded in detailed notes and give them back to the respondent to cross check for accuracy.</a:t>
            </a:r>
            <a:endParaRPr lang="en-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0671C4-1313-B5CE-4382-CD556E7951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5098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7C18-0AA5-1B42-11B8-1E584C280C35}"/>
              </a:ext>
            </a:extLst>
          </p:cNvPr>
          <p:cNvSpPr>
            <a:spLocks noGrp="1"/>
          </p:cNvSpPr>
          <p:nvPr>
            <p:ph type="title"/>
          </p:nvPr>
        </p:nvSpPr>
        <p:spPr/>
        <p:txBody>
          <a:bodyPr/>
          <a:lstStyle/>
          <a:p>
            <a:r>
              <a:rPr lang="en-US" dirty="0"/>
              <a:t>Oral Histories</a:t>
            </a:r>
            <a:endParaRPr lang="en-NG" dirty="0"/>
          </a:p>
        </p:txBody>
      </p:sp>
      <p:sp>
        <p:nvSpPr>
          <p:cNvPr id="3" name="Content Placeholder 2">
            <a:extLst>
              <a:ext uri="{FF2B5EF4-FFF2-40B4-BE49-F238E27FC236}">
                <a16:creationId xmlns:a16="http://schemas.microsoft.com/office/drawing/2014/main" id="{F93A4DBB-84BE-DF1E-E155-E9968B8DD079}"/>
              </a:ext>
            </a:extLst>
          </p:cNvPr>
          <p:cNvSpPr>
            <a:spLocks noGrp="1"/>
          </p:cNvSpPr>
          <p:nvPr>
            <p:ph idx="1"/>
          </p:nvPr>
        </p:nvSpPr>
        <p:spPr>
          <a:xfrm>
            <a:off x="235527" y="1412777"/>
            <a:ext cx="11621113" cy="471338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Are more commonly used for learning about a historical event or episode that took place in the past or for gaining information about a cultural, custom or story that has been passed from generation to generation. </a:t>
            </a:r>
          </a:p>
          <a:p>
            <a:r>
              <a:rPr lang="en-US" dirty="0">
                <a:latin typeface="Times New Roman" panose="02020603050405020304" pitchFamily="18" charset="0"/>
                <a:cs typeface="Times New Roman" panose="02020603050405020304" pitchFamily="18" charset="0"/>
              </a:rPr>
              <a:t>Oral histories, like narratives, involve the use of both passive and active listening. </a:t>
            </a:r>
          </a:p>
          <a:p>
            <a:r>
              <a:rPr lang="en-US" dirty="0">
                <a:latin typeface="Times New Roman" panose="02020603050405020304" pitchFamily="18" charset="0"/>
                <a:cs typeface="Times New Roman" panose="02020603050405020304" pitchFamily="18" charset="0"/>
              </a:rPr>
              <a:t>Narratives are more about a person’s personal experiences whereas historical, social or cultural events are the subjects of oral histories.</a:t>
            </a:r>
          </a:p>
          <a:p>
            <a:pPr lvl="1"/>
            <a:r>
              <a:rPr lang="en-US" dirty="0">
                <a:latin typeface="Times New Roman" panose="02020603050405020304" pitchFamily="18" charset="0"/>
                <a:cs typeface="Times New Roman" panose="02020603050405020304" pitchFamily="18" charset="0"/>
              </a:rPr>
              <a:t>Example - Finding out about the life after the Second World War in some regional town of Western Australia </a:t>
            </a:r>
          </a:p>
          <a:p>
            <a:pPr lvl="1"/>
            <a:r>
              <a:rPr lang="en-US" dirty="0">
                <a:latin typeface="Times New Roman" panose="02020603050405020304" pitchFamily="18" charset="0"/>
                <a:cs typeface="Times New Roman" panose="02020603050405020304" pitchFamily="18" charset="0"/>
              </a:rPr>
              <a:t>Or about the living conditions of Aboriginal and Torres Strait Islander people in the 1960s. </a:t>
            </a:r>
            <a:endParaRPr lang="en-NG" dirty="0"/>
          </a:p>
        </p:txBody>
      </p:sp>
      <p:sp>
        <p:nvSpPr>
          <p:cNvPr id="4" name="Slide Number Placeholder 3">
            <a:extLst>
              <a:ext uri="{FF2B5EF4-FFF2-40B4-BE49-F238E27FC236}">
                <a16:creationId xmlns:a16="http://schemas.microsoft.com/office/drawing/2014/main" id="{9363ACB7-040D-0180-CACE-BB6DB0C5E6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2718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477B9-712B-EC70-0057-82F5092409E2}"/>
              </a:ext>
            </a:extLst>
          </p:cNvPr>
          <p:cNvSpPr>
            <a:spLocks noGrp="1"/>
          </p:cNvSpPr>
          <p:nvPr>
            <p:ph idx="1"/>
          </p:nvPr>
        </p:nvSpPr>
        <p:spPr>
          <a:xfrm>
            <a:off x="335360" y="270376"/>
            <a:ext cx="11521280" cy="6005733"/>
          </a:xfrm>
        </p:spPr>
        <p:txBody>
          <a:bodyPr>
            <a:normAutofit fontScale="70000" lnSpcReduction="20000"/>
          </a:bodyPr>
          <a:lstStyle/>
          <a:p>
            <a:r>
              <a:rPr lang="en-US" b="1" dirty="0">
                <a:solidFill>
                  <a:srgbClr val="002060"/>
                </a:solidFill>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Data collection through unstructured interviewing is extremely useful in situations where either in- depth information is needed or little is known about the area. </a:t>
            </a:r>
          </a:p>
          <a:p>
            <a:r>
              <a:rPr lang="en-US" dirty="0">
                <a:latin typeface="Times New Roman" panose="02020603050405020304" pitchFamily="18" charset="0"/>
                <a:cs typeface="Times New Roman" panose="02020603050405020304" pitchFamily="18" charset="0"/>
              </a:rPr>
              <a:t>Offers flexibility to the interviewer to  elicit extremely rich information. </a:t>
            </a:r>
          </a:p>
          <a:p>
            <a:r>
              <a:rPr lang="en-US" dirty="0">
                <a:latin typeface="Times New Roman" panose="02020603050405020304" pitchFamily="18" charset="0"/>
                <a:cs typeface="Times New Roman" panose="02020603050405020304" pitchFamily="18" charset="0"/>
              </a:rPr>
              <a:t>As it provides in-depth information, this technique is used by many researchers for constructing a structured research instrument. </a:t>
            </a:r>
          </a:p>
          <a:p>
            <a:r>
              <a:rPr lang="en-US" b="1" dirty="0">
                <a:solidFill>
                  <a:srgbClr val="002060"/>
                </a:solidFill>
                <a:latin typeface="Times New Roman" panose="02020603050405020304" pitchFamily="18" charset="0"/>
                <a:cs typeface="Times New Roman" panose="02020603050405020304" pitchFamily="18" charset="0"/>
              </a:rPr>
              <a:t>Disadvantages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Because of its flexibility in questioning respondents, the comparability of questions asked and responses obtained may become a problem.</a:t>
            </a:r>
          </a:p>
          <a:p>
            <a:r>
              <a:rPr lang="en-US" dirty="0">
                <a:latin typeface="Times New Roman" panose="02020603050405020304" pitchFamily="18" charset="0"/>
                <a:cs typeface="Times New Roman" panose="02020603050405020304" pitchFamily="18" charset="0"/>
              </a:rPr>
              <a:t>Researcher bias - As the researcher gains experience during the interviews, the questions asked of respondents may change; hence, the type of information obtained from those who are interviewed at the beginning may be markedly different from that obtained from those interviewed towards the end. </a:t>
            </a:r>
          </a:p>
          <a:p>
            <a:r>
              <a:rPr lang="en-US" dirty="0">
                <a:latin typeface="Times New Roman" panose="02020603050405020304" pitchFamily="18" charset="0"/>
                <a:cs typeface="Times New Roman" panose="02020603050405020304" pitchFamily="18" charset="0"/>
              </a:rPr>
              <a:t>Using an interview guide as a means of data collection requires much more skill on the part of the researcher than does using a structured interview.</a:t>
            </a:r>
            <a:endParaRPr lang="en-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E10F5B-DD0D-36A0-C63C-2BBC8FD077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10DB28-467B-42AB-AF30-926E64120C57}" type="slidenum">
              <a:rPr kumimoji="0" lang="en-GB" sz="24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3750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b="1" dirty="0">
                <a:solidFill>
                  <a:srgbClr val="002060"/>
                </a:solidFill>
                <a:latin typeface="Baskerville Old Face" panose="02020602080505020303" pitchFamily="18" charset="0"/>
              </a:rPr>
              <a:t>Interview</a:t>
            </a:r>
          </a:p>
        </p:txBody>
      </p:sp>
      <p:sp>
        <p:nvSpPr>
          <p:cNvPr id="3" name="Content Placeholder 2"/>
          <p:cNvSpPr>
            <a:spLocks noGrp="1"/>
          </p:cNvSpPr>
          <p:nvPr>
            <p:ph idx="1"/>
          </p:nvPr>
        </p:nvSpPr>
        <p:spPr>
          <a:xfrm>
            <a:off x="429491" y="1143000"/>
            <a:ext cx="11360727" cy="5077691"/>
          </a:xfrm>
        </p:spPr>
        <p:txBody>
          <a:bodyPr>
            <a:normAutofit lnSpcReduction="10000"/>
          </a:bodyPr>
          <a:lstStyle/>
          <a:p>
            <a:pPr algn="just"/>
            <a:r>
              <a:rPr lang="en-US" dirty="0">
                <a:latin typeface="Baskerville Old Face" panose="02020602080505020303" pitchFamily="18" charset="0"/>
              </a:rPr>
              <a:t>Any person-to-person interaction between two or more individuals with a </a:t>
            </a:r>
            <a:r>
              <a:rPr lang="en-US" b="1" dirty="0">
                <a:solidFill>
                  <a:srgbClr val="002060"/>
                </a:solidFill>
                <a:latin typeface="Baskerville Old Face" panose="02020602080505020303" pitchFamily="18" charset="0"/>
              </a:rPr>
              <a:t>specific purpose </a:t>
            </a:r>
            <a:r>
              <a:rPr lang="en-US" dirty="0">
                <a:latin typeface="Baskerville Old Face" panose="02020602080505020303" pitchFamily="18" charset="0"/>
              </a:rPr>
              <a:t>in mind is called an </a:t>
            </a:r>
            <a:r>
              <a:rPr lang="en-US" b="1" dirty="0">
                <a:solidFill>
                  <a:srgbClr val="002060"/>
                </a:solidFill>
                <a:latin typeface="Baskerville Old Face" panose="02020602080505020303" pitchFamily="18" charset="0"/>
              </a:rPr>
              <a:t>interview</a:t>
            </a:r>
            <a:r>
              <a:rPr lang="en-US" b="1" dirty="0">
                <a:latin typeface="Baskerville Old Face" panose="02020602080505020303" pitchFamily="18" charset="0"/>
              </a:rPr>
              <a:t>.</a:t>
            </a:r>
          </a:p>
          <a:p>
            <a:pPr algn="just"/>
            <a:r>
              <a:rPr lang="en-US" dirty="0">
                <a:latin typeface="Baskerville Old Face" panose="02020602080505020303" pitchFamily="18" charset="0"/>
              </a:rPr>
              <a:t>Interviewing could be </a:t>
            </a:r>
            <a:r>
              <a:rPr lang="en-US" b="1" dirty="0">
                <a:solidFill>
                  <a:srgbClr val="C00000"/>
                </a:solidFill>
                <a:latin typeface="Baskerville Old Face" panose="02020602080505020303" pitchFamily="18" charset="0"/>
              </a:rPr>
              <a:t>flexible</a:t>
            </a:r>
            <a:r>
              <a:rPr lang="en-US" dirty="0">
                <a:latin typeface="Baskerville Old Face" panose="02020602080505020303" pitchFamily="18" charset="0"/>
              </a:rPr>
              <a:t> when the interviewer has freedom to formulate questions as they come to mind around the issue being investigated. </a:t>
            </a:r>
          </a:p>
          <a:p>
            <a:pPr algn="just"/>
            <a:r>
              <a:rPr lang="en-US" dirty="0">
                <a:latin typeface="Baskerville Old Face" panose="02020602080505020303" pitchFamily="18" charset="0"/>
              </a:rPr>
              <a:t>It is </a:t>
            </a:r>
            <a:r>
              <a:rPr lang="en-US" b="1" dirty="0">
                <a:solidFill>
                  <a:srgbClr val="C00000"/>
                </a:solidFill>
                <a:latin typeface="Baskerville Old Face" panose="02020602080505020303" pitchFamily="18" charset="0"/>
              </a:rPr>
              <a:t>inflexible</a:t>
            </a:r>
            <a:r>
              <a:rPr lang="en-US" dirty="0">
                <a:latin typeface="Baskerville Old Face" panose="02020602080505020303" pitchFamily="18" charset="0"/>
              </a:rPr>
              <a:t>, when the investigators has to keep strictly to the questions decided beforehand.</a:t>
            </a:r>
          </a:p>
          <a:p>
            <a:pPr algn="just"/>
            <a:r>
              <a:rPr lang="en-US" dirty="0">
                <a:latin typeface="Baskerville Old Face" panose="02020602080505020303" pitchFamily="18" charset="0"/>
              </a:rPr>
              <a:t>Based on the degree of flexibility, interviews could be classified as </a:t>
            </a:r>
            <a:r>
              <a:rPr lang="en-US" b="1" dirty="0">
                <a:solidFill>
                  <a:srgbClr val="C00000"/>
                </a:solidFill>
                <a:latin typeface="Baskerville Old Face" panose="02020602080505020303" pitchFamily="18" charset="0"/>
              </a:rPr>
              <a:t>unstructured </a:t>
            </a:r>
            <a:r>
              <a:rPr lang="en-US" dirty="0">
                <a:latin typeface="Baskerville Old Face" panose="02020602080505020303" pitchFamily="18" charset="0"/>
              </a:rPr>
              <a:t>or</a:t>
            </a:r>
            <a:r>
              <a:rPr lang="en-US" b="1" dirty="0">
                <a:solidFill>
                  <a:srgbClr val="C00000"/>
                </a:solidFill>
                <a:latin typeface="Baskerville Old Face" panose="02020602080505020303" pitchFamily="18" charset="0"/>
              </a:rPr>
              <a:t> structured</a:t>
            </a:r>
            <a:r>
              <a:rPr lang="en-US" dirty="0">
                <a:solidFill>
                  <a:srgbClr val="C00000"/>
                </a:solidFill>
                <a:latin typeface="Baskerville Old Face" panose="02020602080505020303" pitchFamily="18" charset="0"/>
              </a:rPr>
              <a:t>.</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2931</Words>
  <Application>Microsoft Office PowerPoint</Application>
  <PresentationFormat>Widescreen</PresentationFormat>
  <Paragraphs>224</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Baskerville Old Face</vt:lpstr>
      <vt:lpstr>Calibri</vt:lpstr>
      <vt:lpstr>Georgia</vt:lpstr>
      <vt:lpstr>Merriweather</vt:lpstr>
      <vt:lpstr>Roboto</vt:lpstr>
      <vt:lpstr>Symbol</vt:lpstr>
      <vt:lpstr>Times New Roman</vt:lpstr>
      <vt:lpstr>Wingdings</vt:lpstr>
      <vt:lpstr>1_Office Theme</vt:lpstr>
      <vt:lpstr>Data Collection Methods (II) (CSC/MIS316)  Lecture 9</vt:lpstr>
      <vt:lpstr>Quantitative and Qualitative Data Collection</vt:lpstr>
      <vt:lpstr>PowerPoint Presentation</vt:lpstr>
      <vt:lpstr>In-depth Interviews</vt:lpstr>
      <vt:lpstr>Focus Group Discussion (Interview) </vt:lpstr>
      <vt:lpstr>Narratives</vt:lpstr>
      <vt:lpstr>Oral Histories</vt:lpstr>
      <vt:lpstr>PowerPoint Presentation</vt:lpstr>
      <vt:lpstr>Interview</vt:lpstr>
      <vt:lpstr>Unstructured interviews</vt:lpstr>
      <vt:lpstr>Types of Unstructured Interviews</vt:lpstr>
      <vt:lpstr>Structured Interviews</vt:lpstr>
      <vt:lpstr>Advantages of Interview</vt:lpstr>
      <vt:lpstr>Disadvantages of Interview</vt:lpstr>
      <vt:lpstr>Forms of Question</vt:lpstr>
      <vt:lpstr>Open-ended Questions</vt:lpstr>
      <vt:lpstr>Close-ended Questions</vt:lpstr>
      <vt:lpstr>Consideration in Formulating Questions</vt:lpstr>
      <vt:lpstr>Questionnaire</vt:lpstr>
      <vt:lpstr> Choosing btw an Interview &amp; Questionnaire </vt:lpstr>
      <vt:lpstr>Questionnaire Cont’d</vt:lpstr>
      <vt:lpstr>Advantages of a Questionnaire</vt:lpstr>
      <vt:lpstr>Disadvantages of a Questionnaire</vt:lpstr>
      <vt:lpstr>Secondary Data Collection</vt:lpstr>
      <vt:lpstr>Secondary Method of Data Collection</vt:lpstr>
      <vt:lpstr>Examples of Secondary Sources</vt:lpstr>
      <vt:lpstr>PowerPoint Presentation</vt:lpstr>
      <vt:lpstr>Problems with using Data from Secondary Sources</vt:lpstr>
      <vt:lpstr>PowerPoint Presentation</vt:lpstr>
      <vt:lpstr>PowerPoint Presentation</vt:lpstr>
      <vt:lpstr>Class work 1</vt:lpstr>
      <vt:lpstr>Study 1   Poor posture associated with the use of school backpacks by children</vt:lpstr>
      <vt:lpstr>PowerPoint Presentation</vt:lpstr>
      <vt:lpstr>ClassWork 2</vt:lpstr>
      <vt:lpstr>PowerPoint Presentation</vt:lpstr>
      <vt:lpstr>Critical Thinking Questions</vt:lpstr>
      <vt:lpstr>Class Work 3</vt:lpstr>
      <vt:lpstr>Jane Goodall’s study of the  Mountain Gorilla https://gorilla.safari.co.za/jane-goodall.html </vt:lpstr>
      <vt:lpstr>PowerPoint Presentation</vt:lpstr>
      <vt:lpstr>Critical Thinking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Methods (II) (CSC/MIS316)  Lecture 9</dc:title>
  <dc:creator>olaneee@yahoo.com</dc:creator>
  <cp:lastModifiedBy>olaneee@yahoo.com</cp:lastModifiedBy>
  <cp:revision>1</cp:revision>
  <dcterms:created xsi:type="dcterms:W3CDTF">2023-11-28T06:07:53Z</dcterms:created>
  <dcterms:modified xsi:type="dcterms:W3CDTF">2023-11-28T06:10:45Z</dcterms:modified>
</cp:coreProperties>
</file>