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726" r:id="rId2"/>
    <p:sldId id="278" r:id="rId3"/>
    <p:sldId id="730" r:id="rId4"/>
    <p:sldId id="727" r:id="rId5"/>
    <p:sldId id="293" r:id="rId6"/>
    <p:sldId id="257" r:id="rId7"/>
    <p:sldId id="291" r:id="rId8"/>
    <p:sldId id="287" r:id="rId9"/>
    <p:sldId id="288" r:id="rId10"/>
    <p:sldId id="289" r:id="rId11"/>
    <p:sldId id="746" r:id="rId12"/>
    <p:sldId id="731" r:id="rId13"/>
    <p:sldId id="290" r:id="rId14"/>
    <p:sldId id="279" r:id="rId15"/>
    <p:sldId id="728" r:id="rId16"/>
    <p:sldId id="732" r:id="rId17"/>
    <p:sldId id="729" r:id="rId18"/>
    <p:sldId id="258" r:id="rId19"/>
    <p:sldId id="292" r:id="rId20"/>
    <p:sldId id="259" r:id="rId21"/>
    <p:sldId id="296" r:id="rId22"/>
    <p:sldId id="260" r:id="rId23"/>
    <p:sldId id="308" r:id="rId24"/>
    <p:sldId id="310" r:id="rId25"/>
    <p:sldId id="306" r:id="rId26"/>
    <p:sldId id="736" r:id="rId27"/>
    <p:sldId id="261" r:id="rId28"/>
    <p:sldId id="262" r:id="rId29"/>
    <p:sldId id="751" r:id="rId30"/>
    <p:sldId id="752" r:id="rId31"/>
    <p:sldId id="750" r:id="rId32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7F149-4FBC-438F-B5C4-CB52C01A69BF}" type="datetimeFigureOut">
              <a:rPr lang="en-NG" smtClean="0"/>
              <a:t>28/11/2023</a:t>
            </a:fld>
            <a:endParaRPr lang="en-N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3D247-6E0E-4E85-B1A7-F31B5B95652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192145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5E19A0-EDAB-41BF-AF21-EA681AC67A65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3002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lated image"/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8" r="927" b="24157"/>
          <a:stretch/>
        </p:blipFill>
        <p:spPr bwMode="auto">
          <a:xfrm>
            <a:off x="-11100" y="-27383"/>
            <a:ext cx="12203101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429001"/>
            <a:ext cx="10363200" cy="1470025"/>
          </a:xfrm>
          <a:solidFill>
            <a:srgbClr val="FFFFFF">
              <a:alpha val="52157"/>
            </a:srgbClr>
          </a:solidFill>
        </p:spPr>
        <p:txBody>
          <a:bodyPr>
            <a:normAutofit/>
          </a:bodyPr>
          <a:lstStyle>
            <a:lvl1pPr>
              <a:defRPr sz="5333" b="1">
                <a:solidFill>
                  <a:srgbClr val="460046"/>
                </a:solidFill>
                <a:latin typeface="Merriweather" panose="000005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70628"/>
            <a:ext cx="8534400" cy="984515"/>
          </a:xfrm>
        </p:spPr>
        <p:txBody>
          <a:bodyPr>
            <a:normAutofit/>
          </a:bodyPr>
          <a:lstStyle>
            <a:lvl1pPr marL="0" indent="0" algn="ctr">
              <a:buNone/>
              <a:defRPr sz="2667" b="1">
                <a:solidFill>
                  <a:srgbClr val="460046"/>
                </a:solidFill>
                <a:latin typeface="Merriweather" panose="00000500000000000000" pitchFamily="2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91C3536-B198-4622-8D5D-4591EB81CF76}"/>
              </a:ext>
            </a:extLst>
          </p:cNvPr>
          <p:cNvSpPr/>
          <p:nvPr userDrawn="1"/>
        </p:nvSpPr>
        <p:spPr>
          <a:xfrm>
            <a:off x="5039883" y="1124744"/>
            <a:ext cx="1727119" cy="17271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pic>
        <p:nvPicPr>
          <p:cNvPr id="7" name="Picture 2" descr="CU Logo">
            <a:extLst>
              <a:ext uri="{FF2B5EF4-FFF2-40B4-BE49-F238E27FC236}">
                <a16:creationId xmlns:a16="http://schemas.microsoft.com/office/drawing/2014/main" id="{2C76992F-A76B-4456-843D-2AF90979818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281" y="1414050"/>
            <a:ext cx="1088323" cy="1148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53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pattFill prst="pct5">
          <a:fgClr>
            <a:srgbClr val="460046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lated image"/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6" t="4858" r="15799" b="9187"/>
          <a:stretch/>
        </p:blipFill>
        <p:spPr bwMode="auto">
          <a:xfrm>
            <a:off x="-1" y="648317"/>
            <a:ext cx="12192001" cy="556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399" y="4581129"/>
            <a:ext cx="10363200" cy="1470025"/>
          </a:xfrm>
          <a:solidFill>
            <a:srgbClr val="FFFFFF">
              <a:alpha val="52157"/>
            </a:srgbClr>
          </a:solidFill>
        </p:spPr>
        <p:txBody>
          <a:bodyPr>
            <a:normAutofit/>
          </a:bodyPr>
          <a:lstStyle>
            <a:lvl1pPr>
              <a:defRPr sz="5333" b="1">
                <a:solidFill>
                  <a:srgbClr val="460046"/>
                </a:solidFill>
                <a:latin typeface="Merriweather" panose="000005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B43532D-17F9-4BF9-A515-2584C0C55E4D}"/>
              </a:ext>
            </a:extLst>
          </p:cNvPr>
          <p:cNvGrpSpPr/>
          <p:nvPr userDrawn="1"/>
        </p:nvGrpSpPr>
        <p:grpSpPr>
          <a:xfrm>
            <a:off x="4943873" y="806847"/>
            <a:ext cx="1727119" cy="1727119"/>
            <a:chOff x="4187484" y="305631"/>
            <a:chExt cx="3280116" cy="328011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67D5208-6C0F-4512-BA0C-9A3742085498}"/>
                </a:ext>
              </a:extLst>
            </p:cNvPr>
            <p:cNvSpPr/>
            <p:nvPr userDrawn="1"/>
          </p:nvSpPr>
          <p:spPr>
            <a:xfrm>
              <a:off x="4187484" y="305631"/>
              <a:ext cx="3280116" cy="32801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pic>
          <p:nvPicPr>
            <p:cNvPr id="6" name="Picture 2" descr="CU Logo">
              <a:extLst>
                <a:ext uri="{FF2B5EF4-FFF2-40B4-BE49-F238E27FC236}">
                  <a16:creationId xmlns:a16="http://schemas.microsoft.com/office/drawing/2014/main" id="{5A782972-F4A1-4354-ACD2-AB4EA9238CD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4080" y="855077"/>
              <a:ext cx="2066925" cy="2181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17186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Related image"/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" t="69231" r="342" b="17546"/>
          <a:stretch/>
        </p:blipFill>
        <p:spPr bwMode="auto">
          <a:xfrm>
            <a:off x="-7289" y="6241576"/>
            <a:ext cx="12203101" cy="64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274639"/>
            <a:ext cx="10849205" cy="1143000"/>
          </a:xfrm>
        </p:spPr>
        <p:txBody>
          <a:bodyPr>
            <a:normAutofit/>
          </a:bodyPr>
          <a:lstStyle>
            <a:lvl1pPr algn="l">
              <a:defRPr sz="4267" b="1">
                <a:solidFill>
                  <a:srgbClr val="460046"/>
                </a:solidFill>
                <a:latin typeface="Merriweather" panose="000005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600201"/>
            <a:ext cx="11521280" cy="4525963"/>
          </a:xfrm>
        </p:spPr>
        <p:txBody>
          <a:bodyPr anchor="ctr">
            <a:normAutofit/>
          </a:bodyPr>
          <a:lstStyle>
            <a:lvl1pPr marL="457189" indent="-457189">
              <a:lnSpc>
                <a:spcPct val="114000"/>
              </a:lnSpc>
              <a:spcBef>
                <a:spcPts val="667"/>
              </a:spcBef>
              <a:buFont typeface="Wingdings" pitchFamily="2" charset="2"/>
              <a:buChar char="§"/>
              <a:defRPr sz="32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990575" indent="-380990">
              <a:lnSpc>
                <a:spcPct val="114000"/>
              </a:lnSpc>
              <a:spcBef>
                <a:spcPts val="667"/>
              </a:spcBef>
              <a:buFont typeface="Wingdings" pitchFamily="2" charset="2"/>
              <a:buChar char="§"/>
              <a:defRPr sz="2667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1523962" indent="-304792">
              <a:lnSpc>
                <a:spcPct val="114000"/>
              </a:lnSpc>
              <a:spcBef>
                <a:spcPts val="667"/>
              </a:spcBef>
              <a:buFont typeface="Wingdings" pitchFamily="2" charset="2"/>
              <a:buChar char="§"/>
              <a:defRPr sz="2400">
                <a:solidFill>
                  <a:srgbClr val="46004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2133547" indent="-304792">
              <a:lnSpc>
                <a:spcPct val="114000"/>
              </a:lnSpc>
              <a:spcBef>
                <a:spcPts val="667"/>
              </a:spcBef>
              <a:buFont typeface="Wingdings" pitchFamily="2" charset="2"/>
              <a:buChar char="§"/>
              <a:defRPr sz="2133">
                <a:solidFill>
                  <a:srgbClr val="161B0B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2743131" indent="-304792">
              <a:lnSpc>
                <a:spcPct val="114000"/>
              </a:lnSpc>
              <a:spcBef>
                <a:spcPts val="667"/>
              </a:spcBef>
              <a:buFont typeface="Symbol" pitchFamily="18" charset="2"/>
              <a:buChar char="-"/>
              <a:defRPr sz="2133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9" name="Picture 4" descr="Related image"/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" t="25565" r="1018" b="67823"/>
          <a:stretch/>
        </p:blipFill>
        <p:spPr bwMode="auto">
          <a:xfrm>
            <a:off x="-11101" y="-162291"/>
            <a:ext cx="12203101" cy="32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 userDrawn="1"/>
        </p:nvCxnSpPr>
        <p:spPr>
          <a:xfrm>
            <a:off x="-11101" y="1412776"/>
            <a:ext cx="5339016" cy="0"/>
          </a:xfrm>
          <a:prstGeom prst="line">
            <a:avLst/>
          </a:prstGeom>
          <a:ln>
            <a:solidFill>
              <a:srgbClr val="460046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3218DFD-1470-4A25-9229-A5C44F5E0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6968" y="270376"/>
            <a:ext cx="768085" cy="1142400"/>
          </a:xfrm>
          <a:solidFill>
            <a:srgbClr val="140A0F"/>
          </a:solidFill>
        </p:spPr>
        <p:txBody>
          <a:bodyPr anchor="t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B310DB28-467B-42AB-AF30-926E64120C5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5935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Related image"/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" t="69231" r="342" b="17546"/>
          <a:stretch/>
        </p:blipFill>
        <p:spPr bwMode="auto">
          <a:xfrm>
            <a:off x="-7289" y="6241576"/>
            <a:ext cx="12203101" cy="64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274639"/>
            <a:ext cx="10849205" cy="1143000"/>
          </a:xfrm>
        </p:spPr>
        <p:txBody>
          <a:bodyPr>
            <a:normAutofit/>
          </a:bodyPr>
          <a:lstStyle>
            <a:lvl1pPr algn="ctr">
              <a:defRPr sz="4267" b="1">
                <a:solidFill>
                  <a:srgbClr val="460046"/>
                </a:solidFill>
                <a:latin typeface="Merriweather" panose="000005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600201"/>
            <a:ext cx="11521280" cy="4525963"/>
          </a:xfrm>
        </p:spPr>
        <p:txBody>
          <a:bodyPr anchor="ctr">
            <a:normAutofit/>
          </a:bodyPr>
          <a:lstStyle>
            <a:lvl1pPr marL="457189" indent="-457189">
              <a:lnSpc>
                <a:spcPct val="114000"/>
              </a:lnSpc>
              <a:spcBef>
                <a:spcPts val="667"/>
              </a:spcBef>
              <a:buFont typeface="Wingdings" pitchFamily="2" charset="2"/>
              <a:buChar char="§"/>
              <a:defRPr sz="32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990575" indent="-380990">
              <a:lnSpc>
                <a:spcPct val="114000"/>
              </a:lnSpc>
              <a:spcBef>
                <a:spcPts val="667"/>
              </a:spcBef>
              <a:buFont typeface="Wingdings" pitchFamily="2" charset="2"/>
              <a:buChar char="§"/>
              <a:defRPr sz="2667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1523962" indent="-304792">
              <a:lnSpc>
                <a:spcPct val="114000"/>
              </a:lnSpc>
              <a:spcBef>
                <a:spcPts val="667"/>
              </a:spcBef>
              <a:buFont typeface="Wingdings" pitchFamily="2" charset="2"/>
              <a:buChar char="§"/>
              <a:defRPr sz="2400">
                <a:solidFill>
                  <a:srgbClr val="460046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2133547" indent="-304792">
              <a:lnSpc>
                <a:spcPct val="114000"/>
              </a:lnSpc>
              <a:spcBef>
                <a:spcPts val="667"/>
              </a:spcBef>
              <a:buFont typeface="Wingdings" pitchFamily="2" charset="2"/>
              <a:buChar char="§"/>
              <a:defRPr sz="2133">
                <a:solidFill>
                  <a:srgbClr val="161B0B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2743131" indent="-304792">
              <a:lnSpc>
                <a:spcPct val="114000"/>
              </a:lnSpc>
              <a:spcBef>
                <a:spcPts val="667"/>
              </a:spcBef>
              <a:buFont typeface="Symbol" pitchFamily="18" charset="2"/>
              <a:buChar char="-"/>
              <a:defRPr sz="2133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76968" y="5714936"/>
            <a:ext cx="768085" cy="1142400"/>
          </a:xfrm>
          <a:solidFill>
            <a:srgbClr val="140A0F"/>
          </a:solidFill>
        </p:spPr>
        <p:txBody>
          <a:bodyPr anchor="t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B310DB28-467B-42AB-AF30-926E64120C57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4" descr="Related image"/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" t="25565" r="1018" b="67823"/>
          <a:stretch/>
        </p:blipFill>
        <p:spPr bwMode="auto">
          <a:xfrm>
            <a:off x="-11101" y="-162291"/>
            <a:ext cx="12203101" cy="32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 userDrawn="1"/>
        </p:nvCxnSpPr>
        <p:spPr>
          <a:xfrm>
            <a:off x="3426492" y="1412776"/>
            <a:ext cx="5339016" cy="0"/>
          </a:xfrm>
          <a:prstGeom prst="line">
            <a:avLst/>
          </a:prstGeom>
          <a:ln>
            <a:solidFill>
              <a:srgbClr val="460046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515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elated image"/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" t="25565" r="1018" b="67823"/>
          <a:stretch/>
        </p:blipFill>
        <p:spPr bwMode="auto">
          <a:xfrm>
            <a:off x="-11101" y="-162291"/>
            <a:ext cx="12203101" cy="32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0576" y="6117298"/>
            <a:ext cx="768085" cy="719033"/>
          </a:xfrm>
          <a:solidFill>
            <a:srgbClr val="460046"/>
          </a:solidFill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B310DB28-467B-42AB-AF30-926E64120C5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2670706-9CB5-437E-A37A-E712C68EF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6236787"/>
            <a:ext cx="10465163" cy="480052"/>
          </a:xfrm>
        </p:spPr>
        <p:txBody>
          <a:bodyPr>
            <a:noAutofit/>
          </a:bodyPr>
          <a:lstStyle>
            <a:lvl1pPr algn="l">
              <a:defRPr sz="2133" b="0">
                <a:solidFill>
                  <a:srgbClr val="460046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8758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DB28-467B-42AB-AF30-926E64120C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687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Related image">
            <a:extLst>
              <a:ext uri="{FF2B5EF4-FFF2-40B4-BE49-F238E27FC236}">
                <a16:creationId xmlns:a16="http://schemas.microsoft.com/office/drawing/2014/main" id="{003DF532-5AF9-48E0-ABEA-0878D48EF41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" t="69231" r="342" b="17546"/>
          <a:stretch/>
        </p:blipFill>
        <p:spPr bwMode="auto">
          <a:xfrm>
            <a:off x="-7289" y="6241576"/>
            <a:ext cx="12203101" cy="64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03B9E84-98DA-48C6-8A07-A7E9C7DB64C1}"/>
              </a:ext>
            </a:extLst>
          </p:cNvPr>
          <p:cNvSpPr txBox="1">
            <a:spLocks/>
          </p:cNvSpPr>
          <p:nvPr userDrawn="1"/>
        </p:nvSpPr>
        <p:spPr>
          <a:xfrm>
            <a:off x="11376968" y="5714936"/>
            <a:ext cx="768085" cy="1142400"/>
          </a:xfrm>
          <a:prstGeom prst="rect">
            <a:avLst/>
          </a:prstGeom>
          <a:solidFill>
            <a:srgbClr val="140A0F"/>
          </a:solidFill>
        </p:spPr>
        <p:txBody>
          <a:bodyPr vert="horz" lIns="121920" tIns="60960" rIns="121920" bIns="60960" rtlCol="0" anchor="t"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10DB28-467B-42AB-AF30-926E64120C57}" type="slidenum">
              <a:rPr lang="en-GB" sz="2400" smtClean="0"/>
              <a:pPr/>
              <a:t>‹#›</a:t>
            </a:fld>
            <a:endParaRPr lang="en-GB" sz="2400" dirty="0"/>
          </a:p>
        </p:txBody>
      </p:sp>
      <p:pic>
        <p:nvPicPr>
          <p:cNvPr id="12" name="Picture 4" descr="Related image">
            <a:extLst>
              <a:ext uri="{FF2B5EF4-FFF2-40B4-BE49-F238E27FC236}">
                <a16:creationId xmlns:a16="http://schemas.microsoft.com/office/drawing/2014/main" id="{41AF9864-F916-415B-8FAA-7C1742C6C7F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" t="25565" r="1018" b="67823"/>
          <a:stretch/>
        </p:blipFill>
        <p:spPr bwMode="auto">
          <a:xfrm>
            <a:off x="-11101" y="-162291"/>
            <a:ext cx="12203101" cy="32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349" y="1535113"/>
            <a:ext cx="5757168" cy="639763"/>
          </a:xfrm>
          <a:solidFill>
            <a:schemeClr val="bg1">
              <a:lumMod val="95000"/>
            </a:schemeClr>
          </a:solidFill>
        </p:spPr>
        <p:txBody>
          <a:bodyPr anchor="b">
            <a:normAutofit/>
          </a:bodyPr>
          <a:lstStyle>
            <a:lvl1pPr marL="0" indent="0" algn="ctr">
              <a:buNone/>
              <a:defRPr sz="2667" b="1">
                <a:solidFill>
                  <a:srgbClr val="C00000"/>
                </a:solidFill>
                <a:latin typeface="Merriweather" panose="00000500000000000000" pitchFamily="2" charset="0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9349" y="2174875"/>
            <a:ext cx="5757168" cy="3951288"/>
          </a:xfrm>
        </p:spPr>
        <p:txBody>
          <a:bodyPr>
            <a:normAutofit/>
          </a:bodyPr>
          <a:lstStyle>
            <a:lvl1pPr>
              <a:defRPr sz="2667">
                <a:latin typeface="Merriweather" panose="00000500000000000000" pitchFamily="2" charset="0"/>
              </a:defRPr>
            </a:lvl1pPr>
            <a:lvl2pPr>
              <a:defRPr sz="2400">
                <a:solidFill>
                  <a:srgbClr val="C00000"/>
                </a:solidFill>
                <a:latin typeface="Merriweather" panose="00000500000000000000" pitchFamily="2" charset="0"/>
              </a:defRPr>
            </a:lvl2pPr>
            <a:lvl3pPr>
              <a:defRPr sz="2133">
                <a:solidFill>
                  <a:srgbClr val="002060"/>
                </a:solidFill>
                <a:latin typeface="Merriweather" panose="00000500000000000000" pitchFamily="2" charset="0"/>
              </a:defRPr>
            </a:lvl3pPr>
            <a:lvl4pPr>
              <a:defRPr sz="1867">
                <a:latin typeface="Merriweather" panose="00000500000000000000" pitchFamily="2" charset="0"/>
              </a:defRPr>
            </a:lvl4pPr>
            <a:lvl5pPr>
              <a:defRPr sz="1867">
                <a:latin typeface="Merriweather" panose="00000500000000000000" pitchFamily="2" charset="0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757168" cy="639763"/>
          </a:xfrm>
          <a:solidFill>
            <a:schemeClr val="bg1">
              <a:lumMod val="95000"/>
            </a:schemeClr>
          </a:solidFill>
        </p:spPr>
        <p:txBody>
          <a:bodyPr anchor="b">
            <a:normAutofit/>
          </a:bodyPr>
          <a:lstStyle>
            <a:lvl1pPr marL="0" indent="0" algn="ctr">
              <a:buNone/>
              <a:defRPr sz="2667" b="1">
                <a:solidFill>
                  <a:srgbClr val="C00000"/>
                </a:solidFill>
                <a:latin typeface="Merriweather" panose="00000500000000000000" pitchFamily="2" charset="0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757168" cy="3951288"/>
          </a:xfrm>
        </p:spPr>
        <p:txBody>
          <a:bodyPr>
            <a:normAutofit/>
          </a:bodyPr>
          <a:lstStyle>
            <a:lvl1pPr>
              <a:defRPr sz="2667">
                <a:latin typeface="Merriweather" panose="00000500000000000000" pitchFamily="2" charset="0"/>
              </a:defRPr>
            </a:lvl1pPr>
            <a:lvl2pPr>
              <a:defRPr sz="2400">
                <a:solidFill>
                  <a:srgbClr val="C00000"/>
                </a:solidFill>
                <a:latin typeface="Merriweather" panose="00000500000000000000" pitchFamily="2" charset="0"/>
              </a:defRPr>
            </a:lvl2pPr>
            <a:lvl3pPr>
              <a:defRPr sz="2133">
                <a:solidFill>
                  <a:srgbClr val="002060"/>
                </a:solidFill>
                <a:latin typeface="Merriweather" panose="00000500000000000000" pitchFamily="2" charset="0"/>
              </a:defRPr>
            </a:lvl3pPr>
            <a:lvl4pPr>
              <a:defRPr sz="1867">
                <a:latin typeface="Merriweather" panose="00000500000000000000" pitchFamily="2" charset="0"/>
              </a:defRPr>
            </a:lvl4pPr>
            <a:lvl5pPr>
              <a:defRPr sz="1867">
                <a:latin typeface="Merriweather" panose="00000500000000000000" pitchFamily="2" charset="0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B16D575-1CAD-4875-8F47-AFA38638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23" y="274639"/>
            <a:ext cx="10849205" cy="1143000"/>
          </a:xfrm>
        </p:spPr>
        <p:txBody>
          <a:bodyPr>
            <a:normAutofit/>
          </a:bodyPr>
          <a:lstStyle>
            <a:lvl1pPr algn="ctr">
              <a:defRPr sz="4267" b="1">
                <a:solidFill>
                  <a:srgbClr val="460046"/>
                </a:solidFill>
                <a:latin typeface="Merriweather" panose="000005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B55B6F5-2DA0-4EB5-AEA7-126236997C3E}"/>
              </a:ext>
            </a:extLst>
          </p:cNvPr>
          <p:cNvCxnSpPr/>
          <p:nvPr userDrawn="1"/>
        </p:nvCxnSpPr>
        <p:spPr>
          <a:xfrm>
            <a:off x="6096000" y="1535114"/>
            <a:ext cx="0" cy="45910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934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FDC6F4C0-6D24-4B03-9BD5-CD6FACFE980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47E70E-B17B-4932-A249-1777F3BD30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623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0DB28-467B-42AB-AF30-926E64120C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28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429001"/>
            <a:ext cx="10363200" cy="2322442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Methods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(I)</a:t>
            </a: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(CSC/MIS316) </a:t>
            </a:r>
            <a:b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873749"/>
            <a:ext cx="8534400" cy="98425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Iheanetu, O.U.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Ph.D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322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2CE55-5A0D-42F7-BE73-3944FD4B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364" y="496310"/>
            <a:ext cx="8534400" cy="7921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Baskerville Old Face" panose="02020602080505020303" pitchFamily="18" charset="0"/>
              </a:rPr>
              <a:t>Approaches/ Methods of 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1FBD3-D895-49FA-B8AE-C390C0609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1" y="1399309"/>
            <a:ext cx="11610108" cy="4807527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Baskerville Old Face" panose="02020602080505020303" pitchFamily="18" charset="0"/>
              </a:rPr>
              <a:t>Two broad approaches to data collection exist based on Two types of data: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Baskerville Old Face" panose="02020602080505020303" pitchFamily="18" charset="0"/>
              </a:rPr>
              <a:t>Primary data (From Primary data sources)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Baskerville Old Face" panose="02020602080505020303" pitchFamily="18" charset="0"/>
              </a:rPr>
              <a:t>Secondary data (From Secondary data sources)</a:t>
            </a:r>
          </a:p>
        </p:txBody>
      </p:sp>
    </p:spTree>
    <p:extLst>
      <p:ext uri="{BB962C8B-B14F-4D97-AF65-F5344CB8AC3E}">
        <p14:creationId xmlns:p14="http://schemas.microsoft.com/office/powerpoint/2010/main" val="1783057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26ABE-A3EA-6122-7AC5-07D6F0DE7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Data Collection</a:t>
            </a:r>
            <a:endParaRPr lang="en-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B15E8-2B3E-F028-BB80-AB6189BA2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DB28-467B-42AB-AF30-926E64120C57}" type="slidenum">
              <a:rPr lang="en-GB" smtClean="0"/>
              <a:pPr/>
              <a:t>11</a:t>
            </a:fld>
            <a:endParaRPr lang="en-GB" dirty="0"/>
          </a:p>
        </p:txBody>
      </p:sp>
      <p:pic>
        <p:nvPicPr>
          <p:cNvPr id="10" name="Content Placeholder 9" descr="A diagram of data collection&#10;&#10;Description automatically generated">
            <a:extLst>
              <a:ext uri="{FF2B5EF4-FFF2-40B4-BE49-F238E27FC236}">
                <a16:creationId xmlns:a16="http://schemas.microsoft.com/office/drawing/2014/main" id="{2C1386EE-71F5-F871-B53E-0668BB7D4C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31" y="1533002"/>
            <a:ext cx="10922593" cy="4516106"/>
          </a:xfrm>
        </p:spPr>
      </p:pic>
    </p:spTree>
    <p:extLst>
      <p:ext uri="{BB962C8B-B14F-4D97-AF65-F5344CB8AC3E}">
        <p14:creationId xmlns:p14="http://schemas.microsoft.com/office/powerpoint/2010/main" val="3148695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A93E7-9EE8-0405-9D25-14B082D59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Baskerville Old Face" panose="02020602080505020303" pitchFamily="18" charset="0"/>
                <a:ea typeface="Roboto" panose="02000000000000000000" pitchFamily="2" charset="0"/>
                <a:cs typeface="+mn-cs"/>
              </a:rPr>
              <a:t>Primary data collection Method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489AF-4311-F652-25AF-6A9CB64FF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189" marR="0" lvl="0" indent="-457189" algn="l" defTabSz="1219170" rtl="0" eaLnBrk="1" fontAlgn="auto" latinLnBrk="0" hangingPunct="1">
              <a:lnSpc>
                <a:spcPct val="114000"/>
              </a:lnSpc>
              <a:spcBef>
                <a:spcPts val="667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skerville Old Face" panose="02020602080505020303" pitchFamily="18" charset="0"/>
                <a:ea typeface="Roboto" panose="02000000000000000000" pitchFamily="2" charset="0"/>
                <a:cs typeface="+mn-cs"/>
              </a:rPr>
              <a:t>Concerns gathering/ collection of Primary data 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skerville Old Face" panose="02020602080505020303" pitchFamily="18" charset="0"/>
                <a:ea typeface="Roboto" panose="02000000000000000000" pitchFamily="2" charset="0"/>
                <a:cs typeface="+mn-cs"/>
              </a:rPr>
              <a:t> (raw data) using primary data sources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skerville Old Face" panose="02020602080505020303" pitchFamily="18" charset="0"/>
                <a:ea typeface="Roboto" panose="02000000000000000000" pitchFamily="2" charset="0"/>
                <a:cs typeface="+mn-cs"/>
              </a:rPr>
              <a:t>.</a:t>
            </a:r>
          </a:p>
          <a:p>
            <a:pPr marL="457189" marR="0" lvl="0" indent="-457189" algn="l" defTabSz="1219170" rtl="0" eaLnBrk="1" fontAlgn="auto" latinLnBrk="0" hangingPunct="1">
              <a:lnSpc>
                <a:spcPct val="114000"/>
              </a:lnSpc>
              <a:spcBef>
                <a:spcPts val="667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skerville Old Face" panose="02020602080505020303" pitchFamily="18" charset="0"/>
                <a:ea typeface="Roboto" panose="02000000000000000000" pitchFamily="2" charset="0"/>
                <a:cs typeface="+mn-cs"/>
              </a:rPr>
              <a:t>Collection of original data by a researcher for a specific research purpose. </a:t>
            </a:r>
          </a:p>
          <a:p>
            <a:pPr marL="990575" marR="0" lvl="1" indent="-380990" algn="just" defTabSz="1219170" rtl="0" eaLnBrk="1" fontAlgn="auto" latinLnBrk="0" hangingPunct="1">
              <a:lnSpc>
                <a:spcPct val="114000"/>
              </a:lnSpc>
              <a:spcBef>
                <a:spcPts val="667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skerville Old Face" panose="02020602080505020303" pitchFamily="18" charset="0"/>
                <a:ea typeface="Roboto" panose="02000000000000000000" pitchFamily="2" charset="0"/>
                <a:cs typeface="+mn-cs"/>
              </a:rPr>
              <a:t>Primary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skerville Old Face" panose="02020602080505020303" pitchFamily="18" charset="0"/>
                <a:ea typeface="Roboto" panose="02000000000000000000" pitchFamily="2" charset="0"/>
                <a:cs typeface="+mn-cs"/>
              </a:rPr>
              <a:t> 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skerville Old Face" panose="02020602080505020303" pitchFamily="18" charset="0"/>
                <a:ea typeface="Roboto" panose="02000000000000000000" pitchFamily="2" charset="0"/>
                <a:cs typeface="+mn-cs"/>
              </a:rPr>
              <a:t>data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skerville Old Face" panose="02020602080505020303" pitchFamily="18" charset="0"/>
                <a:ea typeface="Roboto" panose="02000000000000000000" pitchFamily="2" charset="0"/>
                <a:cs typeface="+mn-cs"/>
              </a:rPr>
              <a:t> is raw evidence/ original data</a:t>
            </a:r>
          </a:p>
          <a:p>
            <a:pPr marL="990575" marR="0" lvl="1" indent="-380990" algn="l" defTabSz="1219170" rtl="0" eaLnBrk="1" fontAlgn="auto" latinLnBrk="0" hangingPunct="1">
              <a:lnSpc>
                <a:spcPct val="114000"/>
              </a:lnSpc>
              <a:spcBef>
                <a:spcPts val="667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3200" dirty="0">
                <a:latin typeface="Baskerville Old Face" panose="02020602080505020303" pitchFamily="18" charset="0"/>
              </a:rPr>
              <a:t>It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skerville Old Face" panose="02020602080505020303" pitchFamily="18" charset="0"/>
                <a:ea typeface="Roboto" panose="02000000000000000000" pitchFamily="2" charset="0"/>
                <a:cs typeface="+mn-cs"/>
              </a:rPr>
              <a:t> could be qualitative or qualitative data collection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57FDA-0376-D98D-6B3C-61794C656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DB28-467B-42AB-AF30-926E64120C57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4877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6FB0F-DF4E-470D-A8E3-EA371B054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Baskerville Old Face" panose="02020602080505020303" pitchFamily="18" charset="0"/>
              </a:rPr>
              <a:t>Examples of Primary Data Sources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28F71-A229-4D78-ADF7-6CAAD0B75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36" y="1143000"/>
            <a:ext cx="11513127" cy="5287962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2060"/>
                </a:solidFill>
                <a:effectLst/>
                <a:latin typeface="Baskerville Old Face" panose="02020602080505020303" pitchFamily="18" charset="0"/>
              </a:rPr>
              <a:t>Original Documents - </a:t>
            </a:r>
            <a:r>
              <a:rPr lang="en-US" b="0" i="0" dirty="0">
                <a:solidFill>
                  <a:srgbClr val="333333"/>
                </a:solidFill>
                <a:effectLst/>
                <a:latin typeface="Baskerville Old Face" panose="02020602080505020303" pitchFamily="18" charset="0"/>
              </a:rPr>
              <a:t>including eyewitness accounts or the first record of events such as diaries, speeches, letters, manuscripts, interviews, news film footage, autobiographies, or official records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2060"/>
                </a:solidFill>
                <a:effectLst/>
                <a:latin typeface="Baskerville Old Face" panose="02020602080505020303" pitchFamily="18" charset="0"/>
              </a:rPr>
              <a:t>Creative Works</a:t>
            </a:r>
            <a:r>
              <a:rPr lang="en-US" b="0" i="0" dirty="0">
                <a:solidFill>
                  <a:srgbClr val="002060"/>
                </a:solidFill>
                <a:effectLst/>
                <a:latin typeface="Baskerville Old Face" panose="02020602080505020303" pitchFamily="18" charset="0"/>
              </a:rPr>
              <a:t> </a:t>
            </a:r>
            <a:r>
              <a:rPr lang="en-US" b="0" i="0" dirty="0">
                <a:solidFill>
                  <a:srgbClr val="333333"/>
                </a:solidFill>
                <a:effectLst/>
                <a:latin typeface="Baskerville Old Face" panose="02020602080505020303" pitchFamily="18" charset="0"/>
              </a:rPr>
              <a:t>such as literature, music, art, film, etc.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2060"/>
                </a:solidFill>
                <a:effectLst/>
                <a:latin typeface="Baskerville Old Face" panose="02020602080505020303" pitchFamily="18" charset="0"/>
              </a:rPr>
              <a:t>Relics or Artifacts</a:t>
            </a:r>
            <a:r>
              <a:rPr lang="en-US" b="0" i="0" dirty="0">
                <a:solidFill>
                  <a:srgbClr val="002060"/>
                </a:solidFill>
                <a:effectLst/>
                <a:latin typeface="Baskerville Old Face" panose="02020602080505020303" pitchFamily="18" charset="0"/>
              </a:rPr>
              <a:t> </a:t>
            </a:r>
            <a:r>
              <a:rPr lang="en-US" b="0" i="0" dirty="0">
                <a:solidFill>
                  <a:srgbClr val="333333"/>
                </a:solidFill>
                <a:effectLst/>
                <a:latin typeface="Baskerville Old Face" panose="02020602080505020303" pitchFamily="18" charset="0"/>
              </a:rPr>
              <a:t>such as pottery, furniture, clothing, and buildings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2060"/>
                </a:solidFill>
                <a:effectLst/>
                <a:latin typeface="Baskerville Old Face" panose="02020602080505020303" pitchFamily="18" charset="0"/>
              </a:rPr>
              <a:t>Data</a:t>
            </a:r>
            <a:r>
              <a:rPr lang="en-US" b="0" i="0" dirty="0">
                <a:solidFill>
                  <a:srgbClr val="333333"/>
                </a:solidFill>
                <a:effectLst/>
                <a:latin typeface="Baskerville Old Face" panose="02020602080505020303" pitchFamily="18" charset="0"/>
              </a:rPr>
              <a:t> from original research whether statistical or scientific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587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90C8B-4A1B-43D1-9710-1D5E08F28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002060"/>
                </a:solidFill>
                <a:effectLst/>
                <a:latin typeface="Baskerville Old Face" panose="02020602080505020303" pitchFamily="18" charset="0"/>
              </a:rPr>
              <a:t>Six </a:t>
            </a:r>
            <a:r>
              <a:rPr lang="en-US" b="1" dirty="0">
                <a:solidFill>
                  <a:srgbClr val="002060"/>
                </a:solidFill>
                <a:latin typeface="Baskerville Old Face" panose="02020602080505020303" pitchFamily="18" charset="0"/>
              </a:rPr>
              <a:t>D</a:t>
            </a:r>
            <a:r>
              <a:rPr lang="en-US" b="1" i="0" dirty="0">
                <a:solidFill>
                  <a:srgbClr val="002060"/>
                </a:solidFill>
                <a:effectLst/>
                <a:latin typeface="Baskerville Old Face" panose="02020602080505020303" pitchFamily="18" charset="0"/>
              </a:rPr>
              <a:t>ata collection Tools/ Techniques</a:t>
            </a:r>
            <a:endParaRPr lang="en-US" dirty="0">
              <a:solidFill>
                <a:srgbClr val="00206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DAFA4-4B4C-4A69-A2C3-5FC6B7C1B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Baskerville Old Face" panose="02020602080505020303" pitchFamily="18" charset="0"/>
              </a:rPr>
              <a:t>Interviews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Baskerville Old Face" panose="02020602080505020303" pitchFamily="18" charset="0"/>
              </a:rPr>
              <a:t>Questionnaires and surveys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Baskerville Old Face" panose="02020602080505020303" pitchFamily="18" charset="0"/>
              </a:rPr>
              <a:t>Observations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Baskerville Old Face" panose="02020602080505020303" pitchFamily="18" charset="0"/>
              </a:rPr>
              <a:t>Documents and records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Baskerville Old Face" panose="02020602080505020303" pitchFamily="18" charset="0"/>
              </a:rPr>
              <a:t>Focus groups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Baskerville Old Face" panose="02020602080505020303" pitchFamily="18" charset="0"/>
              </a:rPr>
              <a:t>Oral histories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572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8372E-6AC5-5FBC-897C-50BAC08FB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Data Collection Tools 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BF099-50DF-E8C3-3BD9-491B978F3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Sensor-based approaches allow for continuously collecting large amount of data. 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by getting workers to wear activity-tracking wristbands, data about their movement, heart rate, and calories burned can be gathered.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Furthermore, wearable sensors can be used to collect data on moving objects’ physical proximity.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 gathering approach is relatively nonobtrusive and provides information about employees in natural settings.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monitor the work environment, e.g., temperature, humidity, light, and noise, or movements and gas consumption of vehicles (George et al. 2016).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2FECAC-AF6C-11A5-00A6-DA69A403D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10DB28-467B-42AB-AF30-926E64120C57}" type="slidenum">
              <a:rPr kumimoji="0" lang="en-GB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3705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1A091-E6A4-1C6C-3578-B2EE0B6B4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30A2D-CB1B-BC7D-803C-FE894962B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509759"/>
            <a:ext cx="11521280" cy="471338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Survey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method that gathers the thought, feeling, and emotion of certain groups of people regarding particular topics.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includes but is not limited to 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Questionnaires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Interviews 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and archival records collection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companies</a:t>
            </a:r>
            <a:r>
              <a:rPr lang="en-US" dirty="0"/>
              <a:t>.</a:t>
            </a:r>
            <a:endParaRPr lang="en-NG" dirty="0"/>
          </a:p>
          <a:p>
            <a:endParaRPr lang="en-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A46432-07E6-0E57-1119-DCC1A261B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10DB28-467B-42AB-AF30-926E64120C57}" type="slidenum">
              <a:rPr kumimoji="0" lang="en-GB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305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5A0CE-0E50-8FB3-97BA-5E3A36AFB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412777"/>
            <a:ext cx="11521280" cy="471338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crawlers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programs that allow for the automated extraction of large amounts of data from websites.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crawlers can be programmed to extract numeric data, textual data, audio data, and video data.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 in the form of plugins for popular web browsers such as Google Chrome. 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websites, e.g., Twitter, offer application program interfaces (APIs) to ease and streamline access to the contents on their websites.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341492-DF50-1F3D-8DD7-96EE12E0E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10DB28-467B-42AB-AF30-926E64120C57}" type="slidenum">
              <a:rPr kumimoji="0" lang="en-GB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941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8458200" cy="7921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Baskerville Old Face" panose="02020602080505020303" pitchFamily="18" charset="0"/>
              </a:rPr>
              <a:t>Data Collection using Primary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673" y="1295400"/>
            <a:ext cx="11665527" cy="4745182"/>
          </a:xfrm>
        </p:spPr>
        <p:txBody>
          <a:bodyPr>
            <a:normAutofit/>
          </a:bodyPr>
          <a:lstStyle/>
          <a:p>
            <a:pPr algn="just"/>
            <a:r>
              <a:rPr lang="en-US" sz="3600" dirty="0">
                <a:latin typeface="Baskerville Old Face" panose="02020602080505020303" pitchFamily="18" charset="0"/>
              </a:rPr>
              <a:t>The following are techniques of data collection using primary sources.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600" dirty="0">
                <a:latin typeface="Baskerville Old Face" panose="02020602080505020303" pitchFamily="18" charset="0"/>
              </a:rPr>
              <a:t>Observation (participant/non-participant)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600" dirty="0">
                <a:latin typeface="Baskerville Old Face" panose="02020602080505020303" pitchFamily="18" charset="0"/>
              </a:rPr>
              <a:t>Interviewing (structured/unstructured)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600" dirty="0">
                <a:latin typeface="Baskerville Old Face" panose="02020602080505020303" pitchFamily="18" charset="0"/>
              </a:rPr>
              <a:t>Questionnaire (mailed/collective)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948A3C-C1CF-41E0-9704-86AE63D62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609600"/>
            <a:ext cx="80772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8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Baskerville Old Face" panose="02020602080505020303" pitchFamily="18" charset="0"/>
              </a:rPr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Importance of data collection in a research study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Methods of data collection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Advantages and disadvantages of types data collection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Choosing appropriate data collection method for your study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Baskerville Old Face" panose="02020602080505020303" pitchFamily="18" charset="0"/>
              </a:rPr>
              <a:t>Observation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55" y="1417638"/>
            <a:ext cx="11385585" cy="4754562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Baskerville Old Face" panose="02020602080505020303" pitchFamily="18" charset="0"/>
              </a:rPr>
              <a:t>Observation is a systematic and selective way of watching and listening to an interaction or phenomenon as it takes place.</a:t>
            </a:r>
          </a:p>
          <a:p>
            <a:pPr algn="just"/>
            <a:r>
              <a:rPr lang="en-US" dirty="0">
                <a:latin typeface="Baskerville Old Face" panose="02020602080505020303" pitchFamily="18" charset="0"/>
              </a:rPr>
              <a:t>For example, study the dietary patterns of a population, or study </a:t>
            </a:r>
            <a:r>
              <a:rPr lang="en-US" dirty="0" err="1">
                <a:latin typeface="Baskerville Old Face" panose="02020602080505020303" pitchFamily="18" charset="0"/>
              </a:rPr>
              <a:t>behaviour</a:t>
            </a:r>
            <a:r>
              <a:rPr lang="en-US" dirty="0">
                <a:latin typeface="Baskerville Old Face" panose="02020602080505020303" pitchFamily="18" charset="0"/>
              </a:rPr>
              <a:t> or personality traits of an individual.</a:t>
            </a:r>
          </a:p>
          <a:p>
            <a:pPr algn="just"/>
            <a:r>
              <a:rPr lang="en-US" dirty="0">
                <a:latin typeface="Baskerville Old Face" panose="02020602080505020303" pitchFamily="18" charset="0"/>
              </a:rPr>
              <a:t>There are two types of observation as follows: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  <a:latin typeface="Baskerville Old Face" panose="02020602080505020303" pitchFamily="18" charset="0"/>
              </a:rPr>
              <a:t>Participant observation and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  <a:latin typeface="Baskerville Old Face" panose="02020602080505020303" pitchFamily="18" charset="0"/>
              </a:rPr>
              <a:t>Non-participant observation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8F476-FEDA-4E91-A222-7C01622E3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7" y="838201"/>
            <a:ext cx="11402291" cy="52879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Baskerville Old Face" panose="02020602080505020303" pitchFamily="18" charset="0"/>
              </a:rPr>
              <a:t>Participant observation </a:t>
            </a:r>
            <a:r>
              <a:rPr lang="en-US" sz="3600" dirty="0">
                <a:latin typeface="Baskerville Old Face" panose="02020602080505020303" pitchFamily="18" charset="0"/>
              </a:rPr>
              <a:t>– is when you, as a researcher participate in the activities of the group being observed in the same manner as its member, with or without their knowing that they are being observed. </a:t>
            </a:r>
          </a:p>
          <a:p>
            <a:pPr lvl="1"/>
            <a:r>
              <a:rPr lang="en-US" sz="3067" dirty="0">
                <a:latin typeface="Baskerville Old Face" panose="02020602080505020303" pitchFamily="18" charset="0"/>
              </a:rPr>
              <a:t>This can be obtrusive or unobtrusive</a:t>
            </a:r>
          </a:p>
          <a:p>
            <a:r>
              <a:rPr lang="en-US" sz="3600" dirty="0">
                <a:latin typeface="Baskerville Old Face" panose="02020602080505020303" pitchFamily="18" charset="0"/>
              </a:rPr>
              <a:t>For example, you might want to examine the reactions of the general population towards people in wheelchairs. You can study their reactions by sitting in a wheelchair yourself. </a:t>
            </a:r>
          </a:p>
        </p:txBody>
      </p:sp>
    </p:spTree>
    <p:extLst>
      <p:ext uri="{BB962C8B-B14F-4D97-AF65-F5344CB8AC3E}">
        <p14:creationId xmlns:p14="http://schemas.microsoft.com/office/powerpoint/2010/main" val="2506984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Baskerville Old Face" panose="02020602080505020303" pitchFamily="18" charset="0"/>
              </a:rPr>
              <a:t>Observation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1219200"/>
            <a:ext cx="11610109" cy="5410200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solidFill>
                  <a:srgbClr val="002060"/>
                </a:solidFill>
                <a:latin typeface="Baskerville Old Face" panose="02020602080505020303" pitchFamily="18" charset="0"/>
              </a:rPr>
              <a:t>Non-participants </a:t>
            </a:r>
            <a:r>
              <a:rPr lang="en-US" dirty="0">
                <a:latin typeface="Baskerville Old Face" panose="02020602080505020303" pitchFamily="18" charset="0"/>
              </a:rPr>
              <a:t>– is when you, as a researcher, do not get involved in the activities of the group but remain a passive observer, watching and listening to its activities and drawing conclusions from this. This can be </a:t>
            </a:r>
            <a:r>
              <a:rPr lang="en-US" b="1" dirty="0">
                <a:solidFill>
                  <a:srgbClr val="002060"/>
                </a:solidFill>
                <a:latin typeface="Baskerville Old Face" panose="02020602080505020303" pitchFamily="18" charset="0"/>
              </a:rPr>
              <a:t>obtrusive</a:t>
            </a:r>
            <a:r>
              <a:rPr lang="en-US" dirty="0">
                <a:latin typeface="Baskerville Old Face" panose="02020602080505020303" pitchFamily="18" charset="0"/>
              </a:rPr>
              <a:t> or </a:t>
            </a:r>
            <a:r>
              <a:rPr lang="en-US" b="1" dirty="0">
                <a:solidFill>
                  <a:srgbClr val="002060"/>
                </a:solidFill>
                <a:latin typeface="Baskerville Old Face" panose="02020602080505020303" pitchFamily="18" charset="0"/>
              </a:rPr>
              <a:t>unobtrusive</a:t>
            </a:r>
          </a:p>
          <a:p>
            <a:pPr lvl="1" algn="just"/>
            <a:r>
              <a:rPr lang="en-US" dirty="0">
                <a:latin typeface="Baskerville Old Face" panose="02020602080505020303" pitchFamily="18" charset="0"/>
              </a:rPr>
              <a:t>For example, you want to study the functions carried out by a nurse in a hospital. As an observer, you could watch, follow, and record activities as they are performed. </a:t>
            </a:r>
          </a:p>
          <a:p>
            <a:pPr lvl="1" algn="just"/>
            <a:r>
              <a:rPr lang="en-US" dirty="0">
                <a:latin typeface="Baskerville Old Face" panose="02020602080505020303" pitchFamily="18" charset="0"/>
              </a:rPr>
              <a:t>After making a number of observations, conclusion could be drawn about the functions of nurses in hospital.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F8CDF-AE1B-938B-E6AC-50E7FDCD3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Baskerville Old Face" panose="02020602080505020303" pitchFamily="18" charset="0"/>
              </a:rPr>
              <a:t>Scheduling Observations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40271-80E1-E3A2-4D0A-F75C81849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123" y="1417639"/>
            <a:ext cx="11828585" cy="46666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Decide on the type of observation technique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Prepare a Schedule for observations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Decisions must be made regarding </a:t>
            </a:r>
            <a:r>
              <a:rPr lang="en-US" b="1" dirty="0">
                <a:solidFill>
                  <a:srgbClr val="002060"/>
                </a:solidFill>
                <a:latin typeface="Baskerville Old Face" panose="02020602080505020303" pitchFamily="18" charset="0"/>
              </a:rPr>
              <a:t>frequency</a:t>
            </a:r>
            <a:r>
              <a:rPr lang="en-US" dirty="0">
                <a:latin typeface="Baskerville Old Face" panose="02020602080505020303" pitchFamily="18" charset="0"/>
              </a:rPr>
              <a:t>, </a:t>
            </a:r>
            <a:r>
              <a:rPr lang="en-US" b="1" dirty="0">
                <a:solidFill>
                  <a:srgbClr val="002060"/>
                </a:solidFill>
                <a:latin typeface="Baskerville Old Face" panose="02020602080505020303" pitchFamily="18" charset="0"/>
              </a:rPr>
              <a:t>duration</a:t>
            </a:r>
            <a:r>
              <a:rPr lang="en-US" dirty="0">
                <a:latin typeface="Baskerville Old Face" panose="02020602080505020303" pitchFamily="18" charset="0"/>
              </a:rPr>
              <a:t>, and </a:t>
            </a:r>
            <a:r>
              <a:rPr lang="en-US" b="1" dirty="0">
                <a:solidFill>
                  <a:srgbClr val="002060"/>
                </a:solidFill>
                <a:latin typeface="Baskerville Old Face" panose="02020602080505020303" pitchFamily="18" charset="0"/>
              </a:rPr>
              <a:t>time</a:t>
            </a:r>
            <a:r>
              <a:rPr lang="en-US" dirty="0">
                <a:latin typeface="Baskerville Old Face" panose="02020602080505020303" pitchFamily="18" charset="0"/>
              </a:rPr>
              <a:t> of day for scheduling observations </a:t>
            </a:r>
          </a:p>
          <a:p>
            <a:pPr lvl="1"/>
            <a:r>
              <a:rPr lang="en-US" dirty="0">
                <a:solidFill>
                  <a:srgbClr val="C00000"/>
                </a:solidFill>
                <a:latin typeface="Baskerville Old Face" panose="02020602080505020303" pitchFamily="18" charset="0"/>
              </a:rPr>
              <a:t>Researchers may only be interested in a restricted, narrow time period, or they may be interested in a broad, representative time period.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These decisions depend upon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Baskerville Old Face" panose="02020602080505020303" pitchFamily="18" charset="0"/>
              </a:rPr>
              <a:t>purposes</a:t>
            </a:r>
            <a:r>
              <a:rPr lang="en-US" dirty="0">
                <a:latin typeface="Baskerville Old Face" panose="02020602080505020303" pitchFamily="18" charset="0"/>
              </a:rPr>
              <a:t> to be served by the observations.</a:t>
            </a:r>
          </a:p>
        </p:txBody>
      </p:sp>
    </p:spTree>
    <p:extLst>
      <p:ext uri="{BB962C8B-B14F-4D97-AF65-F5344CB8AC3E}">
        <p14:creationId xmlns:p14="http://schemas.microsoft.com/office/powerpoint/2010/main" val="850287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B7660-117B-68EB-D4E4-601A80465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031" y="304800"/>
            <a:ext cx="11547231" cy="5849815"/>
          </a:xfrm>
        </p:spPr>
        <p:txBody>
          <a:bodyPr>
            <a:normAutofit fontScale="85000" lnSpcReduction="20000"/>
          </a:bodyPr>
          <a:lstStyle/>
          <a:p>
            <a:r>
              <a:rPr lang="en-US" sz="3600" dirty="0">
                <a:latin typeface="Baskerville Old Face" panose="02020602080505020303" pitchFamily="18" charset="0"/>
              </a:rPr>
              <a:t>Choose between either of these methods of recording observation</a:t>
            </a:r>
          </a:p>
          <a:p>
            <a:pPr lvl="1"/>
            <a:r>
              <a:rPr lang="en-US" sz="3200" b="1" dirty="0">
                <a:solidFill>
                  <a:srgbClr val="002060"/>
                </a:solidFill>
                <a:latin typeface="Baskerville Old Face" panose="02020602080505020303" pitchFamily="18" charset="0"/>
              </a:rPr>
              <a:t>Frequency</a:t>
            </a:r>
            <a:r>
              <a:rPr lang="en-US" sz="3200" dirty="0">
                <a:latin typeface="Baskerville Old Face" panose="02020602080505020303" pitchFamily="18" charset="0"/>
              </a:rPr>
              <a:t> method - the observer records the number of times that a defined behavior occurs</a:t>
            </a:r>
          </a:p>
          <a:p>
            <a:pPr lvl="2"/>
            <a:r>
              <a:rPr lang="en-US" sz="2800" dirty="0">
                <a:solidFill>
                  <a:srgbClr val="C00000"/>
                </a:solidFill>
                <a:latin typeface="Baskerville Old Face" panose="02020602080505020303" pitchFamily="18" charset="0"/>
              </a:rPr>
              <a:t>The observer simply counts the number of occurrences of the behavior of interest in a given interval of time.</a:t>
            </a:r>
          </a:p>
          <a:p>
            <a:pPr lvl="1"/>
            <a:r>
              <a:rPr lang="en-US" sz="3200" b="1" dirty="0">
                <a:solidFill>
                  <a:srgbClr val="002060"/>
                </a:solidFill>
                <a:latin typeface="Baskerville Old Face" panose="02020602080505020303" pitchFamily="18" charset="0"/>
              </a:rPr>
              <a:t>Duration</a:t>
            </a:r>
            <a:r>
              <a:rPr lang="en-US" sz="3200" dirty="0">
                <a:latin typeface="Baskerville Old Face" panose="02020602080505020303" pitchFamily="18" charset="0"/>
              </a:rPr>
              <a:t> method - in which the observer records how long a defined behavior lasts</a:t>
            </a:r>
          </a:p>
          <a:p>
            <a:pPr lvl="2"/>
            <a:r>
              <a:rPr lang="en-US" sz="2800" dirty="0">
                <a:solidFill>
                  <a:srgbClr val="C00000"/>
                </a:solidFill>
                <a:latin typeface="Baskerville Old Face" panose="02020602080505020303" pitchFamily="18" charset="0"/>
              </a:rPr>
              <a:t>The observer records the beginning and the end of a particular behavior</a:t>
            </a:r>
          </a:p>
          <a:p>
            <a:pPr lvl="1"/>
            <a:r>
              <a:rPr lang="en-US" sz="3200" b="1" dirty="0">
                <a:solidFill>
                  <a:srgbClr val="002060"/>
                </a:solidFill>
                <a:latin typeface="Baskerville Old Face" panose="02020602080505020303" pitchFamily="18" charset="0"/>
              </a:rPr>
              <a:t>Interval</a:t>
            </a:r>
            <a:r>
              <a:rPr lang="en-US" sz="3200" dirty="0">
                <a:latin typeface="Baskerville Old Face" panose="02020602080505020303" pitchFamily="18" charset="0"/>
              </a:rPr>
              <a:t> method - in which the observer determines whether or not a particular behavior occurs at specified intervals of time</a:t>
            </a:r>
          </a:p>
          <a:p>
            <a:pPr lvl="2"/>
            <a:r>
              <a:rPr lang="en-US" sz="2800" dirty="0">
                <a:solidFill>
                  <a:srgbClr val="C00000"/>
                </a:solidFill>
                <a:latin typeface="Baskerville Old Face" panose="02020602080505020303" pitchFamily="18" charset="0"/>
              </a:rPr>
              <a:t>The observation period is broken into equal intervals, the size of which varies with the particular observations of interest. </a:t>
            </a:r>
          </a:p>
          <a:p>
            <a:pPr lvl="2"/>
            <a:r>
              <a:rPr lang="en-US" sz="2800" dirty="0">
                <a:solidFill>
                  <a:srgbClr val="C00000"/>
                </a:solidFill>
                <a:latin typeface="Baskerville Old Face" panose="02020602080505020303" pitchFamily="18" charset="0"/>
              </a:rPr>
              <a:t>Behavior is recorded as occurring or not occurring in each interval.</a:t>
            </a:r>
          </a:p>
          <a:p>
            <a:pPr lvl="1"/>
            <a:endParaRPr lang="en-NG" sz="32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40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3C8B1-F42B-3743-2E85-F7A3BA5B1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Baskerville Old Face" panose="02020602080505020303" pitchFamily="18" charset="0"/>
              </a:rPr>
              <a:t>Scheduling Observations</a:t>
            </a:r>
            <a:endParaRPr lang="en-NG" b="1" dirty="0">
              <a:solidFill>
                <a:schemeClr val="tx2">
                  <a:lumMod val="75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EB448-43F8-9B74-5436-C50A091C1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59" y="1417639"/>
            <a:ext cx="11669071" cy="4708525"/>
          </a:xfrm>
        </p:spPr>
        <p:txBody>
          <a:bodyPr>
            <a:norm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Define the </a:t>
            </a:r>
            <a:r>
              <a:rPr lang="en-US" b="1" dirty="0">
                <a:solidFill>
                  <a:srgbClr val="002060"/>
                </a:solidFill>
                <a:latin typeface="Baskerville Old Face" panose="02020602080505020303" pitchFamily="18" charset="0"/>
              </a:rPr>
              <a:t>behavior</a:t>
            </a:r>
            <a:r>
              <a:rPr lang="en-US" dirty="0">
                <a:latin typeface="Baskerville Old Face" panose="02020602080505020303" pitchFamily="18" charset="0"/>
              </a:rPr>
              <a:t> to be observed, and the </a:t>
            </a:r>
            <a:r>
              <a:rPr lang="en-US" b="1" dirty="0">
                <a:solidFill>
                  <a:srgbClr val="002060"/>
                </a:solidFill>
                <a:latin typeface="Baskerville Old Face" panose="02020602080505020303" pitchFamily="18" charset="0"/>
              </a:rPr>
              <a:t>aspect</a:t>
            </a:r>
            <a:r>
              <a:rPr lang="en-US" dirty="0">
                <a:latin typeface="Baskerville Old Face" panose="02020602080505020303" pitchFamily="18" charset="0"/>
              </a:rPr>
              <a:t> of the behavior to be observed.</a:t>
            </a:r>
          </a:p>
          <a:p>
            <a:pPr lvl="1"/>
            <a:r>
              <a:rPr lang="en-US" dirty="0">
                <a:solidFill>
                  <a:srgbClr val="C00000"/>
                </a:solidFill>
                <a:latin typeface="Baskerville Old Face" panose="02020602080505020303" pitchFamily="18" charset="0"/>
              </a:rPr>
              <a:t>It is important to define the dependent variable (behavior) in terms of specific observable responses and to </a:t>
            </a:r>
            <a:r>
              <a:rPr lang="en-US" b="1" dirty="0">
                <a:latin typeface="Baskerville Old Face" panose="02020602080505020303" pitchFamily="18" charset="0"/>
              </a:rPr>
              <a:t>specify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b="1" dirty="0">
                <a:latin typeface="Baskerville Old Face" panose="02020602080505020303" pitchFamily="18" charset="0"/>
              </a:rPr>
              <a:t>clearly the criteria </a:t>
            </a:r>
            <a:r>
              <a:rPr lang="en-US" dirty="0">
                <a:solidFill>
                  <a:srgbClr val="C00000"/>
                </a:solidFill>
                <a:latin typeface="Baskerville Old Face" panose="02020602080505020303" pitchFamily="18" charset="0"/>
              </a:rPr>
              <a:t>for judging when the behavior has occurred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Which data collection tools to be used- </a:t>
            </a:r>
            <a:r>
              <a:rPr lang="en-US" dirty="0">
                <a:solidFill>
                  <a:srgbClr val="002060"/>
                </a:solidFill>
                <a:latin typeface="Baskerville Old Face" panose="02020602080505020303" pitchFamily="18" charset="0"/>
              </a:rPr>
              <a:t>recorders,</a:t>
            </a:r>
            <a:r>
              <a:rPr lang="en-US" b="1" dirty="0">
                <a:solidFill>
                  <a:srgbClr val="002060"/>
                </a:solidFill>
                <a:latin typeface="Baskerville Old Face" panose="02020602080505020303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Baskerville Old Face" panose="02020602080505020303" pitchFamily="18" charset="0"/>
              </a:rPr>
              <a:t>etc</a:t>
            </a:r>
            <a:endParaRPr lang="en-US" dirty="0">
              <a:solidFill>
                <a:srgbClr val="002060"/>
              </a:solidFill>
              <a:latin typeface="Baskerville Old Face" panose="02020602080505020303" pitchFamily="18" charset="0"/>
            </a:endParaRPr>
          </a:p>
          <a:p>
            <a:r>
              <a:rPr lang="en-US" dirty="0">
                <a:latin typeface="Baskerville Old Face" panose="02020602080505020303" pitchFamily="18" charset="0"/>
              </a:rPr>
              <a:t>Which setting will data be collected – </a:t>
            </a:r>
            <a:r>
              <a:rPr lang="en-US" dirty="0">
                <a:solidFill>
                  <a:srgbClr val="002060"/>
                </a:solidFill>
                <a:latin typeface="Baskerville Old Face" panose="02020602080505020303" pitchFamily="18" charset="0"/>
              </a:rPr>
              <a:t>Laboratory or Field settings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Decide which members of the population will be observed</a:t>
            </a:r>
          </a:p>
        </p:txBody>
      </p:sp>
    </p:spTree>
    <p:extLst>
      <p:ext uri="{BB962C8B-B14F-4D97-AF65-F5344CB8AC3E}">
        <p14:creationId xmlns:p14="http://schemas.microsoft.com/office/powerpoint/2010/main" val="39962574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E4940-B0D1-ED90-0E3F-3C6C4182A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274639"/>
            <a:ext cx="10849205" cy="653616"/>
          </a:xfrm>
        </p:spPr>
        <p:txBody>
          <a:bodyPr>
            <a:normAutofit fontScale="90000"/>
          </a:bodyPr>
          <a:lstStyle/>
          <a:p>
            <a:r>
              <a:rPr lang="en-US" dirty="0"/>
              <a:t>Note the Following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2B6D8-4453-92E3-9C70-4175D24D8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461" y="1094509"/>
            <a:ext cx="11711353" cy="5189060"/>
          </a:xfrm>
        </p:spPr>
        <p:txBody>
          <a:bodyPr>
            <a:normAutofit fontScale="40000" lnSpcReduction="20000"/>
          </a:bodyPr>
          <a:lstStyle/>
          <a:p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high measure of reliability across multiple observers enhances the objective nature of the research. </a:t>
            </a:r>
          </a:p>
          <a:p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low measure of reliability reduces confidence in the objectivity of the research.</a:t>
            </a:r>
          </a:p>
          <a:p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methods of data collection can occur either in a laboratory or in a field setting.</a:t>
            </a:r>
          </a:p>
          <a:p>
            <a:pPr lvl="1"/>
            <a:r>
              <a:rPr lang="en-US" sz="52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Laboratory affords more control over the environment, </a:t>
            </a:r>
          </a:p>
          <a:p>
            <a:pPr lvl="1"/>
            <a:r>
              <a:rPr lang="en-US" sz="52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or field settings affords a more natural setting. </a:t>
            </a:r>
          </a:p>
          <a:p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matter the method of data collection or the setting, the researcher must decide which members of the population will be observed </a:t>
            </a:r>
          </a:p>
          <a:p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important to define the dependent variable (behavior) in terms of </a:t>
            </a:r>
            <a:r>
              <a:rPr lang="en-US" sz="5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 observable responses</a:t>
            </a:r>
            <a:r>
              <a:rPr lang="en-US" sz="5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to specify clearly the </a:t>
            </a:r>
            <a:r>
              <a:rPr lang="en-US" sz="5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criteria</a:t>
            </a: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judging when the behavior has occurred.</a:t>
            </a:r>
          </a:p>
          <a:p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an important to ensure that different observers will make similar observations.</a:t>
            </a:r>
          </a:p>
          <a:p>
            <a:endParaRPr lang="en-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10156-ADAD-7E73-8440-FBFABDEE5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DB28-467B-42AB-AF30-926E64120C57}" type="slidenum">
              <a:rPr lang="en-GB" smtClean="0"/>
              <a:pPr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62920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781" y="228600"/>
            <a:ext cx="11208327" cy="685800"/>
          </a:xfrm>
        </p:spPr>
        <p:txBody>
          <a:bodyPr>
            <a:normAutofit fontScale="90000"/>
          </a:bodyPr>
          <a:lstStyle/>
          <a:p>
            <a:pPr algn="l"/>
            <a:br>
              <a:rPr lang="en-US" b="1" dirty="0">
                <a:solidFill>
                  <a:srgbClr val="002060"/>
                </a:solidFill>
                <a:latin typeface="Baskerville Old Face" panose="02020602080505020303" pitchFamily="18" charset="0"/>
              </a:rPr>
            </a:br>
            <a:r>
              <a:rPr lang="en-US" b="1" dirty="0">
                <a:solidFill>
                  <a:srgbClr val="002060"/>
                </a:solidFill>
                <a:latin typeface="Baskerville Old Face" panose="02020602080505020303" pitchFamily="18" charset="0"/>
              </a:rPr>
              <a:t>Problems of Observation as method of Data Collection:</a:t>
            </a:r>
            <a:br>
              <a:rPr lang="en-US" b="1" dirty="0">
                <a:solidFill>
                  <a:srgbClr val="002060"/>
                </a:solidFill>
                <a:latin typeface="Baskerville Old Face" panose="02020602080505020303" pitchFamily="18" charset="0"/>
              </a:rPr>
            </a:br>
            <a:endParaRPr lang="en-US" b="1" dirty="0">
              <a:solidFill>
                <a:srgbClr val="00206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09" y="1143000"/>
            <a:ext cx="11762509" cy="5486400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900" dirty="0">
                <a:latin typeface="Baskerville Old Face" panose="02020602080505020303" pitchFamily="18" charset="0"/>
              </a:rPr>
              <a:t>When individual or groups become aware that they are being observed, they may change their </a:t>
            </a:r>
            <a:r>
              <a:rPr lang="en-US" sz="2900" dirty="0" err="1">
                <a:latin typeface="Baskerville Old Face" panose="02020602080505020303" pitchFamily="18" charset="0"/>
              </a:rPr>
              <a:t>behaviour</a:t>
            </a:r>
            <a:r>
              <a:rPr lang="en-US" sz="2900" dirty="0">
                <a:latin typeface="Baskerville Old Face" panose="02020602080505020303" pitchFamily="18" charset="0"/>
              </a:rPr>
              <a:t>, this is called </a:t>
            </a:r>
            <a:r>
              <a:rPr lang="en-US" sz="2900" b="1" dirty="0">
                <a:solidFill>
                  <a:srgbClr val="C00000"/>
                </a:solidFill>
                <a:latin typeface="Baskerville Old Face" panose="02020602080505020303" pitchFamily="18" charset="0"/>
              </a:rPr>
              <a:t>Hawthorne effect</a:t>
            </a:r>
            <a:r>
              <a:rPr lang="en-US" sz="2900" dirty="0">
                <a:latin typeface="Baskerville Old Face" panose="02020602080505020303" pitchFamily="18" charset="0"/>
              </a:rPr>
              <a:t>. What is being observed, may not represent their normal </a:t>
            </a:r>
            <a:r>
              <a:rPr lang="en-US" sz="2900" dirty="0" err="1">
                <a:latin typeface="Baskerville Old Face" panose="02020602080505020303" pitchFamily="18" charset="0"/>
              </a:rPr>
              <a:t>behaviour</a:t>
            </a:r>
            <a:r>
              <a:rPr lang="en-US" sz="2900" dirty="0">
                <a:latin typeface="Baskerville Old Face" panose="02020602080505020303" pitchFamily="18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900" dirty="0">
                <a:latin typeface="Baskerville Old Face" panose="02020602080505020303" pitchFamily="18" charset="0"/>
              </a:rPr>
              <a:t>There is always the possibility of observer bias.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900" dirty="0">
                <a:latin typeface="Baskerville Old Face" panose="02020602080505020303" pitchFamily="18" charset="0"/>
              </a:rPr>
              <a:t>The interpretation drawn from observation may vary from observer to observer.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900" dirty="0">
                <a:latin typeface="Baskerville Old Face" panose="02020602080505020303" pitchFamily="18" charset="0"/>
              </a:rPr>
              <a:t>There is the possibility of incomplete observation and /or recording which varies with the method of recording. </a:t>
            </a:r>
          </a:p>
          <a:p>
            <a:pPr marL="533386" lvl="1" indent="0" algn="just">
              <a:buNone/>
            </a:pPr>
            <a:r>
              <a:rPr lang="en-US" sz="2367" dirty="0">
                <a:latin typeface="Baskerville Old Face" panose="02020602080505020303" pitchFamily="18" charset="0"/>
              </a:rPr>
              <a:t>An observer may watch keenly at the expense of detailed recording and vice-versa.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rgbClr val="002060"/>
                </a:solidFill>
                <a:latin typeface="Baskerville Old Face" panose="02020602080505020303" pitchFamily="18" charset="0"/>
              </a:rPr>
              <a:t>Methods of Recording Observation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09" y="1219200"/>
            <a:ext cx="11748655" cy="501534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  <a:latin typeface="Baskerville Old Face" panose="02020602080505020303" pitchFamily="18" charset="0"/>
              </a:rPr>
              <a:t>Narrative</a:t>
            </a:r>
            <a:r>
              <a:rPr lang="en-US" dirty="0">
                <a:latin typeface="Baskerville Old Face" panose="02020602080505020303" pitchFamily="18" charset="0"/>
              </a:rPr>
              <a:t> – researcher records a description of the interaction in his/her own words. </a:t>
            </a:r>
          </a:p>
          <a:p>
            <a:pPr lvl="1"/>
            <a:r>
              <a:rPr lang="en-US" dirty="0">
                <a:latin typeface="Baskerville Old Face" panose="02020602080505020303" pitchFamily="18" charset="0"/>
              </a:rPr>
              <a:t>It provides a deeper insight into the interaction. </a:t>
            </a:r>
          </a:p>
          <a:p>
            <a:pPr lvl="1"/>
            <a:r>
              <a:rPr lang="en-US" dirty="0">
                <a:latin typeface="Baskerville Old Face" panose="02020602080505020303" pitchFamily="18" charset="0"/>
              </a:rPr>
              <a:t>However, an observer may be biased in his/her observation</a:t>
            </a:r>
          </a:p>
          <a:p>
            <a:pPr lvl="1"/>
            <a:r>
              <a:rPr lang="en-US" dirty="0">
                <a:latin typeface="Baskerville Old Face" panose="02020602080505020303" pitchFamily="18" charset="0"/>
              </a:rPr>
              <a:t>Interpretations and conclusions drawn are bound to be subjective reflecting the researcher’s perspectives</a:t>
            </a:r>
          </a:p>
          <a:p>
            <a:pPr lvl="1"/>
            <a:r>
              <a:rPr lang="en-US" dirty="0">
                <a:latin typeface="Baskerville Old Face" panose="02020602080505020303" pitchFamily="18" charset="0"/>
              </a:rPr>
              <a:t> There is always the possibility of incomplete recording and/or observation</a:t>
            </a:r>
          </a:p>
          <a:p>
            <a:pPr lvl="1"/>
            <a:r>
              <a:rPr lang="en-US" dirty="0">
                <a:latin typeface="Baskerville Old Face" panose="02020602080505020303" pitchFamily="18" charset="0"/>
              </a:rPr>
              <a:t>With different observers the comparability of narrative recording can be a problem.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rgbClr val="002060"/>
                </a:solidFill>
                <a:latin typeface="Baskerville Old Face" panose="02020602080505020303" pitchFamily="18" charset="0"/>
              </a:rPr>
              <a:t>Methods of Recording Observation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09" y="1219200"/>
            <a:ext cx="11748655" cy="5056909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>
                <a:solidFill>
                  <a:srgbClr val="002060"/>
                </a:solidFill>
                <a:latin typeface="Baskerville Old Face" panose="02020602080505020303" pitchFamily="18" charset="0"/>
              </a:rPr>
              <a:t>Scale</a:t>
            </a:r>
            <a:r>
              <a:rPr lang="en-US" dirty="0">
                <a:latin typeface="Baskerville Old Face" panose="02020602080505020303" pitchFamily="18" charset="0"/>
              </a:rPr>
              <a:t> – The use of a scale to rate various aspect of the interaction or phenomenon. A scale may be 1,2,3 depending on the purpose of study.</a:t>
            </a:r>
          </a:p>
          <a:p>
            <a:pPr lvl="1"/>
            <a:r>
              <a:rPr lang="en-US" dirty="0">
                <a:latin typeface="Baskerville Old Face" panose="02020602080505020303" pitchFamily="18" charset="0"/>
              </a:rPr>
              <a:t>Removes the need to spend time taking detailed notes and thus, can concentrate on observation</a:t>
            </a:r>
          </a:p>
          <a:p>
            <a:pPr lvl="1"/>
            <a:r>
              <a:rPr lang="en-US" dirty="0">
                <a:latin typeface="Baskerville Old Face" panose="02020602080505020303" pitchFamily="18" charset="0"/>
              </a:rPr>
              <a:t>However, scales do not provide specific and in-depth information about the interaction. </a:t>
            </a:r>
          </a:p>
          <a:p>
            <a:pPr lvl="1"/>
            <a:r>
              <a:rPr lang="en-US" dirty="0">
                <a:latin typeface="Baskerville Old Face" panose="02020602080505020303" pitchFamily="18" charset="0"/>
              </a:rPr>
              <a:t>May suffer  error of any of the following errors</a:t>
            </a:r>
          </a:p>
          <a:p>
            <a:pPr lvl="2"/>
            <a:r>
              <a:rPr lang="en-US" b="1" dirty="0">
                <a:latin typeface="Baskerville Old Face" panose="02020602080505020303" pitchFamily="18" charset="0"/>
              </a:rPr>
              <a:t>Error of Central Tendency </a:t>
            </a:r>
            <a:r>
              <a:rPr lang="en-US" dirty="0">
                <a:latin typeface="Baskerville Old Face" panose="02020602080505020303" pitchFamily="18" charset="0"/>
              </a:rPr>
              <a:t>- avoiding the extreme positions on the scale &amp; using mostly the central part.</a:t>
            </a:r>
          </a:p>
          <a:p>
            <a:pPr lvl="2"/>
            <a:r>
              <a:rPr lang="en-US" b="1" dirty="0">
                <a:latin typeface="Baskerville Old Face" panose="02020602080505020303" pitchFamily="18" charset="0"/>
              </a:rPr>
              <a:t>Elevation Effect </a:t>
            </a:r>
            <a:r>
              <a:rPr lang="en-US" dirty="0">
                <a:latin typeface="Baskerville Old Face" panose="02020602080505020303" pitchFamily="18" charset="0"/>
              </a:rPr>
              <a:t>- tendency to use a particular part of the scale in recording an interaction,</a:t>
            </a:r>
          </a:p>
          <a:p>
            <a:pPr marL="1581123" lvl="2" indent="-514350"/>
            <a:r>
              <a:rPr lang="en-US" b="1" dirty="0">
                <a:latin typeface="Baskerville Old Face" panose="02020602080505020303" pitchFamily="18" charset="0"/>
              </a:rPr>
              <a:t>Halo Effect </a:t>
            </a:r>
            <a:r>
              <a:rPr lang="en-US" dirty="0">
                <a:latin typeface="Baskerville Old Face" panose="02020602080505020303" pitchFamily="18" charset="0"/>
              </a:rPr>
              <a:t>– when a researcher’s rating of an individual on one aspect of the interaction influences the way s/he rates that individual on another aspect of another interaction.</a:t>
            </a:r>
          </a:p>
        </p:txBody>
      </p:sp>
    </p:spTree>
    <p:extLst>
      <p:ext uri="{BB962C8B-B14F-4D97-AF65-F5344CB8AC3E}">
        <p14:creationId xmlns:p14="http://schemas.microsoft.com/office/powerpoint/2010/main" val="1237252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9AE41-ECF2-43B6-7425-36DE5B5D6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CD0E3-717C-DCD9-2502-30B7A74C0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189" marR="0" lvl="0" indent="-457189" algn="l" defTabSz="1219170" rtl="0" eaLnBrk="1" fontAlgn="auto" latinLnBrk="0" hangingPunct="1">
              <a:lnSpc>
                <a:spcPct val="114000"/>
              </a:lnSpc>
              <a:spcBef>
                <a:spcPts val="667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skerville Old Face" panose="02020602080505020303" pitchFamily="18" charset="0"/>
                <a:ea typeface="Roboto" panose="02000000000000000000" pitchFamily="2" charset="0"/>
                <a:cs typeface="+mn-cs"/>
              </a:rPr>
              <a:t>At the end of this class, students should be able to:</a:t>
            </a:r>
          </a:p>
          <a:p>
            <a:pPr marL="457189" marR="0" lvl="0" indent="-457189" algn="l" defTabSz="1219170" rtl="0" eaLnBrk="1" fontAlgn="auto" latinLnBrk="0" hangingPunct="1">
              <a:lnSpc>
                <a:spcPct val="114000"/>
              </a:lnSpc>
              <a:spcBef>
                <a:spcPts val="667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dirty="0">
                <a:solidFill>
                  <a:prstClr val="black"/>
                </a:solidFill>
                <a:latin typeface="Baskerville Old Face" panose="02020602080505020303" pitchFamily="18" charset="0"/>
              </a:rPr>
              <a:t>State the </a:t>
            </a:r>
            <a:r>
              <a:rPr lang="en-US" dirty="0" err="1">
                <a:solidFill>
                  <a:prstClr val="black"/>
                </a:solidFill>
                <a:latin typeface="Baskerville Old Face" panose="02020602080505020303" pitchFamily="18" charset="0"/>
              </a:rPr>
              <a:t>i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skerville Old Face" panose="02020602080505020303" pitchFamily="18" charset="0"/>
                <a:ea typeface="Roboto" panose="02000000000000000000" pitchFamily="2" charset="0"/>
                <a:cs typeface="+mn-cs"/>
              </a:rPr>
              <a:t>mportance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skerville Old Face" panose="02020602080505020303" pitchFamily="18" charset="0"/>
                <a:ea typeface="Roboto" panose="02000000000000000000" pitchFamily="2" charset="0"/>
                <a:cs typeface="+mn-cs"/>
              </a:rPr>
              <a:t> of data collection in a research study</a:t>
            </a:r>
          </a:p>
          <a:p>
            <a:pPr marL="457189" marR="0" lvl="0" indent="-457189" algn="l" defTabSz="1219170" rtl="0" eaLnBrk="1" fontAlgn="auto" latinLnBrk="0" hangingPunct="1">
              <a:lnSpc>
                <a:spcPct val="114000"/>
              </a:lnSpc>
              <a:spcBef>
                <a:spcPts val="667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skerville Old Face" panose="02020602080505020303" pitchFamily="18" charset="0"/>
                <a:ea typeface="Roboto" panose="02000000000000000000" pitchFamily="2" charset="0"/>
                <a:cs typeface="+mn-cs"/>
              </a:rPr>
              <a:t>List and describe the methods of data collection</a:t>
            </a:r>
          </a:p>
          <a:p>
            <a:pPr marL="457189" marR="0" lvl="0" indent="-457189" algn="l" defTabSz="1219170" rtl="0" eaLnBrk="1" fontAlgn="auto" latinLnBrk="0" hangingPunct="1">
              <a:lnSpc>
                <a:spcPct val="114000"/>
              </a:lnSpc>
              <a:spcBef>
                <a:spcPts val="667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skerville Old Face" panose="02020602080505020303" pitchFamily="18" charset="0"/>
                <a:ea typeface="Roboto" panose="02000000000000000000" pitchFamily="2" charset="0"/>
                <a:cs typeface="+mn-cs"/>
              </a:rPr>
              <a:t>List the various data collection tools</a:t>
            </a:r>
          </a:p>
          <a:p>
            <a:pPr marL="457189" marR="0" lvl="0" indent="-457189" algn="l" defTabSz="1219170" rtl="0" eaLnBrk="1" fontAlgn="auto" latinLnBrk="0" hangingPunct="1">
              <a:lnSpc>
                <a:spcPct val="114000"/>
              </a:lnSpc>
              <a:spcBef>
                <a:spcPts val="667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skerville Old Face" panose="02020602080505020303" pitchFamily="18" charset="0"/>
                <a:ea typeface="Roboto" panose="02000000000000000000" pitchFamily="2" charset="0"/>
                <a:cs typeface="+mn-cs"/>
              </a:rPr>
              <a:t>Explain the sources of data collection</a:t>
            </a:r>
          </a:p>
          <a:p>
            <a:pPr marL="457189" marR="0" lvl="0" indent="-457189" algn="l" defTabSz="1219170" rtl="0" eaLnBrk="1" fontAlgn="auto" latinLnBrk="0" hangingPunct="1">
              <a:lnSpc>
                <a:spcPct val="114000"/>
              </a:lnSpc>
              <a:spcBef>
                <a:spcPts val="667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skerville Old Face" panose="02020602080505020303" pitchFamily="18" charset="0"/>
                <a:ea typeface="Roboto" panose="02000000000000000000" pitchFamily="2" charset="0"/>
                <a:cs typeface="+mn-cs"/>
              </a:rPr>
              <a:t>Choose appropriate data collection method for your study</a:t>
            </a:r>
          </a:p>
          <a:p>
            <a:endParaRPr lang="en-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D1C84-B90F-F53A-48DF-92FB6C70D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DB28-467B-42AB-AF30-926E64120C57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42507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rgbClr val="002060"/>
                </a:solidFill>
                <a:latin typeface="Baskerville Old Face" panose="02020602080505020303" pitchFamily="18" charset="0"/>
              </a:rPr>
              <a:t>Methods of Recording Observation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09" y="1219200"/>
            <a:ext cx="11748655" cy="5056909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>
                <a:solidFill>
                  <a:srgbClr val="002060"/>
                </a:solidFill>
                <a:latin typeface="Baskerville Old Face" panose="02020602080505020303" pitchFamily="18" charset="0"/>
              </a:rPr>
              <a:t>Categorical recording </a:t>
            </a:r>
            <a:r>
              <a:rPr lang="en-US" dirty="0">
                <a:latin typeface="Baskerville Old Face" panose="02020602080505020303" pitchFamily="18" charset="0"/>
              </a:rPr>
              <a:t>–  recording an observation using categories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The type and number of categories depend upon the type of interaction and the observer’s choice about how to classify the observation. Examples</a:t>
            </a:r>
          </a:p>
          <a:p>
            <a:pPr lvl="1"/>
            <a:r>
              <a:rPr lang="en-US" b="1" dirty="0">
                <a:latin typeface="Baskerville Old Face" panose="02020602080505020303" pitchFamily="18" charset="0"/>
              </a:rPr>
              <a:t>Two</a:t>
            </a:r>
            <a:r>
              <a:rPr lang="en-US" dirty="0">
                <a:latin typeface="Baskerville Old Face" panose="02020602080505020303" pitchFamily="18" charset="0"/>
              </a:rPr>
              <a:t> categories - passive/active; </a:t>
            </a:r>
          </a:p>
          <a:p>
            <a:pPr lvl="1"/>
            <a:r>
              <a:rPr lang="en-US" b="1" dirty="0">
                <a:latin typeface="Baskerville Old Face" panose="02020602080505020303" pitchFamily="18" charset="0"/>
              </a:rPr>
              <a:t>Two</a:t>
            </a:r>
            <a:r>
              <a:rPr lang="en-US" dirty="0">
                <a:latin typeface="Baskerville Old Face" panose="02020602080505020303" pitchFamily="18" charset="0"/>
              </a:rPr>
              <a:t> categories - introvert/extrovert; </a:t>
            </a:r>
          </a:p>
          <a:p>
            <a:pPr lvl="1"/>
            <a:r>
              <a:rPr lang="en-US" b="1" dirty="0">
                <a:latin typeface="Baskerville Old Face" panose="02020602080505020303" pitchFamily="18" charset="0"/>
              </a:rPr>
              <a:t>Three</a:t>
            </a:r>
            <a:r>
              <a:rPr lang="en-US" dirty="0">
                <a:latin typeface="Baskerville Old Face" panose="02020602080505020303" pitchFamily="18" charset="0"/>
              </a:rPr>
              <a:t> categories always/sometimes/never; </a:t>
            </a:r>
          </a:p>
          <a:p>
            <a:pPr lvl="1"/>
            <a:r>
              <a:rPr lang="en-US" b="1" dirty="0">
                <a:latin typeface="Baskerville Old Face" panose="02020602080505020303" pitchFamily="18" charset="0"/>
              </a:rPr>
              <a:t>Five</a:t>
            </a:r>
            <a:r>
              <a:rPr lang="en-US" dirty="0">
                <a:latin typeface="Baskerville Old Face" panose="02020602080505020303" pitchFamily="18" charset="0"/>
              </a:rPr>
              <a:t> categories  - strongly agree/agree/uncertain/disagree/strongly disagree 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The use of categories to record an observation may suffer from the same problems as scales</a:t>
            </a:r>
          </a:p>
        </p:txBody>
      </p:sp>
    </p:spTree>
    <p:extLst>
      <p:ext uri="{BB962C8B-B14F-4D97-AF65-F5344CB8AC3E}">
        <p14:creationId xmlns:p14="http://schemas.microsoft.com/office/powerpoint/2010/main" val="17498571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A4156-C068-AFFD-5B31-245FA9EA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255" y="817418"/>
            <a:ext cx="11690385" cy="53755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>
                <a:solidFill>
                  <a:srgbClr val="002060"/>
                </a:solidFill>
                <a:latin typeface="Baskerville Old Face" panose="02020602080505020303" pitchFamily="18" charset="0"/>
              </a:rPr>
              <a:t>Recording on mechanical devices </a:t>
            </a:r>
            <a:r>
              <a:rPr lang="en-US" dirty="0">
                <a:latin typeface="Baskerville Old Face" panose="02020602080505020303" pitchFamily="18" charset="0"/>
              </a:rPr>
              <a:t>– observation could be recorded on videotape and then analyzed. 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An observer can see the recording a number of times before interpreting an interaction or drawing any conclusions from it 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Other professionals can be invited to view the interaction in order to arrive at more </a:t>
            </a:r>
            <a:r>
              <a:rPr lang="en-US" b="1" dirty="0">
                <a:solidFill>
                  <a:srgbClr val="002060"/>
                </a:solidFill>
                <a:latin typeface="Baskerville Old Face" panose="02020602080505020303" pitchFamily="18" charset="0"/>
              </a:rPr>
              <a:t>objective</a:t>
            </a:r>
            <a:r>
              <a:rPr lang="en-US" dirty="0">
                <a:latin typeface="Baskerville Old Face" panose="02020602080505020303" pitchFamily="18" charset="0"/>
              </a:rPr>
              <a:t> conclusions. 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However, It could make some people feel uncomfortable or force a different </a:t>
            </a:r>
            <a:r>
              <a:rPr lang="en-US" dirty="0" err="1">
                <a:latin typeface="Baskerville Old Face" panose="02020602080505020303" pitchFamily="18" charset="0"/>
              </a:rPr>
              <a:t>behaviour</a:t>
            </a:r>
            <a:r>
              <a:rPr lang="en-US" dirty="0">
                <a:latin typeface="Baskerville Old Face" panose="02020602080505020303" pitchFamily="18" charset="0"/>
              </a:rPr>
              <a:t> before a camera. </a:t>
            </a:r>
          </a:p>
          <a:p>
            <a:pPr lvl="1"/>
            <a:r>
              <a:rPr lang="en-US" dirty="0">
                <a:latin typeface="Baskerville Old Face" panose="02020602080505020303" pitchFamily="18" charset="0"/>
              </a:rPr>
              <a:t>Therefore, the interaction may not be a true reflection of the situation</a:t>
            </a:r>
          </a:p>
          <a:p>
            <a:endParaRPr lang="en-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DF251-9DBB-1CAD-E9AB-1FCA6E0E1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DB28-467B-42AB-AF30-926E64120C57}" type="slidenum">
              <a:rPr lang="en-GB" smtClean="0"/>
              <a:pPr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5450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8B7E5-0089-F52D-1A2F-9D4C5B16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A0B2E-AAAD-74BA-275D-75C987A20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the basic and core element for any research.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access to useful and sufficient data has always been a major issue for researchers</a:t>
            </a:r>
          </a:p>
          <a:p>
            <a:r>
              <a:rPr lang="en-US" b="0" i="0" dirty="0">
                <a:effectLst/>
                <a:latin typeface="Baskerville Old Face" panose="02020602080505020303" pitchFamily="18" charset="0"/>
              </a:rPr>
              <a:t>Any research is only as good as the </a:t>
            </a:r>
            <a:r>
              <a:rPr lang="en-US" b="0" i="0" dirty="0">
                <a:solidFill>
                  <a:srgbClr val="002060"/>
                </a:solidFill>
                <a:effectLst/>
                <a:latin typeface="Baskerville Old Face" panose="02020602080505020303" pitchFamily="18" charset="0"/>
              </a:rPr>
              <a:t>data that drives it</a:t>
            </a:r>
            <a:r>
              <a:rPr lang="en-US" b="0" i="0" dirty="0">
                <a:effectLst/>
                <a:latin typeface="Baskerville Old Face" panose="02020602080505020303" pitchFamily="18" charset="0"/>
              </a:rPr>
              <a:t>, so choosing the right technique of data collection can make all the difference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F2DAD-061E-02DA-E243-B761B6514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DB28-467B-42AB-AF30-926E64120C57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8824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7D5E4-0499-46BE-9804-7499F8E17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002060"/>
                </a:solidFill>
                <a:latin typeface="Baskerville Old Face" panose="02020602080505020303" pitchFamily="18" charset="0"/>
              </a:rPr>
              <a:t>Definition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ECE69-BDD1-4F32-806C-4C9C28A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545" y="1253836"/>
            <a:ext cx="11540837" cy="5049982"/>
          </a:xfrm>
        </p:spPr>
        <p:txBody>
          <a:bodyPr>
            <a:norm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Data collection is a process of collecting information (data) from all the </a:t>
            </a:r>
            <a:r>
              <a:rPr lang="en-US" dirty="0">
                <a:solidFill>
                  <a:srgbClr val="C00000"/>
                </a:solidFill>
                <a:latin typeface="Baskerville Old Face" panose="02020602080505020303" pitchFamily="18" charset="0"/>
              </a:rPr>
              <a:t>relevant</a:t>
            </a:r>
            <a:r>
              <a:rPr lang="en-US" dirty="0">
                <a:latin typeface="Baskerville Old Face" panose="02020602080505020303" pitchFamily="18" charset="0"/>
              </a:rPr>
              <a:t> sources in order to find answers to the </a:t>
            </a:r>
            <a:r>
              <a:rPr lang="en-US" dirty="0">
                <a:solidFill>
                  <a:srgbClr val="002060"/>
                </a:solidFill>
                <a:latin typeface="Baskerville Old Face" panose="02020602080505020303" pitchFamily="18" charset="0"/>
              </a:rPr>
              <a:t>research problem</a:t>
            </a:r>
            <a:r>
              <a:rPr lang="en-US" dirty="0">
                <a:latin typeface="Baskerville Old Face" panose="02020602080505020303" pitchFamily="18" charset="0"/>
              </a:rPr>
              <a:t>, </a:t>
            </a:r>
            <a:r>
              <a:rPr lang="en-US" dirty="0">
                <a:solidFill>
                  <a:srgbClr val="002060"/>
                </a:solidFill>
                <a:latin typeface="Baskerville Old Face" panose="02020602080505020303" pitchFamily="18" charset="0"/>
              </a:rPr>
              <a:t>test the hypothesis </a:t>
            </a:r>
            <a:r>
              <a:rPr lang="en-US" dirty="0">
                <a:latin typeface="Baskerville Old Face" panose="02020602080505020303" pitchFamily="18" charset="0"/>
              </a:rPr>
              <a:t>and </a:t>
            </a:r>
            <a:r>
              <a:rPr lang="en-US" dirty="0">
                <a:solidFill>
                  <a:srgbClr val="002060"/>
                </a:solidFill>
                <a:latin typeface="Baskerville Old Face" panose="02020602080505020303" pitchFamily="18" charset="0"/>
              </a:rPr>
              <a:t>evaluate the outcomes</a:t>
            </a:r>
            <a:r>
              <a:rPr lang="en-US" dirty="0">
                <a:latin typeface="Baskerville Old Face" panose="02020602080505020303" pitchFamily="18" charset="0"/>
              </a:rPr>
              <a:t>.</a:t>
            </a:r>
          </a:p>
          <a:p>
            <a:r>
              <a:rPr lang="en-US" b="0" i="0" dirty="0">
                <a:effectLst/>
                <a:latin typeface="Baskerville Old Face" panose="02020602080505020303" pitchFamily="18" charset="0"/>
              </a:rPr>
              <a:t>Data collection is a </a:t>
            </a:r>
            <a:r>
              <a:rPr lang="en-US" b="0" i="0" dirty="0">
                <a:solidFill>
                  <a:srgbClr val="C00000"/>
                </a:solidFill>
                <a:effectLst/>
                <a:latin typeface="Baskerville Old Face" panose="02020602080505020303" pitchFamily="18" charset="0"/>
              </a:rPr>
              <a:t>systematic</a:t>
            </a:r>
            <a:r>
              <a:rPr lang="en-US" b="0" i="0" dirty="0">
                <a:effectLst/>
                <a:latin typeface="Baskerville Old Face" panose="02020602080505020303" pitchFamily="18" charset="0"/>
              </a:rPr>
              <a:t> process of gathering information for research</a:t>
            </a:r>
          </a:p>
          <a:p>
            <a:r>
              <a:rPr lang="en-US" b="0" i="0" dirty="0">
                <a:effectLst/>
                <a:latin typeface="Baskerville Old Face" panose="02020602080505020303" pitchFamily="18" charset="0"/>
              </a:rPr>
              <a:t>Data collection is the procedure of collecting, measuring and analyzing accurate insights for research using standard validated techniques</a:t>
            </a:r>
            <a:endParaRPr lang="en-US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277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Baskerville Old Face" panose="02020602080505020303" pitchFamily="18" charset="0"/>
              </a:rPr>
              <a:t>Definition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417639"/>
            <a:ext cx="11648822" cy="4789198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Baskerville Old Face" panose="02020602080505020303" pitchFamily="18" charset="0"/>
              </a:rPr>
              <a:t>Data collection is very important in any research study because the outcome of your research study largely depend on the quality of your data.</a:t>
            </a:r>
          </a:p>
          <a:p>
            <a:pPr algn="just"/>
            <a:r>
              <a:rPr lang="en-US" b="0" i="0" dirty="0">
                <a:effectLst/>
                <a:latin typeface="Baskerville Old Face" panose="02020602080505020303" pitchFamily="18" charset="0"/>
              </a:rPr>
              <a:t>The most critical objective of data collection is ensuring that </a:t>
            </a:r>
            <a:r>
              <a:rPr lang="en-US" b="0" i="0" dirty="0">
                <a:solidFill>
                  <a:srgbClr val="C00000"/>
                </a:solidFill>
                <a:effectLst/>
                <a:latin typeface="Baskerville Old Face" panose="02020602080505020303" pitchFamily="18" charset="0"/>
              </a:rPr>
              <a:t>information-rich</a:t>
            </a:r>
            <a:r>
              <a:rPr lang="en-US" b="0" i="0" dirty="0">
                <a:effectLst/>
                <a:latin typeface="Baskerville Old Face" panose="02020602080505020303" pitchFamily="18" charset="0"/>
              </a:rPr>
              <a:t> and </a:t>
            </a:r>
            <a:r>
              <a:rPr lang="en-US" b="0" i="0" dirty="0">
                <a:solidFill>
                  <a:srgbClr val="C00000"/>
                </a:solidFill>
                <a:effectLst/>
                <a:latin typeface="Baskerville Old Face" panose="02020602080505020303" pitchFamily="18" charset="0"/>
              </a:rPr>
              <a:t>reliable data </a:t>
            </a:r>
            <a:r>
              <a:rPr lang="en-US" b="0" i="0" dirty="0">
                <a:effectLst/>
                <a:latin typeface="Baskerville Old Face" panose="02020602080505020303" pitchFamily="18" charset="0"/>
              </a:rPr>
              <a:t>is collected for </a:t>
            </a:r>
            <a:r>
              <a:rPr lang="en-US" b="0" i="0" dirty="0">
                <a:solidFill>
                  <a:srgbClr val="C00000"/>
                </a:solidFill>
                <a:effectLst/>
                <a:latin typeface="Baskerville Old Face" panose="02020602080505020303" pitchFamily="18" charset="0"/>
              </a:rPr>
              <a:t>analysis</a:t>
            </a:r>
            <a:r>
              <a:rPr lang="en-US" b="0" i="0" dirty="0">
                <a:effectLst/>
                <a:latin typeface="Baskerville Old Face" panose="02020602080505020303" pitchFamily="18" charset="0"/>
              </a:rPr>
              <a:t> so that </a:t>
            </a:r>
            <a:r>
              <a:rPr lang="en-US" b="0" i="0" dirty="0">
                <a:solidFill>
                  <a:srgbClr val="C00000"/>
                </a:solidFill>
                <a:effectLst/>
                <a:latin typeface="Baskerville Old Face" panose="02020602080505020303" pitchFamily="18" charset="0"/>
              </a:rPr>
              <a:t>data-driven decisions</a:t>
            </a:r>
            <a:r>
              <a:rPr lang="en-US" b="0" i="0" dirty="0">
                <a:effectLst/>
                <a:latin typeface="Baskerville Old Face" panose="02020602080505020303" pitchFamily="18" charset="0"/>
              </a:rPr>
              <a:t> can be made for research.</a:t>
            </a:r>
            <a:endParaRPr lang="en-US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47F50-276A-4E98-9BCF-E3C5D65A8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Choice of Method of Data collection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7CCD0-A76B-4D6E-8359-E10BFA84A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 defTabSz="914400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600" dirty="0">
                <a:solidFill>
                  <a:prstClr val="black"/>
                </a:solidFill>
                <a:latin typeface="Baskerville Old Face" panose="02020602080505020303" pitchFamily="18" charset="0"/>
                <a:ea typeface="+mn-ea"/>
              </a:rPr>
              <a:t>The choice of a method of data collection depends upon </a:t>
            </a:r>
          </a:p>
          <a:p>
            <a:pPr marL="742950" lvl="1" indent="-285750" algn="just" defTabSz="914400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3200" dirty="0">
                <a:latin typeface="Baskerville Old Face" panose="02020602080505020303" pitchFamily="18" charset="0"/>
                <a:ea typeface="+mn-ea"/>
              </a:rPr>
              <a:t>The purpose of the study, </a:t>
            </a:r>
          </a:p>
          <a:p>
            <a:pPr marL="742950" lvl="1" indent="-285750" algn="just" defTabSz="914400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3200" dirty="0">
                <a:latin typeface="Baskerville Old Face" panose="02020602080505020303" pitchFamily="18" charset="0"/>
                <a:ea typeface="+mn-ea"/>
              </a:rPr>
              <a:t>The resources available and </a:t>
            </a:r>
          </a:p>
          <a:p>
            <a:pPr marL="742950" lvl="1" indent="-285750" algn="just" defTabSz="914400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3200" dirty="0">
                <a:latin typeface="Baskerville Old Face" panose="02020602080505020303" pitchFamily="18" charset="0"/>
                <a:ea typeface="+mn-ea"/>
              </a:rPr>
              <a:t>The skill of the researcher.</a:t>
            </a:r>
          </a:p>
        </p:txBody>
      </p:sp>
    </p:spTree>
    <p:extLst>
      <p:ext uri="{BB962C8B-B14F-4D97-AF65-F5344CB8AC3E}">
        <p14:creationId xmlns:p14="http://schemas.microsoft.com/office/powerpoint/2010/main" val="3211698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A0CCF-5375-48F2-A55E-60286C81C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Baskerville Old Face" panose="02020602080505020303" pitchFamily="18" charset="0"/>
              </a:rPr>
              <a:t>Importance of 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E8DC8-BAD1-4FC8-9381-CE1C4E22D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818" y="1413164"/>
            <a:ext cx="11651673" cy="4807527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002060"/>
              </a:solidFill>
              <a:effectLst/>
              <a:latin typeface="Baskerville Old Face" panose="020206020805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2060"/>
                </a:solidFill>
                <a:effectLst/>
                <a:latin typeface="Baskerville Old Face" panose="02020602080505020303" pitchFamily="18" charset="0"/>
              </a:rPr>
              <a:t>Integrity of the Research</a:t>
            </a:r>
            <a:endParaRPr lang="en-US" b="0" i="0" dirty="0">
              <a:solidFill>
                <a:srgbClr val="002060"/>
              </a:solidFill>
              <a:effectLst/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A key reason for collecting data</a:t>
            </a:r>
            <a:r>
              <a:rPr lang="en-US" dirty="0">
                <a:solidFill>
                  <a:srgbClr val="000000"/>
                </a:solidFill>
                <a:latin typeface="Baskerville Old Face" panose="02020602080505020303" pitchFamily="18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is to ensure that the integrity of the research question is maintained.</a:t>
            </a:r>
            <a:endParaRPr lang="en-US" b="0" i="0" dirty="0">
              <a:effectLst/>
              <a:latin typeface="Baskerville Old Face" panose="020206020805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2060"/>
                </a:solidFill>
                <a:effectLst/>
                <a:latin typeface="Baskerville Old Face" panose="02020602080505020303" pitchFamily="18" charset="0"/>
              </a:rPr>
              <a:t>Reduce the likelihood of errors</a:t>
            </a:r>
            <a:endParaRPr lang="en-US" b="0" i="0" dirty="0">
              <a:solidFill>
                <a:srgbClr val="002060"/>
              </a:solidFill>
              <a:effectLst/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The correct use of appropriate data collection of methods reduces the likelihood of errors consistent with the results. </a:t>
            </a:r>
            <a:endParaRPr lang="en-US" b="0" i="0" dirty="0">
              <a:effectLst/>
              <a:latin typeface="Baskerville Old Face" panose="020206020805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2060"/>
                </a:solidFill>
                <a:effectLst/>
                <a:latin typeface="Baskerville Old Face" panose="02020602080505020303" pitchFamily="18" charset="0"/>
              </a:rPr>
              <a:t>Decision Making</a:t>
            </a:r>
            <a:endParaRPr lang="en-US" b="0" i="0" dirty="0">
              <a:solidFill>
                <a:srgbClr val="002060"/>
              </a:solidFill>
              <a:effectLst/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To minimize the risk of errors in decision making, it is important that accurate data is collected so that the researcher doesn't make uninformed decisions. </a:t>
            </a:r>
            <a:endParaRPr lang="en-US" b="0" i="0" dirty="0">
              <a:effectLst/>
              <a:latin typeface="Baskerville Old Face" panose="02020602080505020303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523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375D1-1F50-405C-A0BE-F80B955C9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304800"/>
            <a:ext cx="11887200" cy="6324600"/>
          </a:xfrm>
        </p:spPr>
        <p:txBody>
          <a:bodyPr>
            <a:normAutofit/>
          </a:bodyPr>
          <a:lstStyle/>
          <a:p>
            <a:pPr marL="342900" indent="-342900" defTabSz="914400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b="1" dirty="0">
                <a:solidFill>
                  <a:srgbClr val="002060"/>
                </a:solidFill>
                <a:latin typeface="Baskerville Old Face" panose="02020602080505020303" pitchFamily="18" charset="0"/>
              </a:rPr>
              <a:t>Save Cost and Time</a:t>
            </a:r>
            <a:endParaRPr lang="en-US" dirty="0">
              <a:solidFill>
                <a:srgbClr val="002060"/>
              </a:solidFill>
              <a:latin typeface="Baskerville Old Face" panose="02020602080505020303" pitchFamily="18" charset="0"/>
            </a:endParaRPr>
          </a:p>
          <a:p>
            <a:pPr marL="0" indent="0" defTabSz="914400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en-US" dirty="0">
                <a:solidFill>
                  <a:srgbClr val="000000"/>
                </a:solidFill>
                <a:latin typeface="Baskerville Old Face" panose="02020602080505020303" pitchFamily="18" charset="0"/>
              </a:rPr>
              <a:t>Data collection saves the researcher time and funds that would otherwise be misspent without a deeper understanding of the topic or subject matter.</a:t>
            </a:r>
            <a:endParaRPr lang="en-US" dirty="0">
              <a:solidFill>
                <a:prstClr val="black"/>
              </a:solidFill>
              <a:latin typeface="Baskerville Old Face" panose="02020602080505020303" pitchFamily="18" charset="0"/>
            </a:endParaRPr>
          </a:p>
          <a:p>
            <a:pPr marL="342900" indent="-342900" defTabSz="914400">
              <a:lnSpc>
                <a:spcPct val="10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b="1" dirty="0">
                <a:solidFill>
                  <a:srgbClr val="002060"/>
                </a:solidFill>
                <a:latin typeface="Baskerville Old Face" panose="02020602080505020303" pitchFamily="18" charset="0"/>
              </a:rPr>
              <a:t>To support a need for a new idea, change and/or innovation</a:t>
            </a:r>
            <a:endParaRPr lang="en-US" dirty="0">
              <a:solidFill>
                <a:srgbClr val="002060"/>
              </a:solidFill>
              <a:latin typeface="Baskerville Old Face" panose="02020602080505020303" pitchFamily="18" charset="0"/>
            </a:endParaRPr>
          </a:p>
          <a:p>
            <a:pPr marL="0" indent="0" defTabSz="914400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en-US" dirty="0">
                <a:solidFill>
                  <a:srgbClr val="000000"/>
                </a:solidFill>
                <a:latin typeface="Baskerville Old Face" panose="02020602080505020303" pitchFamily="18" charset="0"/>
              </a:rPr>
              <a:t>To prove the need for a change in the norm or the introduction of new information that will be widely accepted, it is important to collect data as evidence to support these claims.</a:t>
            </a:r>
            <a:endParaRPr lang="en-US" dirty="0">
              <a:solidFill>
                <a:prstClr val="black"/>
              </a:solidFill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40305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2057</Words>
  <Application>Microsoft Office PowerPoint</Application>
  <PresentationFormat>Widescreen</PresentationFormat>
  <Paragraphs>175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Baskerville Old Face</vt:lpstr>
      <vt:lpstr>Calibri</vt:lpstr>
      <vt:lpstr>Georgia</vt:lpstr>
      <vt:lpstr>Merriweather</vt:lpstr>
      <vt:lpstr>Roboto</vt:lpstr>
      <vt:lpstr>Symbol</vt:lpstr>
      <vt:lpstr>Times New Roman</vt:lpstr>
      <vt:lpstr>Wingdings</vt:lpstr>
      <vt:lpstr>1_Office Theme</vt:lpstr>
      <vt:lpstr>Data Collection Methods (I) (CSC/MIS316)  Lecture 8</vt:lpstr>
      <vt:lpstr>Learning objectives</vt:lpstr>
      <vt:lpstr>Learning Outcome</vt:lpstr>
      <vt:lpstr>Introduction</vt:lpstr>
      <vt:lpstr>Definition</vt:lpstr>
      <vt:lpstr>Definition Cont’d</vt:lpstr>
      <vt:lpstr>Choice of Method of Data collection </vt:lpstr>
      <vt:lpstr>Importance of Data Collection</vt:lpstr>
      <vt:lpstr>PowerPoint Presentation</vt:lpstr>
      <vt:lpstr>Approaches/ Methods of Data Collection</vt:lpstr>
      <vt:lpstr>Methods of Data Collection</vt:lpstr>
      <vt:lpstr>Primary data collection Method</vt:lpstr>
      <vt:lpstr>Examples of Primary Data Sources </vt:lpstr>
      <vt:lpstr>Six Data collection Tools/ Techniques</vt:lpstr>
      <vt:lpstr>Other Data Collection Tools </vt:lpstr>
      <vt:lpstr>PowerPoint Presentation</vt:lpstr>
      <vt:lpstr>PowerPoint Presentation</vt:lpstr>
      <vt:lpstr>Data Collection using Primary Sources</vt:lpstr>
      <vt:lpstr>PowerPoint Presentation</vt:lpstr>
      <vt:lpstr>Observation</vt:lpstr>
      <vt:lpstr>PowerPoint Presentation</vt:lpstr>
      <vt:lpstr>Observation Cont’d</vt:lpstr>
      <vt:lpstr>Scheduling Observations</vt:lpstr>
      <vt:lpstr>PowerPoint Presentation</vt:lpstr>
      <vt:lpstr>Scheduling Observations</vt:lpstr>
      <vt:lpstr>Note the Following</vt:lpstr>
      <vt:lpstr> Problems of Observation as method of Data Collection: </vt:lpstr>
      <vt:lpstr>Methods of Recording Observation</vt:lpstr>
      <vt:lpstr>Methods of Recording Observation</vt:lpstr>
      <vt:lpstr>Methods of Recording Observation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Collection Methods (CSC/MIS316)  Lecture 6</dc:title>
  <dc:creator>olaneee@yahoo.com</dc:creator>
  <cp:lastModifiedBy>olaneee@yahoo.com</cp:lastModifiedBy>
  <cp:revision>24</cp:revision>
  <dcterms:created xsi:type="dcterms:W3CDTF">2023-11-21T03:36:33Z</dcterms:created>
  <dcterms:modified xsi:type="dcterms:W3CDTF">2023-11-28T06:11:16Z</dcterms:modified>
</cp:coreProperties>
</file>