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CCFF"/>
    <a:srgbClr val="FF66FF"/>
    <a:srgbClr val="00B4B0"/>
    <a:srgbClr val="00EBE6"/>
    <a:srgbClr val="00DE6F"/>
    <a:srgbClr val="66FFFF"/>
    <a:srgbClr val="21FFFF"/>
    <a:srgbClr val="FFE1FF"/>
    <a:srgbClr val="276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E72-4F52-40AC-8AAA-338B3CE5D924}" type="datetimeFigureOut">
              <a:rPr lang="es-MX" smtClean="0"/>
              <a:t>28/10/2024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5443-984A-4064-BBC5-8E45E33F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003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E72-4F52-40AC-8AAA-338B3CE5D924}" type="datetimeFigureOut">
              <a:rPr lang="es-MX" smtClean="0"/>
              <a:t>28/10/2024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5443-984A-4064-BBC5-8E45E33F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7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E72-4F52-40AC-8AAA-338B3CE5D924}" type="datetimeFigureOut">
              <a:rPr lang="es-MX" smtClean="0"/>
              <a:t>28/10/2024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5443-984A-4064-BBC5-8E45E33F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591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E72-4F52-40AC-8AAA-338B3CE5D924}" type="datetimeFigureOut">
              <a:rPr lang="es-MX" smtClean="0"/>
              <a:t>28/10/2024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5443-984A-4064-BBC5-8E45E33F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16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E72-4F52-40AC-8AAA-338B3CE5D924}" type="datetimeFigureOut">
              <a:rPr lang="es-MX" smtClean="0"/>
              <a:t>28/10/2024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5443-984A-4064-BBC5-8E45E33F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84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E72-4F52-40AC-8AAA-338B3CE5D924}" type="datetimeFigureOut">
              <a:rPr lang="es-MX" smtClean="0"/>
              <a:t>28/10/2024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5443-984A-4064-BBC5-8E45E33F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4464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E72-4F52-40AC-8AAA-338B3CE5D924}" type="datetimeFigureOut">
              <a:rPr lang="es-MX" smtClean="0"/>
              <a:t>28/10/2024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5443-984A-4064-BBC5-8E45E33F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1955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E72-4F52-40AC-8AAA-338B3CE5D924}" type="datetimeFigureOut">
              <a:rPr lang="es-MX" smtClean="0"/>
              <a:t>28/10/2024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5443-984A-4064-BBC5-8E45E33F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59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E72-4F52-40AC-8AAA-338B3CE5D924}" type="datetimeFigureOut">
              <a:rPr lang="es-MX" smtClean="0"/>
              <a:t>28/10/2024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5443-984A-4064-BBC5-8E45E33F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10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E72-4F52-40AC-8AAA-338B3CE5D924}" type="datetimeFigureOut">
              <a:rPr lang="es-MX" smtClean="0"/>
              <a:t>28/10/2024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5443-984A-4064-BBC5-8E45E33F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966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B0E72-4F52-40AC-8AAA-338B3CE5D924}" type="datetimeFigureOut">
              <a:rPr lang="es-MX" smtClean="0"/>
              <a:t>28/10/2024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45443-984A-4064-BBC5-8E45E33F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0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B0E72-4F52-40AC-8AAA-338B3CE5D924}" type="datetimeFigureOut">
              <a:rPr lang="es-MX" smtClean="0"/>
              <a:t>28/10/2024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45443-984A-4064-BBC5-8E45E33F585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715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REFACTORIZACION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FFFF00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0" y="722074"/>
            <a:ext cx="12192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Proceso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 </a:t>
            </a:r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modificar </a:t>
            </a:r>
            <a:r>
              <a:rPr lang="es-MX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código </a:t>
            </a:r>
          </a:p>
          <a:p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es-MX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Mejorar</a:t>
            </a:r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estructura interna </a:t>
            </a:r>
            <a:endParaRPr lang="es-MX" sz="2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s-MX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• </a:t>
            </a:r>
            <a:r>
              <a:rPr lang="es-MX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Sin </a:t>
            </a:r>
            <a:r>
              <a:rPr lang="es-MX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cambiar </a:t>
            </a:r>
            <a:r>
              <a:rPr lang="es-MX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su comportamiento externo</a:t>
            </a:r>
            <a:endParaRPr lang="es-MX" sz="2400" dirty="0">
              <a:ln>
                <a:solidFill>
                  <a:srgbClr val="C00000"/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4" name="Grupo 43"/>
          <p:cNvGrpSpPr/>
          <p:nvPr/>
        </p:nvGrpSpPr>
        <p:grpSpPr>
          <a:xfrm>
            <a:off x="249137" y="2117422"/>
            <a:ext cx="2957704" cy="4740578"/>
            <a:chOff x="249137" y="2117422"/>
            <a:chExt cx="2957704" cy="4740578"/>
          </a:xfrm>
        </p:grpSpPr>
        <p:sp>
          <p:nvSpPr>
            <p:cNvPr id="33" name="Redondear rectángulo de esquina del mismo lado 32"/>
            <p:cNvSpPr/>
            <p:nvPr/>
          </p:nvSpPr>
          <p:spPr>
            <a:xfrm>
              <a:off x="249137" y="2618745"/>
              <a:ext cx="2957704" cy="805171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err="1"/>
                <a:t>Clean</a:t>
              </a:r>
              <a:r>
                <a:rPr lang="es-ES" sz="3200" dirty="0"/>
                <a:t> </a:t>
              </a:r>
              <a:r>
                <a:rPr lang="es-ES" sz="3200" dirty="0" err="1" smtClean="0"/>
                <a:t>Code</a:t>
              </a:r>
              <a:endParaRPr lang="es-ES" sz="3200" dirty="0"/>
            </a:p>
          </p:txBody>
        </p:sp>
        <p:sp>
          <p:nvSpPr>
            <p:cNvPr id="35" name="Rectángulo redondeado 34"/>
            <p:cNvSpPr/>
            <p:nvPr/>
          </p:nvSpPr>
          <p:spPr>
            <a:xfrm>
              <a:off x="266012" y="3423916"/>
              <a:ext cx="2940828" cy="343408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Código </a:t>
              </a:r>
              <a:r>
                <a:rPr lang="es-MX" sz="20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que no solo funcione, sino que también sea</a:t>
              </a:r>
              <a:r>
                <a:rPr lang="es-MX" sz="20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fácil de entender y mantener</a:t>
              </a:r>
              <a:r>
                <a:rPr lang="es-MX" sz="20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, lo que contribuye a la </a:t>
              </a:r>
              <a:r>
                <a:rPr lang="es-MX" sz="20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calidad y sostenibilidad </a:t>
              </a:r>
              <a:r>
                <a:rPr lang="es-MX" sz="20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del software a largo plazo</a:t>
              </a:r>
            </a:p>
          </p:txBody>
        </p:sp>
        <p:sp>
          <p:nvSpPr>
            <p:cNvPr id="41" name="Elipse 40"/>
            <p:cNvSpPr/>
            <p:nvPr/>
          </p:nvSpPr>
          <p:spPr>
            <a:xfrm>
              <a:off x="1364274" y="2117422"/>
              <a:ext cx="727429" cy="7274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500" b="1" dirty="0" smtClean="0"/>
                <a:t>1</a:t>
              </a:r>
              <a:endParaRPr lang="es-MX" sz="3500" b="1" dirty="0"/>
            </a:p>
          </p:txBody>
        </p:sp>
      </p:grpSp>
      <p:grpSp>
        <p:nvGrpSpPr>
          <p:cNvPr id="45" name="Grupo 44"/>
          <p:cNvGrpSpPr/>
          <p:nvPr/>
        </p:nvGrpSpPr>
        <p:grpSpPr>
          <a:xfrm>
            <a:off x="4548903" y="2117421"/>
            <a:ext cx="2952965" cy="4740579"/>
            <a:chOff x="4548903" y="2117421"/>
            <a:chExt cx="2952965" cy="4740579"/>
          </a:xfrm>
        </p:grpSpPr>
        <p:sp>
          <p:nvSpPr>
            <p:cNvPr id="32" name="Rectángulo redondeado 31"/>
            <p:cNvSpPr/>
            <p:nvPr/>
          </p:nvSpPr>
          <p:spPr>
            <a:xfrm>
              <a:off x="4548903" y="3423914"/>
              <a:ext cx="2952965" cy="343408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Directrices</a:t>
              </a:r>
              <a:r>
                <a:rPr lang="es-MX" sz="20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en la programación orientada a objetos que buscan hacer el </a:t>
              </a:r>
              <a:r>
                <a:rPr lang="es-MX" sz="20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código más comprensible, flexible y </a:t>
              </a:r>
              <a:r>
                <a:rPr lang="es-MX" sz="2000" b="1" dirty="0" err="1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mantenible</a:t>
              </a:r>
              <a:r>
                <a:rPr lang="es-MX" sz="20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</a:t>
              </a:r>
            </a:p>
          </p:txBody>
        </p:sp>
        <p:sp>
          <p:nvSpPr>
            <p:cNvPr id="38" name="Redondear rectángulo de esquina del mismo lado 37"/>
            <p:cNvSpPr/>
            <p:nvPr/>
          </p:nvSpPr>
          <p:spPr>
            <a:xfrm>
              <a:off x="4548903" y="2618744"/>
              <a:ext cx="2952965" cy="805171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rgbClr val="00EB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000" dirty="0"/>
                <a:t>Principios SOLID</a:t>
              </a:r>
            </a:p>
          </p:txBody>
        </p:sp>
        <p:sp>
          <p:nvSpPr>
            <p:cNvPr id="42" name="Elipse 41"/>
            <p:cNvSpPr/>
            <p:nvPr/>
          </p:nvSpPr>
          <p:spPr>
            <a:xfrm>
              <a:off x="5643609" y="2117421"/>
              <a:ext cx="727429" cy="7274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500" b="1" dirty="0" smtClean="0"/>
                <a:t>2</a:t>
              </a:r>
              <a:endParaRPr lang="es-MX" sz="3500" b="1" dirty="0"/>
            </a:p>
          </p:txBody>
        </p:sp>
      </p:grpSp>
      <p:grpSp>
        <p:nvGrpSpPr>
          <p:cNvPr id="46" name="Grupo 45"/>
          <p:cNvGrpSpPr/>
          <p:nvPr/>
        </p:nvGrpSpPr>
        <p:grpSpPr>
          <a:xfrm>
            <a:off x="8989454" y="2061418"/>
            <a:ext cx="2829058" cy="4661352"/>
            <a:chOff x="8989454" y="2061418"/>
            <a:chExt cx="2829058" cy="4661352"/>
          </a:xfrm>
        </p:grpSpPr>
        <p:sp>
          <p:nvSpPr>
            <p:cNvPr id="36" name="Redondear rectángulo de esquina del mismo lado 35"/>
            <p:cNvSpPr/>
            <p:nvPr/>
          </p:nvSpPr>
          <p:spPr>
            <a:xfrm>
              <a:off x="8989454" y="2618743"/>
              <a:ext cx="2829058" cy="805171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500" dirty="0" err="1"/>
                <a:t>Clean</a:t>
              </a:r>
              <a:r>
                <a:rPr lang="es-ES" sz="2500" dirty="0"/>
                <a:t> </a:t>
              </a:r>
              <a:r>
                <a:rPr lang="es-ES" sz="2500" dirty="0" err="1"/>
                <a:t>Architecture</a:t>
              </a:r>
              <a:endParaRPr lang="es-ES" sz="2500" dirty="0"/>
            </a:p>
          </p:txBody>
        </p:sp>
        <p:sp>
          <p:nvSpPr>
            <p:cNvPr id="37" name="Rectángulo redondeado 36"/>
            <p:cNvSpPr/>
            <p:nvPr/>
          </p:nvSpPr>
          <p:spPr>
            <a:xfrm>
              <a:off x="8989454" y="3423916"/>
              <a:ext cx="2829058" cy="329885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Diseño </a:t>
              </a:r>
              <a:r>
                <a:rPr lang="es-MX" sz="20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 software que promueve la </a:t>
              </a:r>
              <a:r>
                <a:rPr lang="es-MX" sz="20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separación de preocupaciones </a:t>
              </a:r>
              <a:r>
                <a:rPr lang="es-MX" sz="20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y la </a:t>
              </a:r>
              <a:r>
                <a:rPr lang="es-MX" sz="20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independencia</a:t>
              </a:r>
              <a:r>
                <a:rPr lang="es-MX" sz="20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de las distintas </a:t>
              </a:r>
              <a:r>
                <a:rPr lang="es-MX" sz="2000" b="1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capas</a:t>
              </a:r>
              <a:r>
                <a:rPr lang="es-MX" sz="20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del sistema</a:t>
              </a:r>
            </a:p>
          </p:txBody>
        </p:sp>
        <p:sp>
          <p:nvSpPr>
            <p:cNvPr id="43" name="Elipse 42"/>
            <p:cNvSpPr/>
            <p:nvPr/>
          </p:nvSpPr>
          <p:spPr>
            <a:xfrm>
              <a:off x="10142037" y="2061418"/>
              <a:ext cx="727429" cy="727429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3500" b="1" dirty="0" smtClean="0"/>
                <a:t>3</a:t>
              </a:r>
              <a:endParaRPr lang="es-MX" sz="3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8606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MENSAJES DE VALIDACION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5716303" y="1876162"/>
            <a:ext cx="2341847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s-MX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ValidacionMensajes</a:t>
            </a:r>
            <a:endParaRPr lang="es-MX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413006" y="2656276"/>
            <a:ext cx="2341847" cy="369332"/>
          </a:xfrm>
          <a:prstGeom prst="rect">
            <a:avLst/>
          </a:prstGeom>
          <a:solidFill>
            <a:srgbClr val="C1FFE0"/>
          </a:solidFill>
        </p:spPr>
        <p:txBody>
          <a:bodyPr wrap="square" rtlCol="0">
            <a:spAutoFit/>
          </a:bodyPr>
          <a:lstStyle/>
          <a:p>
            <a:r>
              <a:rPr lang="es-MX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DatosPersonales</a:t>
            </a:r>
            <a:endParaRPr lang="es-MX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8937006" y="3348203"/>
            <a:ext cx="2984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</a:rPr>
              <a:t>NombresYApellidos</a:t>
            </a:r>
            <a:endParaRPr lang="es-MX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</a:endParaRPr>
          </a:p>
        </p:txBody>
      </p:sp>
      <p:cxnSp>
        <p:nvCxnSpPr>
          <p:cNvPr id="11" name="Conector angular 10"/>
          <p:cNvCxnSpPr>
            <a:stCxn id="7" idx="2"/>
            <a:endCxn id="8" idx="1"/>
          </p:cNvCxnSpPr>
          <p:nvPr/>
        </p:nvCxnSpPr>
        <p:spPr>
          <a:xfrm rot="16200000" flipH="1">
            <a:off x="6852392" y="2280328"/>
            <a:ext cx="595448" cy="525779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8" idx="2"/>
            <a:endCxn id="9" idx="1"/>
          </p:cNvCxnSpPr>
          <p:nvPr/>
        </p:nvCxnSpPr>
        <p:spPr>
          <a:xfrm rot="16200000" flipH="1">
            <a:off x="8506838" y="3102700"/>
            <a:ext cx="507261" cy="353076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/>
          <a:srcRect r="8861"/>
          <a:stretch/>
        </p:blipFill>
        <p:spPr>
          <a:xfrm>
            <a:off x="128841" y="903603"/>
            <a:ext cx="4621836" cy="5830478"/>
          </a:xfrm>
          <a:prstGeom prst="rect">
            <a:avLst/>
          </a:prstGeom>
        </p:spPr>
      </p:pic>
      <p:sp>
        <p:nvSpPr>
          <p:cNvPr id="14" name="CuadroTexto 13"/>
          <p:cNvSpPr txBox="1"/>
          <p:nvPr/>
        </p:nvSpPr>
        <p:spPr>
          <a:xfrm>
            <a:off x="8937006" y="3855464"/>
            <a:ext cx="2984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</a:rPr>
              <a:t>FechaDeNacimiento</a:t>
            </a:r>
            <a:endParaRPr lang="es-MX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8937006" y="4404910"/>
            <a:ext cx="2984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</a:rPr>
              <a:t>Sexo</a:t>
            </a:r>
            <a:endParaRPr lang="es-MX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8937006" y="4954356"/>
            <a:ext cx="298448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</a:rPr>
              <a:t>EstadoCivil</a:t>
            </a:r>
            <a:endParaRPr lang="es-MX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8937005" y="5503802"/>
            <a:ext cx="29844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err="1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</a:rPr>
              <a:t>NombresYApellidosConyuge</a:t>
            </a:r>
            <a:endParaRPr lang="es-MX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</a:endParaRPr>
          </a:p>
        </p:txBody>
      </p:sp>
      <p:sp>
        <p:nvSpPr>
          <p:cNvPr id="20" name="CuadroTexto 19"/>
          <p:cNvSpPr txBox="1"/>
          <p:nvPr/>
        </p:nvSpPr>
        <p:spPr>
          <a:xfrm>
            <a:off x="7413005" y="6154436"/>
            <a:ext cx="2341847" cy="369332"/>
          </a:xfrm>
          <a:prstGeom prst="rect">
            <a:avLst/>
          </a:prstGeom>
          <a:solidFill>
            <a:srgbClr val="C1FFE0"/>
          </a:solidFill>
        </p:spPr>
        <p:txBody>
          <a:bodyPr wrap="square" rtlCol="0">
            <a:spAutoFit/>
          </a:bodyPr>
          <a:lstStyle/>
          <a:p>
            <a:r>
              <a:rPr lang="es-MX" dirty="0" err="1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Direccion</a:t>
            </a:r>
            <a:endParaRPr lang="es-MX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21" name="Conector angular 20"/>
          <p:cNvCxnSpPr>
            <a:endCxn id="20" idx="1"/>
          </p:cNvCxnSpPr>
          <p:nvPr/>
        </p:nvCxnSpPr>
        <p:spPr>
          <a:xfrm rot="16200000" flipH="1">
            <a:off x="5381926" y="4308022"/>
            <a:ext cx="3536379" cy="525780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angular 21"/>
          <p:cNvCxnSpPr/>
          <p:nvPr/>
        </p:nvCxnSpPr>
        <p:spPr>
          <a:xfrm rot="16200000" flipH="1">
            <a:off x="8506838" y="3647273"/>
            <a:ext cx="507261" cy="353076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r 22"/>
          <p:cNvCxnSpPr/>
          <p:nvPr/>
        </p:nvCxnSpPr>
        <p:spPr>
          <a:xfrm rot="16200000" flipH="1">
            <a:off x="8506838" y="4194716"/>
            <a:ext cx="507261" cy="353076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r 23"/>
          <p:cNvCxnSpPr/>
          <p:nvPr/>
        </p:nvCxnSpPr>
        <p:spPr>
          <a:xfrm rot="16200000" flipH="1">
            <a:off x="8506838" y="4711007"/>
            <a:ext cx="507261" cy="353076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angular 24"/>
          <p:cNvCxnSpPr/>
          <p:nvPr/>
        </p:nvCxnSpPr>
        <p:spPr>
          <a:xfrm rot="16200000" flipH="1">
            <a:off x="8506837" y="5250250"/>
            <a:ext cx="507261" cy="353076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/>
          <p:cNvCxnSpPr/>
          <p:nvPr/>
        </p:nvCxnSpPr>
        <p:spPr>
          <a:xfrm>
            <a:off x="2065972" y="1248441"/>
            <a:ext cx="1308484" cy="0"/>
          </a:xfrm>
          <a:prstGeom prst="line">
            <a:avLst/>
          </a:prstGeom>
          <a:ln w="190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2393632" y="2968457"/>
            <a:ext cx="150399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2359342" y="3808505"/>
            <a:ext cx="45243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370772" y="4670775"/>
            <a:ext cx="1003684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370772" y="5538092"/>
            <a:ext cx="209835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2393632" y="2109501"/>
            <a:ext cx="150399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752" y="2669966"/>
            <a:ext cx="330159" cy="330159"/>
          </a:xfrm>
          <a:prstGeom prst="rect">
            <a:avLst/>
          </a:prstGeom>
        </p:spPr>
      </p:pic>
      <p:pic>
        <p:nvPicPr>
          <p:cNvPr id="28" name="Imagen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78" y="3367789"/>
            <a:ext cx="330159" cy="330159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78" y="5457883"/>
            <a:ext cx="330159" cy="330159"/>
          </a:xfrm>
          <a:prstGeom prst="rect">
            <a:avLst/>
          </a:prstGeom>
        </p:spPr>
      </p:pic>
      <p:pic>
        <p:nvPicPr>
          <p:cNvPr id="30" name="Imagen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78" y="4969831"/>
            <a:ext cx="330159" cy="330159"/>
          </a:xfrm>
          <a:prstGeom prst="rect">
            <a:avLst/>
          </a:prstGeom>
        </p:spPr>
      </p:pic>
      <p:pic>
        <p:nvPicPr>
          <p:cNvPr id="31" name="Imagen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678" y="4444083"/>
            <a:ext cx="330159" cy="330159"/>
          </a:xfrm>
          <a:prstGeom prst="rect">
            <a:avLst/>
          </a:prstGeom>
        </p:spPr>
      </p:pic>
      <p:pic>
        <p:nvPicPr>
          <p:cNvPr id="32" name="Imagen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627" y="3923692"/>
            <a:ext cx="330159" cy="3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8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MENSAJES DE VALIDACION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6" name="Imagen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98" y="4232148"/>
            <a:ext cx="10934488" cy="2326087"/>
          </a:xfrm>
          <a:prstGeom prst="rect">
            <a:avLst/>
          </a:prstGeom>
        </p:spPr>
      </p:pic>
      <p:sp>
        <p:nvSpPr>
          <p:cNvPr id="27" name="CuadroTexto 26"/>
          <p:cNvSpPr txBox="1"/>
          <p:nvPr/>
        </p:nvSpPr>
        <p:spPr>
          <a:xfrm>
            <a:off x="5853463" y="1015426"/>
            <a:ext cx="2341847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s-MX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ValidacionMensajes</a:t>
            </a:r>
            <a:endParaRPr lang="es-MX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7550166" y="1632768"/>
            <a:ext cx="2341847" cy="369332"/>
          </a:xfrm>
          <a:prstGeom prst="rect">
            <a:avLst/>
          </a:prstGeom>
          <a:solidFill>
            <a:srgbClr val="C1FFE0"/>
          </a:solidFill>
        </p:spPr>
        <p:txBody>
          <a:bodyPr wrap="square" rtlCol="0">
            <a:spAutoFit/>
          </a:bodyPr>
          <a:lstStyle/>
          <a:p>
            <a:r>
              <a:rPr lang="es-MX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DatosPersonales</a:t>
            </a:r>
            <a:endParaRPr lang="es-MX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29" name="CuadroTexto 28"/>
          <p:cNvSpPr txBox="1"/>
          <p:nvPr/>
        </p:nvSpPr>
        <p:spPr>
          <a:xfrm>
            <a:off x="7550166" y="2116548"/>
            <a:ext cx="2341847" cy="369332"/>
          </a:xfrm>
          <a:prstGeom prst="rect">
            <a:avLst/>
          </a:prstGeom>
          <a:solidFill>
            <a:srgbClr val="C1FFE0"/>
          </a:solidFill>
        </p:spPr>
        <p:txBody>
          <a:bodyPr wrap="square" rtlCol="0">
            <a:spAutoFit/>
          </a:bodyPr>
          <a:lstStyle/>
          <a:p>
            <a:r>
              <a:rPr lang="es-MX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Direccion</a:t>
            </a:r>
            <a:endParaRPr lang="es-MX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7550166" y="2638489"/>
            <a:ext cx="2341847" cy="369332"/>
          </a:xfrm>
          <a:prstGeom prst="rect">
            <a:avLst/>
          </a:prstGeom>
          <a:solidFill>
            <a:srgbClr val="C1FFE0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Celular</a:t>
            </a:r>
            <a:endParaRPr lang="es-MX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31" name="Conector angular 30"/>
          <p:cNvCxnSpPr>
            <a:stCxn id="27" idx="2"/>
            <a:endCxn id="28" idx="1"/>
          </p:cNvCxnSpPr>
          <p:nvPr/>
        </p:nvCxnSpPr>
        <p:spPr>
          <a:xfrm rot="16200000" flipH="1">
            <a:off x="7070938" y="1338206"/>
            <a:ext cx="432676" cy="525779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angular 31"/>
          <p:cNvCxnSpPr/>
          <p:nvPr/>
        </p:nvCxnSpPr>
        <p:spPr>
          <a:xfrm rot="16200000" flipH="1">
            <a:off x="6989553" y="1760011"/>
            <a:ext cx="595448" cy="525779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angular 32"/>
          <p:cNvCxnSpPr/>
          <p:nvPr/>
        </p:nvCxnSpPr>
        <p:spPr>
          <a:xfrm rot="16200000" flipH="1">
            <a:off x="6989552" y="2249018"/>
            <a:ext cx="595448" cy="525779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69" y="1102345"/>
            <a:ext cx="3840562" cy="2233518"/>
          </a:xfrm>
          <a:prstGeom prst="rect">
            <a:avLst/>
          </a:prstGeom>
        </p:spPr>
      </p:pic>
      <p:sp>
        <p:nvSpPr>
          <p:cNvPr id="35" name="CuadroTexto 34"/>
          <p:cNvSpPr txBox="1"/>
          <p:nvPr/>
        </p:nvSpPr>
        <p:spPr>
          <a:xfrm>
            <a:off x="9164303" y="3226427"/>
            <a:ext cx="2251685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ln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noFill/>
              </a:rPr>
              <a:t>Domicilio</a:t>
            </a:r>
            <a:endParaRPr lang="es-MX" dirty="0"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  <a:noFill/>
            </a:endParaRPr>
          </a:p>
        </p:txBody>
      </p:sp>
      <p:cxnSp>
        <p:nvCxnSpPr>
          <p:cNvPr id="36" name="Conector angular 35"/>
          <p:cNvCxnSpPr>
            <a:stCxn id="30" idx="2"/>
            <a:endCxn id="35" idx="1"/>
          </p:cNvCxnSpPr>
          <p:nvPr/>
        </p:nvCxnSpPr>
        <p:spPr>
          <a:xfrm rot="16200000" flipH="1">
            <a:off x="8741060" y="2987850"/>
            <a:ext cx="403272" cy="443213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/>
          <p:cNvSpPr/>
          <p:nvPr/>
        </p:nvSpPr>
        <p:spPr>
          <a:xfrm>
            <a:off x="0" y="3905036"/>
            <a:ext cx="12192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ector recto 37"/>
          <p:cNvCxnSpPr/>
          <p:nvPr/>
        </p:nvCxnSpPr>
        <p:spPr>
          <a:xfrm>
            <a:off x="1828800" y="4469130"/>
            <a:ext cx="427672" cy="0"/>
          </a:xfrm>
          <a:prstGeom prst="line">
            <a:avLst/>
          </a:prstGeom>
          <a:ln w="190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489835" y="1443990"/>
            <a:ext cx="653415" cy="0"/>
          </a:xfrm>
          <a:prstGeom prst="line">
            <a:avLst/>
          </a:prstGeom>
          <a:ln w="190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/>
          <p:cNvCxnSpPr/>
          <p:nvPr/>
        </p:nvCxnSpPr>
        <p:spPr>
          <a:xfrm>
            <a:off x="2816542" y="2079021"/>
            <a:ext cx="93249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2121217" y="4986051"/>
            <a:ext cx="69532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Imagen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10" y="3247985"/>
            <a:ext cx="330159" cy="330159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304" y="2668745"/>
            <a:ext cx="330159" cy="3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5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/>
          <p:cNvGrpSpPr/>
          <p:nvPr/>
        </p:nvGrpSpPr>
        <p:grpSpPr>
          <a:xfrm>
            <a:off x="5580207" y="1266383"/>
            <a:ext cx="6237436" cy="4963352"/>
            <a:chOff x="5580207" y="1266383"/>
            <a:chExt cx="6237436" cy="4963352"/>
          </a:xfrm>
        </p:grpSpPr>
        <p:pic>
          <p:nvPicPr>
            <p:cNvPr id="28" name="Imagen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0207" y="2754463"/>
              <a:ext cx="6237436" cy="3475272"/>
            </a:xfrm>
            <a:prstGeom prst="rect">
              <a:avLst/>
            </a:prstGeom>
            <a:ln w="28575">
              <a:solidFill>
                <a:srgbClr val="FF66FF"/>
              </a:solidFill>
            </a:ln>
          </p:spPr>
        </p:pic>
        <p:sp>
          <p:nvSpPr>
            <p:cNvPr id="46" name="Rectángulo redondeado 45"/>
            <p:cNvSpPr/>
            <p:nvPr/>
          </p:nvSpPr>
          <p:spPr>
            <a:xfrm>
              <a:off x="7442766" y="1266383"/>
              <a:ext cx="2376786" cy="98390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>
                  <a:ln>
                    <a:solidFill>
                      <a:schemeClr val="bg1">
                        <a:lumMod val="65000"/>
                      </a:schemeClr>
                    </a:solidFill>
                  </a:ln>
                  <a:solidFill>
                    <a:schemeClr val="bg1">
                      <a:lumMod val="85000"/>
                    </a:schemeClr>
                  </a:solidFill>
                </a:rPr>
                <a:t>DETALLE</a:t>
              </a:r>
              <a:endParaRPr lang="es-MX" sz="2400" dirty="0">
                <a:ln>
                  <a:solidFill>
                    <a:schemeClr val="bg1">
                      <a:lumMod val="6500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VALIDACION DE DATOS 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26" name="Conector recto 25"/>
          <p:cNvCxnSpPr/>
          <p:nvPr/>
        </p:nvCxnSpPr>
        <p:spPr>
          <a:xfrm>
            <a:off x="2065972" y="1248441"/>
            <a:ext cx="1308484" cy="0"/>
          </a:xfrm>
          <a:prstGeom prst="line">
            <a:avLst/>
          </a:prstGeom>
          <a:ln w="190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/>
          <p:cNvCxnSpPr/>
          <p:nvPr/>
        </p:nvCxnSpPr>
        <p:spPr>
          <a:xfrm>
            <a:off x="2393632" y="2968457"/>
            <a:ext cx="150399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/>
          <p:cNvCxnSpPr/>
          <p:nvPr/>
        </p:nvCxnSpPr>
        <p:spPr>
          <a:xfrm>
            <a:off x="2359342" y="3808505"/>
            <a:ext cx="45243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/>
          <p:cNvCxnSpPr/>
          <p:nvPr/>
        </p:nvCxnSpPr>
        <p:spPr>
          <a:xfrm>
            <a:off x="2370772" y="4670775"/>
            <a:ext cx="1003684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2370772" y="5538092"/>
            <a:ext cx="209835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43"/>
          <p:cNvCxnSpPr/>
          <p:nvPr/>
        </p:nvCxnSpPr>
        <p:spPr>
          <a:xfrm>
            <a:off x="2393632" y="2109501"/>
            <a:ext cx="150399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3"/>
          <a:srcRect r="38983"/>
          <a:stretch/>
        </p:blipFill>
        <p:spPr>
          <a:xfrm>
            <a:off x="247787" y="946849"/>
            <a:ext cx="4765647" cy="5723312"/>
          </a:xfrm>
          <a:prstGeom prst="rect">
            <a:avLst/>
          </a:prstGeom>
          <a:ln w="76200">
            <a:noFill/>
          </a:ln>
        </p:spPr>
      </p:pic>
      <p:cxnSp>
        <p:nvCxnSpPr>
          <p:cNvPr id="30" name="Conector recto 29"/>
          <p:cNvCxnSpPr/>
          <p:nvPr/>
        </p:nvCxnSpPr>
        <p:spPr>
          <a:xfrm>
            <a:off x="1397414" y="4705532"/>
            <a:ext cx="1545253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/>
          <p:cNvCxnSpPr/>
          <p:nvPr/>
        </p:nvCxnSpPr>
        <p:spPr>
          <a:xfrm>
            <a:off x="1397414" y="3723889"/>
            <a:ext cx="1619055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/>
          <p:cNvCxnSpPr/>
          <p:nvPr/>
        </p:nvCxnSpPr>
        <p:spPr>
          <a:xfrm>
            <a:off x="1397414" y="2754463"/>
            <a:ext cx="1414366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/>
          <p:cNvCxnSpPr/>
          <p:nvPr/>
        </p:nvCxnSpPr>
        <p:spPr>
          <a:xfrm>
            <a:off x="1181952" y="1162145"/>
            <a:ext cx="562765" cy="0"/>
          </a:xfrm>
          <a:prstGeom prst="line">
            <a:avLst/>
          </a:prstGeom>
          <a:ln w="19050">
            <a:solidFill>
              <a:srgbClr val="66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n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9762" y="3035866"/>
            <a:ext cx="290348" cy="290348"/>
          </a:xfrm>
          <a:prstGeom prst="rect">
            <a:avLst/>
          </a:prstGeom>
        </p:spPr>
      </p:pic>
      <p:pic>
        <p:nvPicPr>
          <p:cNvPr id="43" name="Imagen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811" y="4031159"/>
            <a:ext cx="290348" cy="290348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6576" y="5028638"/>
            <a:ext cx="290348" cy="290348"/>
          </a:xfrm>
          <a:prstGeom prst="rect">
            <a:avLst/>
          </a:prstGeom>
        </p:spPr>
      </p:pic>
      <p:grpSp>
        <p:nvGrpSpPr>
          <p:cNvPr id="3" name="Grupo 2"/>
          <p:cNvGrpSpPr/>
          <p:nvPr/>
        </p:nvGrpSpPr>
        <p:grpSpPr>
          <a:xfrm>
            <a:off x="441434" y="5244662"/>
            <a:ext cx="5055476" cy="985073"/>
            <a:chOff x="441434" y="5244662"/>
            <a:chExt cx="5055476" cy="985073"/>
          </a:xfrm>
        </p:grpSpPr>
        <p:sp>
          <p:nvSpPr>
            <p:cNvPr id="2" name="Flecha derecha 1"/>
            <p:cNvSpPr/>
            <p:nvPr/>
          </p:nvSpPr>
          <p:spPr>
            <a:xfrm>
              <a:off x="4469130" y="5589784"/>
              <a:ext cx="1027780" cy="289337"/>
            </a:xfrm>
            <a:prstGeom prst="rightArrow">
              <a:avLst>
                <a:gd name="adj1" fmla="val 50000"/>
                <a:gd name="adj2" fmla="val 65086"/>
              </a:avLst>
            </a:prstGeom>
            <a:solidFill>
              <a:srgbClr val="FF66FF"/>
            </a:solidFill>
            <a:ln w="3810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ángulo 33"/>
            <p:cNvSpPr/>
            <p:nvPr/>
          </p:nvSpPr>
          <p:spPr>
            <a:xfrm>
              <a:off x="441434" y="5244662"/>
              <a:ext cx="4027696" cy="985073"/>
            </a:xfrm>
            <a:prstGeom prst="rect">
              <a:avLst/>
            </a:prstGeom>
            <a:noFill/>
            <a:ln>
              <a:solidFill>
                <a:srgbClr val="FF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11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IMPLEMENTACION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30" y="4652759"/>
            <a:ext cx="10417404" cy="1641657"/>
          </a:xfrm>
          <a:prstGeom prst="rect">
            <a:avLst/>
          </a:prstGeom>
        </p:spPr>
      </p:pic>
      <p:sp>
        <p:nvSpPr>
          <p:cNvPr id="42" name="Rectángulo redondeado 41"/>
          <p:cNvSpPr/>
          <p:nvPr/>
        </p:nvSpPr>
        <p:spPr>
          <a:xfrm>
            <a:off x="4542481" y="2368288"/>
            <a:ext cx="4158072" cy="1331353"/>
          </a:xfrm>
          <a:prstGeom prst="roundRect">
            <a:avLst>
              <a:gd name="adj" fmla="val 30250"/>
            </a:avLst>
          </a:prstGeom>
          <a:solidFill>
            <a:srgbClr val="00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 smtClean="0">
                <a:solidFill>
                  <a:schemeClr val="bg1"/>
                </a:solidFill>
              </a:rPr>
              <a:t>VALIDADOR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0" y="4108738"/>
            <a:ext cx="12192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>
            <a:off x="1281351" y="922195"/>
            <a:ext cx="3261130" cy="2111771"/>
            <a:chOff x="1281351" y="922195"/>
            <a:chExt cx="3261130" cy="2111771"/>
          </a:xfrm>
        </p:grpSpPr>
        <p:sp>
          <p:nvSpPr>
            <p:cNvPr id="41" name="Rectángulo redondeado 40"/>
            <p:cNvSpPr/>
            <p:nvPr/>
          </p:nvSpPr>
          <p:spPr>
            <a:xfrm>
              <a:off x="1328329" y="1372414"/>
              <a:ext cx="1950900" cy="1117532"/>
            </a:xfrm>
            <a:prstGeom prst="roundRect">
              <a:avLst>
                <a:gd name="adj" fmla="val 2742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 smtClean="0">
                  <a:solidFill>
                    <a:schemeClr val="bg1"/>
                  </a:solidFill>
                </a:rPr>
                <a:t>MENSAJES</a:t>
              </a:r>
              <a:endParaRPr lang="es-MX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Conector angular 46"/>
            <p:cNvCxnSpPr>
              <a:stCxn id="42" idx="1"/>
              <a:endCxn id="41" idx="2"/>
            </p:cNvCxnSpPr>
            <p:nvPr/>
          </p:nvCxnSpPr>
          <p:spPr>
            <a:xfrm rot="10800000">
              <a:off x="2303779" y="2489947"/>
              <a:ext cx="2238702" cy="544019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1281351" y="922195"/>
              <a:ext cx="2044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Estructura</a:t>
              </a:r>
              <a:r>
                <a:rPr lang="en-US" dirty="0" smtClean="0"/>
                <a:t> de </a:t>
              </a:r>
              <a:r>
                <a:rPr lang="en-US" dirty="0" err="1" smtClean="0"/>
                <a:t>clases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9767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32249" y="1616262"/>
            <a:ext cx="406375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Parametrización Dinámica</a:t>
            </a:r>
            <a:endParaRPr lang="es-MX" sz="2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1735" y="1616264"/>
            <a:ext cx="11167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SENTENCIAS DML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3418874" y="2863392"/>
            <a:ext cx="161558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Modulo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034456" y="2863392"/>
            <a:ext cx="101708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DLL</a:t>
            </a:r>
            <a:endParaRPr lang="es-MX" sz="2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255477" y="3511604"/>
            <a:ext cx="115169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Clase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388192" y="3511604"/>
            <a:ext cx="2364237" cy="523220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s-MX" sz="2800" dirty="0" err="1">
                <a:ln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CatalogoDLL.cs</a:t>
            </a:r>
            <a:endParaRPr lang="es-MX" sz="2800" dirty="0">
              <a:ln>
                <a:solidFill>
                  <a:srgbClr val="C00000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13" name="Conector angular 12"/>
          <p:cNvCxnSpPr>
            <a:stCxn id="6" idx="2"/>
            <a:endCxn id="8" idx="1"/>
          </p:cNvCxnSpPr>
          <p:nvPr/>
        </p:nvCxnSpPr>
        <p:spPr>
          <a:xfrm rot="16200000" flipH="1">
            <a:off x="1951736" y="1657864"/>
            <a:ext cx="985518" cy="1948758"/>
          </a:xfrm>
          <a:prstGeom prst="bentConnector2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Conector angular 13"/>
          <p:cNvCxnSpPr>
            <a:stCxn id="9" idx="2"/>
          </p:cNvCxnSpPr>
          <p:nvPr/>
        </p:nvCxnSpPr>
        <p:spPr>
          <a:xfrm rot="16200000" flipH="1">
            <a:off x="5705937" y="3223674"/>
            <a:ext cx="386602" cy="712477"/>
          </a:xfrm>
          <a:prstGeom prst="bentConnector2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255476" y="4147575"/>
            <a:ext cx="115169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Clase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7388191" y="4147575"/>
            <a:ext cx="2586126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s-MX" sz="2800" dirty="0" err="1">
                <a:ln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CorreoDLL.cs</a:t>
            </a:r>
            <a:endParaRPr lang="es-MX" sz="2800" dirty="0">
              <a:ln>
                <a:solidFill>
                  <a:srgbClr val="C00000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19" name="Conector angular 18"/>
          <p:cNvCxnSpPr>
            <a:stCxn id="9" idx="2"/>
          </p:cNvCxnSpPr>
          <p:nvPr/>
        </p:nvCxnSpPr>
        <p:spPr>
          <a:xfrm rot="16200000" flipH="1">
            <a:off x="5387951" y="3541660"/>
            <a:ext cx="1022573" cy="712475"/>
          </a:xfrm>
          <a:prstGeom prst="bentConnector3">
            <a:avLst>
              <a:gd name="adj1" fmla="val 100364"/>
            </a:avLst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6274458" y="4783545"/>
            <a:ext cx="115169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Clase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>
            <a:off x="7407172" y="4783545"/>
            <a:ext cx="2819393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s-MX" sz="2800" dirty="0" err="1">
                <a:ln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FormatoDLL.cs</a:t>
            </a:r>
            <a:endParaRPr lang="es-MX" sz="2800" dirty="0">
              <a:ln>
                <a:solidFill>
                  <a:srgbClr val="C00000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22" name="Conector angular 21"/>
          <p:cNvCxnSpPr>
            <a:stCxn id="9" idx="2"/>
          </p:cNvCxnSpPr>
          <p:nvPr/>
        </p:nvCxnSpPr>
        <p:spPr>
          <a:xfrm rot="16200000" flipH="1">
            <a:off x="5079457" y="3850154"/>
            <a:ext cx="1658543" cy="731457"/>
          </a:xfrm>
          <a:prstGeom prst="bentConnector3">
            <a:avLst>
              <a:gd name="adj1" fmla="val 97528"/>
            </a:avLst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CuadroTexto 22"/>
          <p:cNvSpPr txBox="1"/>
          <p:nvPr/>
        </p:nvSpPr>
        <p:spPr>
          <a:xfrm>
            <a:off x="6274458" y="5426014"/>
            <a:ext cx="115169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Clase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CuadroTexto 23"/>
          <p:cNvSpPr txBox="1"/>
          <p:nvPr/>
        </p:nvSpPr>
        <p:spPr>
          <a:xfrm>
            <a:off x="7407172" y="5426014"/>
            <a:ext cx="3019089" cy="523220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s-MX" sz="2800" dirty="0" err="1">
                <a:ln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ModeloDLL.cs</a:t>
            </a:r>
            <a:endParaRPr lang="es-MX" sz="2800" dirty="0">
              <a:ln>
                <a:solidFill>
                  <a:srgbClr val="C00000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25" name="Conector angular 24"/>
          <p:cNvCxnSpPr>
            <a:stCxn id="9" idx="2"/>
          </p:cNvCxnSpPr>
          <p:nvPr/>
        </p:nvCxnSpPr>
        <p:spPr>
          <a:xfrm rot="16200000" flipH="1">
            <a:off x="4758222" y="4171389"/>
            <a:ext cx="2301012" cy="731457"/>
          </a:xfrm>
          <a:prstGeom prst="bentConnector3">
            <a:avLst>
              <a:gd name="adj1" fmla="val 98874"/>
            </a:avLst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CuadroTexto 25"/>
          <p:cNvSpPr txBox="1"/>
          <p:nvPr/>
        </p:nvSpPr>
        <p:spPr>
          <a:xfrm>
            <a:off x="6293440" y="6034962"/>
            <a:ext cx="1151697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Clase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CuadroTexto 26"/>
          <p:cNvSpPr txBox="1"/>
          <p:nvPr/>
        </p:nvSpPr>
        <p:spPr>
          <a:xfrm>
            <a:off x="7426155" y="6034962"/>
            <a:ext cx="3267176" cy="523220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s-MX" sz="2800" dirty="0" err="1">
                <a:ln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MonitorBalconDLL.cs</a:t>
            </a:r>
            <a:endParaRPr lang="es-MX" sz="2800" dirty="0">
              <a:ln>
                <a:solidFill>
                  <a:srgbClr val="C00000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28" name="Conector angular 27"/>
          <p:cNvCxnSpPr>
            <a:stCxn id="9" idx="2"/>
          </p:cNvCxnSpPr>
          <p:nvPr/>
        </p:nvCxnSpPr>
        <p:spPr>
          <a:xfrm rot="16200000" flipH="1">
            <a:off x="4463239" y="4466372"/>
            <a:ext cx="2909960" cy="750439"/>
          </a:xfrm>
          <a:prstGeom prst="bentConnector3">
            <a:avLst>
              <a:gd name="adj1" fmla="val 99844"/>
            </a:avLst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" name="Rectángulo redondeado 37"/>
          <p:cNvSpPr/>
          <p:nvPr/>
        </p:nvSpPr>
        <p:spPr>
          <a:xfrm>
            <a:off x="7388191" y="2548278"/>
            <a:ext cx="2088705" cy="630227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>
                <a:solidFill>
                  <a:schemeClr val="bg1"/>
                </a:solidFill>
              </a:rPr>
              <a:t>AFECTACIONES</a:t>
            </a:r>
            <a:endParaRPr lang="es-MX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4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694943"/>
            <a:ext cx="12192000" cy="6131364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FRAGMENTO DE CODIGO ACTUAL (PARTE 1)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10" y="873781"/>
            <a:ext cx="10314124" cy="5753457"/>
          </a:xfrm>
          <a:prstGeom prst="rect">
            <a:avLst/>
          </a:prstGeom>
        </p:spPr>
      </p:pic>
      <p:sp>
        <p:nvSpPr>
          <p:cNvPr id="9" name="Flecha derecha 8"/>
          <p:cNvSpPr/>
          <p:nvPr/>
        </p:nvSpPr>
        <p:spPr>
          <a:xfrm rot="13496138">
            <a:off x="7772336" y="3674081"/>
            <a:ext cx="727424" cy="204782"/>
          </a:xfrm>
          <a:prstGeom prst="rightArrow">
            <a:avLst>
              <a:gd name="adj1" fmla="val 50000"/>
              <a:gd name="adj2" fmla="val 65086"/>
            </a:avLst>
          </a:prstGeom>
          <a:solidFill>
            <a:srgbClr val="FF66FF"/>
          </a:solidFill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 rot="13496138">
            <a:off x="6842171" y="5413543"/>
            <a:ext cx="727424" cy="204782"/>
          </a:xfrm>
          <a:prstGeom prst="rightArrow">
            <a:avLst>
              <a:gd name="adj1" fmla="val 50000"/>
              <a:gd name="adj2" fmla="val 65086"/>
            </a:avLst>
          </a:prstGeom>
          <a:solidFill>
            <a:srgbClr val="FF66FF"/>
          </a:solidFill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derecha 10"/>
          <p:cNvSpPr/>
          <p:nvPr/>
        </p:nvSpPr>
        <p:spPr>
          <a:xfrm rot="13496138">
            <a:off x="6512378" y="2269025"/>
            <a:ext cx="727424" cy="204782"/>
          </a:xfrm>
          <a:prstGeom prst="rightArrow">
            <a:avLst>
              <a:gd name="adj1" fmla="val 50000"/>
              <a:gd name="adj2" fmla="val 65086"/>
            </a:avLst>
          </a:prstGeom>
          <a:solidFill>
            <a:srgbClr val="FF66FF"/>
          </a:solidFill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9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726636"/>
            <a:ext cx="12192000" cy="6131364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FRAGMENTO DE CODIGO ACTUAL (PARTE 2)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28" y="1924524"/>
            <a:ext cx="11487807" cy="3735587"/>
          </a:xfrm>
          <a:prstGeom prst="rect">
            <a:avLst/>
          </a:prstGeom>
        </p:spPr>
      </p:pic>
      <p:sp>
        <p:nvSpPr>
          <p:cNvPr id="7" name="Flecha derecha 6"/>
          <p:cNvSpPr/>
          <p:nvPr/>
        </p:nvSpPr>
        <p:spPr>
          <a:xfrm rot="8386355">
            <a:off x="672599" y="1462795"/>
            <a:ext cx="727424" cy="204782"/>
          </a:xfrm>
          <a:prstGeom prst="rightArrow">
            <a:avLst>
              <a:gd name="adj1" fmla="val 50000"/>
              <a:gd name="adj2" fmla="val 65086"/>
            </a:avLst>
          </a:prstGeom>
          <a:solidFill>
            <a:srgbClr val="FF66FF"/>
          </a:solidFill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echa derecha 7"/>
          <p:cNvSpPr/>
          <p:nvPr/>
        </p:nvSpPr>
        <p:spPr>
          <a:xfrm rot="8386355">
            <a:off x="4472089" y="2090189"/>
            <a:ext cx="727424" cy="204782"/>
          </a:xfrm>
          <a:prstGeom prst="rightArrow">
            <a:avLst>
              <a:gd name="adj1" fmla="val 50000"/>
              <a:gd name="adj2" fmla="val 65086"/>
            </a:avLst>
          </a:prstGeom>
          <a:solidFill>
            <a:srgbClr val="00DE6F"/>
          </a:solidFill>
          <a:ln w="38100">
            <a:solidFill>
              <a:srgbClr val="00D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echa derecha 8"/>
          <p:cNvSpPr/>
          <p:nvPr/>
        </p:nvSpPr>
        <p:spPr>
          <a:xfrm rot="8386355">
            <a:off x="5221269" y="3433043"/>
            <a:ext cx="710196" cy="199932"/>
          </a:xfrm>
          <a:prstGeom prst="rightArrow">
            <a:avLst>
              <a:gd name="adj1" fmla="val 50000"/>
              <a:gd name="adj2" fmla="val 65086"/>
            </a:avLst>
          </a:prstGeom>
          <a:solidFill>
            <a:srgbClr val="00DE6F"/>
          </a:solidFill>
          <a:ln w="38100">
            <a:solidFill>
              <a:srgbClr val="00D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echa derecha 9"/>
          <p:cNvSpPr/>
          <p:nvPr/>
        </p:nvSpPr>
        <p:spPr>
          <a:xfrm rot="13500000">
            <a:off x="2767104" y="5109443"/>
            <a:ext cx="710196" cy="199932"/>
          </a:xfrm>
          <a:prstGeom prst="rightArrow">
            <a:avLst>
              <a:gd name="adj1" fmla="val 50000"/>
              <a:gd name="adj2" fmla="val 65086"/>
            </a:avLst>
          </a:prstGeom>
          <a:solidFill>
            <a:srgbClr val="00DE6F"/>
          </a:solidFill>
          <a:ln w="38100">
            <a:solidFill>
              <a:srgbClr val="00D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echa derecha 10"/>
          <p:cNvSpPr/>
          <p:nvPr/>
        </p:nvSpPr>
        <p:spPr>
          <a:xfrm rot="13500000">
            <a:off x="3949399" y="3358741"/>
            <a:ext cx="488699" cy="137577"/>
          </a:xfrm>
          <a:prstGeom prst="rightArrow">
            <a:avLst>
              <a:gd name="adj1" fmla="val 50000"/>
              <a:gd name="adj2" fmla="val 65086"/>
            </a:avLst>
          </a:prstGeom>
          <a:solidFill>
            <a:srgbClr val="00DE6F"/>
          </a:solidFill>
          <a:ln w="38100">
            <a:solidFill>
              <a:srgbClr val="00DE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8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NOVEDAD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907914" y="1665185"/>
            <a:ext cx="4349605" cy="1795750"/>
            <a:chOff x="907914" y="1665185"/>
            <a:chExt cx="4349605" cy="1795750"/>
          </a:xfrm>
        </p:grpSpPr>
        <p:sp>
          <p:nvSpPr>
            <p:cNvPr id="12" name="CuadroTexto 11"/>
            <p:cNvSpPr txBox="1"/>
            <p:nvPr/>
          </p:nvSpPr>
          <p:spPr>
            <a:xfrm>
              <a:off x="1193768" y="2937715"/>
              <a:ext cx="406375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err="1"/>
                <a:t>Có</a:t>
              </a:r>
              <a:r>
                <a:rPr lang="es-419" sz="2800" dirty="0"/>
                <a:t>digo Difícil de</a:t>
              </a:r>
              <a:r>
                <a:rPr lang="es-ES" sz="2800" dirty="0"/>
                <a:t> Mantener</a:t>
              </a:r>
              <a:endParaRPr lang="es-MX" sz="2800" dirty="0"/>
            </a:p>
          </p:txBody>
        </p:sp>
        <p:cxnSp>
          <p:nvCxnSpPr>
            <p:cNvPr id="17" name="Conector angular 16"/>
            <p:cNvCxnSpPr>
              <a:stCxn id="141" idx="1"/>
              <a:endCxn id="12" idx="1"/>
            </p:cNvCxnSpPr>
            <p:nvPr/>
          </p:nvCxnSpPr>
          <p:spPr>
            <a:xfrm rot="10800000" flipH="1" flipV="1">
              <a:off x="907914" y="1665185"/>
              <a:ext cx="285854" cy="1534139"/>
            </a:xfrm>
            <a:prstGeom prst="bentConnector3">
              <a:avLst>
                <a:gd name="adj1" fmla="val -79971"/>
              </a:avLst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/>
          <p:cNvGrpSpPr/>
          <p:nvPr/>
        </p:nvGrpSpPr>
        <p:grpSpPr>
          <a:xfrm>
            <a:off x="3225645" y="3460934"/>
            <a:ext cx="3030001" cy="1001254"/>
            <a:chOff x="3225645" y="3460934"/>
            <a:chExt cx="3030001" cy="1001254"/>
          </a:xfrm>
        </p:grpSpPr>
        <p:sp>
          <p:nvSpPr>
            <p:cNvPr id="13" name="CuadroTexto 12"/>
            <p:cNvSpPr txBox="1"/>
            <p:nvPr/>
          </p:nvSpPr>
          <p:spPr>
            <a:xfrm>
              <a:off x="3680460" y="3938968"/>
              <a:ext cx="2575186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No </a:t>
              </a:r>
              <a:r>
                <a:rPr lang="en-US" sz="2800" dirty="0" err="1" smtClean="0"/>
                <a:t>Reutilizable</a:t>
              </a:r>
              <a:endParaRPr lang="es-MX" sz="2800" dirty="0"/>
            </a:p>
          </p:txBody>
        </p:sp>
        <p:cxnSp>
          <p:nvCxnSpPr>
            <p:cNvPr id="130" name="Conector angular 129"/>
            <p:cNvCxnSpPr>
              <a:stCxn id="12" idx="2"/>
              <a:endCxn id="13" idx="1"/>
            </p:cNvCxnSpPr>
            <p:nvPr/>
          </p:nvCxnSpPr>
          <p:spPr>
            <a:xfrm rot="16200000" flipH="1">
              <a:off x="3083231" y="3603348"/>
              <a:ext cx="739643" cy="454816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4"/>
          <p:cNvGrpSpPr/>
          <p:nvPr/>
        </p:nvGrpSpPr>
        <p:grpSpPr>
          <a:xfrm>
            <a:off x="4968054" y="4462187"/>
            <a:ext cx="3970206" cy="983910"/>
            <a:chOff x="4968054" y="4462187"/>
            <a:chExt cx="3970206" cy="983910"/>
          </a:xfrm>
        </p:grpSpPr>
        <p:sp>
          <p:nvSpPr>
            <p:cNvPr id="14" name="CuadroTexto 13"/>
            <p:cNvSpPr txBox="1"/>
            <p:nvPr/>
          </p:nvSpPr>
          <p:spPr>
            <a:xfrm>
              <a:off x="5546985" y="4922877"/>
              <a:ext cx="3391275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/>
                <a:t>Duplicidad</a:t>
              </a:r>
              <a:r>
                <a:rPr lang="en-US" sz="2800" dirty="0" smtClean="0"/>
                <a:t> de </a:t>
              </a:r>
              <a:r>
                <a:rPr lang="en-US" sz="2800" dirty="0" err="1" smtClean="0"/>
                <a:t>código</a:t>
              </a:r>
              <a:endParaRPr lang="es-MX" sz="2800" dirty="0"/>
            </a:p>
          </p:txBody>
        </p:sp>
        <p:cxnSp>
          <p:nvCxnSpPr>
            <p:cNvPr id="133" name="Conector angular 132"/>
            <p:cNvCxnSpPr>
              <a:stCxn id="13" idx="2"/>
              <a:endCxn id="14" idx="1"/>
            </p:cNvCxnSpPr>
            <p:nvPr/>
          </p:nvCxnSpPr>
          <p:spPr>
            <a:xfrm rot="16200000" flipH="1">
              <a:off x="4896370" y="4533871"/>
              <a:ext cx="722299" cy="578932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5"/>
          <p:cNvGrpSpPr/>
          <p:nvPr/>
        </p:nvGrpSpPr>
        <p:grpSpPr>
          <a:xfrm>
            <a:off x="7242624" y="5446096"/>
            <a:ext cx="3775896" cy="983910"/>
            <a:chOff x="7242624" y="5446096"/>
            <a:chExt cx="3775896" cy="983910"/>
          </a:xfrm>
        </p:grpSpPr>
        <p:sp>
          <p:nvSpPr>
            <p:cNvPr id="15" name="CuadroTexto 14"/>
            <p:cNvSpPr txBox="1"/>
            <p:nvPr/>
          </p:nvSpPr>
          <p:spPr>
            <a:xfrm>
              <a:off x="8491153" y="5906786"/>
              <a:ext cx="2527367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/>
                <a:t>Inconsistencias</a:t>
              </a:r>
              <a:endParaRPr lang="es-MX" sz="2800" dirty="0"/>
            </a:p>
          </p:txBody>
        </p:sp>
        <p:cxnSp>
          <p:nvCxnSpPr>
            <p:cNvPr id="136" name="Conector angular 135"/>
            <p:cNvCxnSpPr>
              <a:stCxn id="14" idx="2"/>
              <a:endCxn id="15" idx="1"/>
            </p:cNvCxnSpPr>
            <p:nvPr/>
          </p:nvCxnSpPr>
          <p:spPr>
            <a:xfrm rot="16200000" flipH="1">
              <a:off x="7505739" y="5182981"/>
              <a:ext cx="722299" cy="1248530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ángulo redondeado 140"/>
          <p:cNvSpPr/>
          <p:nvPr/>
        </p:nvSpPr>
        <p:spPr>
          <a:xfrm>
            <a:off x="907914" y="1331378"/>
            <a:ext cx="10858254" cy="667616"/>
          </a:xfrm>
          <a:prstGeom prst="roundRect">
            <a:avLst>
              <a:gd name="adj" fmla="val 50000"/>
            </a:avLst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smtClean="0">
                <a:solidFill>
                  <a:schemeClr val="bg1"/>
                </a:solidFill>
              </a:rPr>
              <a:t>No hay separación </a:t>
            </a:r>
            <a:r>
              <a:rPr lang="es-ES" sz="2800" dirty="0">
                <a:solidFill>
                  <a:schemeClr val="bg1"/>
                </a:solidFill>
              </a:rPr>
              <a:t>de la Lógica de </a:t>
            </a:r>
            <a:r>
              <a:rPr lang="es-ES" sz="2800" dirty="0" smtClean="0">
                <a:solidFill>
                  <a:schemeClr val="bg1"/>
                </a:solidFill>
              </a:rPr>
              <a:t>Negocio en DB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REFACTORIZACION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1" name="Rectángulo redondeado 140"/>
          <p:cNvSpPr/>
          <p:nvPr/>
        </p:nvSpPr>
        <p:spPr>
          <a:xfrm>
            <a:off x="1853625" y="2050127"/>
            <a:ext cx="8484747" cy="983908"/>
          </a:xfrm>
          <a:prstGeom prst="roundRect">
            <a:avLst>
              <a:gd name="adj" fmla="val 0"/>
            </a:avLst>
          </a:prstGeom>
          <a:solidFill>
            <a:srgbClr val="C1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Encapsular la lógica de negocio </a:t>
            </a:r>
            <a:r>
              <a:rPr lang="es-ES" sz="240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con SP en </a:t>
            </a:r>
            <a:r>
              <a:rPr lang="es-E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la base de datos</a:t>
            </a:r>
            <a:endParaRPr lang="es-MX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Redondear rectángulo de esquina del mismo lado 2"/>
          <p:cNvSpPr/>
          <p:nvPr/>
        </p:nvSpPr>
        <p:spPr>
          <a:xfrm>
            <a:off x="1853625" y="1244956"/>
            <a:ext cx="8484747" cy="805171"/>
          </a:xfrm>
          <a:prstGeom prst="round2SameRect">
            <a:avLst>
              <a:gd name="adj1" fmla="val 45059"/>
              <a:gd name="adj2" fmla="val 0"/>
            </a:avLst>
          </a:prstGeom>
          <a:solidFill>
            <a:srgbClr val="00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Separación de la Lógica de Negocio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6096000" y="3034034"/>
            <a:ext cx="5836920" cy="3263895"/>
            <a:chOff x="6096000" y="3034034"/>
            <a:chExt cx="5836920" cy="3263895"/>
          </a:xfrm>
        </p:grpSpPr>
        <p:cxnSp>
          <p:nvCxnSpPr>
            <p:cNvPr id="136" name="Conector angular 135"/>
            <p:cNvCxnSpPr>
              <a:stCxn id="141" idx="2"/>
              <a:endCxn id="22" idx="3"/>
            </p:cNvCxnSpPr>
            <p:nvPr/>
          </p:nvCxnSpPr>
          <p:spPr>
            <a:xfrm rot="16200000" flipH="1">
              <a:off x="7664619" y="1465415"/>
              <a:ext cx="894539" cy="403177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ángulo redondeado 20"/>
            <p:cNvSpPr/>
            <p:nvPr/>
          </p:nvSpPr>
          <p:spPr>
            <a:xfrm>
              <a:off x="8322633" y="4733747"/>
              <a:ext cx="3610287" cy="15641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Manejar </a:t>
              </a:r>
              <a:r>
                <a:rPr lang="es-ES" sz="24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transacciones </a:t>
              </a:r>
              <a:r>
                <a:rPr lang="es-ES" sz="24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complejas de </a:t>
              </a:r>
              <a:r>
                <a:rPr lang="es-ES" sz="24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manera más </a:t>
              </a:r>
              <a:r>
                <a:rPr lang="es-ES" sz="24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limpia y escalable</a:t>
              </a:r>
              <a:endParaRPr lang="es-ES" sz="24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Redondear rectángulo de esquina del mismo lado 21"/>
            <p:cNvSpPr/>
            <p:nvPr/>
          </p:nvSpPr>
          <p:spPr>
            <a:xfrm>
              <a:off x="8322633" y="3928574"/>
              <a:ext cx="3610287" cy="805171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/>
                <a:t> </a:t>
              </a:r>
              <a:r>
                <a:rPr lang="es-ES" sz="3200" dirty="0" smtClean="0"/>
                <a:t>Transacciones</a:t>
              </a:r>
              <a:endParaRPr lang="es-ES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5" name="Grupo 4"/>
          <p:cNvGrpSpPr/>
          <p:nvPr/>
        </p:nvGrpSpPr>
        <p:grpSpPr>
          <a:xfrm>
            <a:off x="622623" y="3034034"/>
            <a:ext cx="5473377" cy="3263897"/>
            <a:chOff x="622623" y="3034034"/>
            <a:chExt cx="5473377" cy="3263897"/>
          </a:xfrm>
        </p:grpSpPr>
        <p:sp>
          <p:nvSpPr>
            <p:cNvPr id="16" name="Rectángulo redondeado 15"/>
            <p:cNvSpPr/>
            <p:nvPr/>
          </p:nvSpPr>
          <p:spPr>
            <a:xfrm>
              <a:off x="622623" y="4733749"/>
              <a:ext cx="3320727" cy="15641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facilita el mantenimiento y la reutilización.</a:t>
              </a:r>
              <a:endParaRPr lang="es-MX" sz="24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Redondear rectángulo de esquina del mismo lado 17"/>
            <p:cNvSpPr/>
            <p:nvPr/>
          </p:nvSpPr>
          <p:spPr>
            <a:xfrm>
              <a:off x="622623" y="3928576"/>
              <a:ext cx="3320727" cy="805171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smtClean="0"/>
                <a:t>Mantenimiento</a:t>
              </a:r>
              <a:endParaRPr lang="es-ES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23" name="Conector angular 22"/>
            <p:cNvCxnSpPr>
              <a:stCxn id="141" idx="2"/>
              <a:endCxn id="18" idx="3"/>
            </p:cNvCxnSpPr>
            <p:nvPr/>
          </p:nvCxnSpPr>
          <p:spPr>
            <a:xfrm rot="5400000">
              <a:off x="3742223" y="1574799"/>
              <a:ext cx="894541" cy="381301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upo 1"/>
          <p:cNvGrpSpPr/>
          <p:nvPr/>
        </p:nvGrpSpPr>
        <p:grpSpPr>
          <a:xfrm>
            <a:off x="4176712" y="3034034"/>
            <a:ext cx="3838576" cy="3263893"/>
            <a:chOff x="4176712" y="3034034"/>
            <a:chExt cx="3838576" cy="3263893"/>
          </a:xfrm>
        </p:grpSpPr>
        <p:sp>
          <p:nvSpPr>
            <p:cNvPr id="19" name="Rectángulo redondeado 18"/>
            <p:cNvSpPr/>
            <p:nvPr/>
          </p:nvSpPr>
          <p:spPr>
            <a:xfrm>
              <a:off x="4176712" y="4733745"/>
              <a:ext cx="3838576" cy="15641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Permite </a:t>
              </a:r>
              <a:r>
                <a:rPr lang="es-ES" sz="24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un mejor uso </a:t>
              </a:r>
              <a:r>
                <a:rPr lang="es-ES" sz="24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de </a:t>
              </a:r>
              <a:r>
                <a:rPr lang="es-ES" sz="24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los recursos del servidor</a:t>
              </a:r>
              <a:endParaRPr lang="es-MX" sz="24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Redondear rectángulo de esquina del mismo lado 19"/>
            <p:cNvSpPr/>
            <p:nvPr/>
          </p:nvSpPr>
          <p:spPr>
            <a:xfrm>
              <a:off x="4176712" y="3928574"/>
              <a:ext cx="3838575" cy="805171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smtClean="0"/>
                <a:t>Rendimiento</a:t>
              </a:r>
              <a:endParaRPr lang="es-ES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25" name="Conector angular 24"/>
            <p:cNvCxnSpPr>
              <a:stCxn id="141" idx="2"/>
              <a:endCxn id="20" idx="3"/>
            </p:cNvCxnSpPr>
            <p:nvPr/>
          </p:nvCxnSpPr>
          <p:spPr>
            <a:xfrm rot="16200000" flipH="1">
              <a:off x="5648730" y="3481303"/>
              <a:ext cx="894539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46443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032249" y="1616262"/>
            <a:ext cx="406375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Parametrización Dinámica</a:t>
            </a:r>
            <a:endParaRPr lang="es-MX" sz="2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1735" y="1616264"/>
            <a:ext cx="111676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API DATOS DE ENTRADA VALIDACION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028497" y="2863392"/>
            <a:ext cx="300595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CONTROLADOR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5034456" y="2863392"/>
            <a:ext cx="1492468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TODOS</a:t>
            </a:r>
            <a:endParaRPr lang="es-MX" sz="2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6764019" y="4106313"/>
            <a:ext cx="246810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Métodos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9232128" y="4106313"/>
            <a:ext cx="1035989" cy="523220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s-MX" sz="2800" dirty="0" smtClean="0">
                <a:ln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Todos</a:t>
            </a:r>
            <a:endParaRPr lang="es-MX" sz="2800" dirty="0">
              <a:ln>
                <a:solidFill>
                  <a:srgbClr val="C00000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13" name="Conector angular 12"/>
          <p:cNvCxnSpPr>
            <a:stCxn id="6" idx="2"/>
            <a:endCxn id="8" idx="1"/>
          </p:cNvCxnSpPr>
          <p:nvPr/>
        </p:nvCxnSpPr>
        <p:spPr>
          <a:xfrm rot="16200000" flipH="1">
            <a:off x="1256547" y="2353052"/>
            <a:ext cx="985518" cy="558381"/>
          </a:xfrm>
          <a:prstGeom prst="bentConnector2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angular 18"/>
          <p:cNvCxnSpPr>
            <a:stCxn id="9" idx="2"/>
            <a:endCxn id="10" idx="1"/>
          </p:cNvCxnSpPr>
          <p:nvPr/>
        </p:nvCxnSpPr>
        <p:spPr>
          <a:xfrm rot="16200000" flipH="1">
            <a:off x="5781699" y="3385602"/>
            <a:ext cx="981311" cy="983329"/>
          </a:xfrm>
          <a:prstGeom prst="bentConnector2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" name="Grupo 1"/>
          <p:cNvGrpSpPr/>
          <p:nvPr/>
        </p:nvGrpSpPr>
        <p:grpSpPr>
          <a:xfrm>
            <a:off x="704953" y="5601725"/>
            <a:ext cx="8527175" cy="630227"/>
            <a:chOff x="704953" y="5601725"/>
            <a:chExt cx="8527175" cy="630227"/>
          </a:xfrm>
        </p:grpSpPr>
        <p:sp>
          <p:nvSpPr>
            <p:cNvPr id="38" name="Rectángulo redondeado 37"/>
            <p:cNvSpPr/>
            <p:nvPr/>
          </p:nvSpPr>
          <p:spPr>
            <a:xfrm>
              <a:off x="704953" y="5601725"/>
              <a:ext cx="2088705" cy="630227"/>
            </a:xfrm>
            <a:prstGeom prst="roundRect">
              <a:avLst>
                <a:gd name="adj" fmla="val 50000"/>
              </a:avLst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>
                  <a:solidFill>
                    <a:schemeClr val="bg1"/>
                  </a:solidFill>
                </a:rPr>
                <a:t>AFECTACIONES</a:t>
              </a:r>
              <a:endParaRPr lang="es-MX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CuadroTexto 3"/>
            <p:cNvSpPr txBox="1"/>
            <p:nvPr/>
          </p:nvSpPr>
          <p:spPr>
            <a:xfrm>
              <a:off x="3521526" y="5647445"/>
              <a:ext cx="57106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2400" b="1" dirty="0">
                  <a:solidFill>
                    <a:srgbClr val="C00000"/>
                  </a:solidFill>
                </a:rPr>
                <a:t>552</a:t>
              </a:r>
              <a:r>
                <a:rPr lang="it-IT" sz="2400" dirty="0"/>
                <a:t> </a:t>
              </a:r>
              <a:r>
                <a:rPr lang="it-IT" sz="2400" dirty="0" smtClean="0"/>
                <a:t>campos  validados solo con </a:t>
              </a:r>
              <a:r>
                <a:rPr lang="it-IT" sz="2400" dirty="0"/>
                <a:t>"</a:t>
              </a:r>
              <a:r>
                <a:rPr lang="it-IT" sz="2400" b="1" dirty="0">
                  <a:solidFill>
                    <a:srgbClr val="0070C0"/>
                  </a:solidFill>
                </a:rPr>
                <a:t>NotEmpty</a:t>
              </a:r>
              <a:r>
                <a:rPr lang="it-IT" sz="2400" dirty="0" smtClean="0"/>
                <a:t>"</a:t>
              </a:r>
              <a:endParaRPr lang="en-US" sz="2400" dirty="0"/>
            </a:p>
          </p:txBody>
        </p:sp>
      </p:grpSp>
      <p:sp>
        <p:nvSpPr>
          <p:cNvPr id="29" name="Rectángulo 28"/>
          <p:cNvSpPr/>
          <p:nvPr/>
        </p:nvSpPr>
        <p:spPr>
          <a:xfrm>
            <a:off x="176354" y="4984824"/>
            <a:ext cx="12192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00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427890" y="2055328"/>
            <a:ext cx="4063751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Parametrización Dinámica</a:t>
            </a:r>
            <a:endParaRPr lang="es-MX" sz="2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384700" y="2055328"/>
            <a:ext cx="1043190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API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CLIENTES CALIDAD DE DATOS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2344110" y="3511681"/>
            <a:ext cx="120838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Clase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3552498" y="3511680"/>
            <a:ext cx="2939143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800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BalconServicios.cs</a:t>
            </a:r>
            <a:endParaRPr lang="es-MX" sz="2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5791200" y="5241302"/>
            <a:ext cx="1614152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Método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7386370" y="5241302"/>
            <a:ext cx="3848939" cy="523220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s-MX" sz="2800" dirty="0" err="1" smtClean="0">
                <a:ln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EnviarFormularioPersona</a:t>
            </a:r>
            <a:endParaRPr lang="es-MX" sz="2800" dirty="0">
              <a:ln>
                <a:solidFill>
                  <a:srgbClr val="C00000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13" name="Conector angular 12"/>
          <p:cNvCxnSpPr>
            <a:stCxn id="6" idx="2"/>
            <a:endCxn id="8" idx="1"/>
          </p:cNvCxnSpPr>
          <p:nvPr/>
        </p:nvCxnSpPr>
        <p:spPr>
          <a:xfrm rot="16200000" flipH="1">
            <a:off x="1527831" y="2957011"/>
            <a:ext cx="1194743" cy="437815"/>
          </a:xfrm>
          <a:prstGeom prst="bentConnector2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Conector angular 14"/>
          <p:cNvCxnSpPr>
            <a:stCxn id="8" idx="2"/>
            <a:endCxn id="10" idx="1"/>
          </p:cNvCxnSpPr>
          <p:nvPr/>
        </p:nvCxnSpPr>
        <p:spPr>
          <a:xfrm rot="16200000" flipH="1">
            <a:off x="3635747" y="3347458"/>
            <a:ext cx="1468011" cy="284289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redondeado 11"/>
          <p:cNvSpPr/>
          <p:nvPr/>
        </p:nvSpPr>
        <p:spPr>
          <a:xfrm>
            <a:off x="8093874" y="4244160"/>
            <a:ext cx="2088705" cy="630227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>
                <a:solidFill>
                  <a:schemeClr val="bg1"/>
                </a:solidFill>
              </a:rPr>
              <a:t>AFECTACIONES</a:t>
            </a:r>
            <a:endParaRPr lang="es-MX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0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REFACTORIZACION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5" name="Grupo 4"/>
          <p:cNvGrpSpPr/>
          <p:nvPr/>
        </p:nvGrpSpPr>
        <p:grpSpPr>
          <a:xfrm>
            <a:off x="8610484" y="1332517"/>
            <a:ext cx="3320728" cy="2322578"/>
            <a:chOff x="8610484" y="1332517"/>
            <a:chExt cx="3320728" cy="2322578"/>
          </a:xfrm>
        </p:grpSpPr>
        <p:sp>
          <p:nvSpPr>
            <p:cNvPr id="24" name="Rectángulo redondeado 23"/>
            <p:cNvSpPr/>
            <p:nvPr/>
          </p:nvSpPr>
          <p:spPr>
            <a:xfrm>
              <a:off x="8610484" y="1956507"/>
              <a:ext cx="3320727" cy="1698588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Utiliza validaciones en cascada para validar propiedades complejas de manera organizada. </a:t>
              </a:r>
              <a:endParaRPr lang="es-MX" sz="16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Redondear rectángulo de esquina del mismo lado 25"/>
            <p:cNvSpPr/>
            <p:nvPr/>
          </p:nvSpPr>
          <p:spPr>
            <a:xfrm>
              <a:off x="8610485" y="1332517"/>
              <a:ext cx="3320727" cy="630785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b="1" dirty="0"/>
                <a:t>Validación en Cascada</a:t>
              </a:r>
              <a:endParaRPr lang="es-ES" sz="24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171547" y="1366345"/>
            <a:ext cx="7942439" cy="5256487"/>
            <a:chOff x="171547" y="1366345"/>
            <a:chExt cx="7942439" cy="5256487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1547" y="1923555"/>
              <a:ext cx="7942439" cy="4699277"/>
            </a:xfrm>
            <a:prstGeom prst="rect">
              <a:avLst/>
            </a:prstGeom>
          </p:spPr>
        </p:pic>
        <p:sp>
          <p:nvSpPr>
            <p:cNvPr id="27" name="Redondear rectángulo de esquina del mismo lado 26"/>
            <p:cNvSpPr/>
            <p:nvPr/>
          </p:nvSpPr>
          <p:spPr>
            <a:xfrm>
              <a:off x="213588" y="1366345"/>
              <a:ext cx="7900398" cy="596957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smtClean="0"/>
                <a:t>Lista de validaciones </a:t>
              </a:r>
              <a:r>
                <a:rPr lang="es-ES" sz="3200" dirty="0" err="1" smtClean="0"/>
                <a:t>génericas</a:t>
              </a:r>
              <a:endParaRPr lang="es-ES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upo 5"/>
          <p:cNvGrpSpPr/>
          <p:nvPr/>
        </p:nvGrpSpPr>
        <p:grpSpPr>
          <a:xfrm>
            <a:off x="8610484" y="4101804"/>
            <a:ext cx="3320727" cy="2421061"/>
            <a:chOff x="8610484" y="4101804"/>
            <a:chExt cx="3320727" cy="2421061"/>
          </a:xfrm>
        </p:grpSpPr>
        <p:sp>
          <p:nvSpPr>
            <p:cNvPr id="28" name="Rectángulo redondeado 27"/>
            <p:cNvSpPr/>
            <p:nvPr/>
          </p:nvSpPr>
          <p:spPr>
            <a:xfrm>
              <a:off x="8610484" y="4771698"/>
              <a:ext cx="3320727" cy="1751167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16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Crea reglas de validación personalizadas utilizando el método </a:t>
              </a:r>
              <a:r>
                <a:rPr lang="es-ES" sz="1600" dirty="0" err="1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Must</a:t>
              </a:r>
              <a:r>
                <a:rPr lang="es-ES" sz="16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Esto es útil para lógica específica que no se cubre con las reglas predefinidas.</a:t>
              </a:r>
              <a:endParaRPr lang="es-MX" sz="16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Redondear rectángulo de esquina del mismo lado 28"/>
            <p:cNvSpPr/>
            <p:nvPr/>
          </p:nvSpPr>
          <p:spPr>
            <a:xfrm>
              <a:off x="8610484" y="4101804"/>
              <a:ext cx="3320727" cy="669894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000" b="1" dirty="0"/>
                <a:t>Validaciones Personalizadas</a:t>
              </a:r>
              <a:endParaRPr lang="es-ES" sz="2000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079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2369714" y="1616262"/>
            <a:ext cx="3262160" cy="5232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800" dirty="0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BALCON OPERATIVO</a:t>
            </a:r>
            <a:endParaRPr lang="es-MX" sz="2800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911735" y="1616264"/>
            <a:ext cx="1457978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FRONT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Código Espagueti REACT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3271234" y="3785174"/>
            <a:ext cx="217652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Componente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5447764" y="3785174"/>
            <a:ext cx="3829232" cy="46166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s-MX" sz="2400" dirty="0" err="1">
                <a:ln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FormClientAccountCreation</a:t>
            </a:r>
            <a:endParaRPr lang="es-MX" sz="2400" dirty="0">
              <a:ln>
                <a:solidFill>
                  <a:srgbClr val="C00000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13" name="Conector angular 12"/>
          <p:cNvCxnSpPr>
            <a:stCxn id="6" idx="2"/>
            <a:endCxn id="34" idx="1"/>
          </p:cNvCxnSpPr>
          <p:nvPr/>
        </p:nvCxnSpPr>
        <p:spPr>
          <a:xfrm rot="16200000" flipH="1">
            <a:off x="751059" y="3029148"/>
            <a:ext cx="3409839" cy="1630509"/>
          </a:xfrm>
          <a:prstGeom prst="bentConnector2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CuadroTexto 29"/>
          <p:cNvSpPr txBox="1"/>
          <p:nvPr/>
        </p:nvSpPr>
        <p:spPr>
          <a:xfrm>
            <a:off x="9405783" y="3846729"/>
            <a:ext cx="17215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1450 líneas</a:t>
            </a:r>
            <a:endParaRPr lang="es-MX" sz="2000" dirty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3271234" y="4505366"/>
            <a:ext cx="217652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Componente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2" name="CuadroTexto 31"/>
          <p:cNvSpPr txBox="1"/>
          <p:nvPr/>
        </p:nvSpPr>
        <p:spPr>
          <a:xfrm>
            <a:off x="5447764" y="4505366"/>
            <a:ext cx="3829232" cy="46166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s-MX" sz="2400" dirty="0" err="1">
                <a:ln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TableProductCreation</a:t>
            </a:r>
            <a:endParaRPr lang="es-MX" sz="2400" dirty="0">
              <a:ln>
                <a:solidFill>
                  <a:srgbClr val="C0000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9405783" y="4566921"/>
            <a:ext cx="17215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1285 líneas</a:t>
            </a:r>
            <a:endParaRPr lang="es-MX" sz="2000" dirty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3271233" y="5287713"/>
            <a:ext cx="217652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>
                    <a:lumMod val="75000"/>
                  </a:schemeClr>
                </a:solidFill>
              </a:rPr>
              <a:t>Componente</a:t>
            </a:r>
            <a:endParaRPr lang="es-MX" sz="28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5447763" y="5287713"/>
            <a:ext cx="3829232" cy="46166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s-MX" sz="2400" dirty="0" err="1">
                <a:ln>
                  <a:solidFill>
                    <a:srgbClr val="C00000"/>
                  </a:solidFill>
                </a:ln>
                <a:solidFill>
                  <a:srgbClr val="7030A0"/>
                </a:solidFill>
              </a:rPr>
              <a:t>TableServiceAP</a:t>
            </a:r>
            <a:endParaRPr lang="es-MX" sz="2400" dirty="0">
              <a:ln>
                <a:solidFill>
                  <a:srgbClr val="C00000"/>
                </a:solidFill>
              </a:ln>
              <a:solidFill>
                <a:srgbClr val="7030A0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9405782" y="5349268"/>
            <a:ext cx="172156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2000" dirty="0" smtClean="0">
                <a:ln>
                  <a:solidFill>
                    <a:schemeClr val="tx1"/>
                  </a:solidFill>
                </a:ln>
                <a:solidFill>
                  <a:srgbClr val="7030A0"/>
                </a:solidFill>
              </a:rPr>
              <a:t>1260 líneas</a:t>
            </a:r>
            <a:endParaRPr lang="es-MX" sz="2000" dirty="0">
              <a:ln>
                <a:solidFill>
                  <a:schemeClr val="tx1"/>
                </a:solidFill>
              </a:ln>
              <a:solidFill>
                <a:srgbClr val="7030A0"/>
              </a:solidFill>
            </a:endParaRPr>
          </a:p>
        </p:txBody>
      </p:sp>
      <p:cxnSp>
        <p:nvCxnSpPr>
          <p:cNvPr id="41" name="Conector angular 40"/>
          <p:cNvCxnSpPr>
            <a:stCxn id="6" idx="2"/>
            <a:endCxn id="31" idx="1"/>
          </p:cNvCxnSpPr>
          <p:nvPr/>
        </p:nvCxnSpPr>
        <p:spPr>
          <a:xfrm rot="16200000" flipH="1">
            <a:off x="1157698" y="2622510"/>
            <a:ext cx="2596563" cy="1630510"/>
          </a:xfrm>
          <a:prstGeom prst="bentConnector2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" name="Conector angular 43"/>
          <p:cNvCxnSpPr>
            <a:stCxn id="6" idx="2"/>
            <a:endCxn id="10" idx="1"/>
          </p:cNvCxnSpPr>
          <p:nvPr/>
        </p:nvCxnSpPr>
        <p:spPr>
          <a:xfrm rot="16200000" flipH="1">
            <a:off x="1502329" y="2277879"/>
            <a:ext cx="1907300" cy="1630510"/>
          </a:xfrm>
          <a:prstGeom prst="bentConnector2">
            <a:avLst/>
          </a:prstGeom>
          <a:ln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985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726636"/>
            <a:ext cx="12192000" cy="6131364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FRAGMENTO DE CODIGO ACTUAL (PARTE 1)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52" y="1023325"/>
            <a:ext cx="9765296" cy="5743685"/>
          </a:xfrm>
          <a:prstGeom prst="rect">
            <a:avLst/>
          </a:prstGeom>
        </p:spPr>
      </p:pic>
      <p:grpSp>
        <p:nvGrpSpPr>
          <p:cNvPr id="15" name="Grupo 14"/>
          <p:cNvGrpSpPr/>
          <p:nvPr/>
        </p:nvGrpSpPr>
        <p:grpSpPr>
          <a:xfrm>
            <a:off x="1437238" y="1701618"/>
            <a:ext cx="8221917" cy="2690078"/>
            <a:chOff x="1437238" y="1701618"/>
            <a:chExt cx="8221917" cy="2690078"/>
          </a:xfrm>
        </p:grpSpPr>
        <p:sp>
          <p:nvSpPr>
            <p:cNvPr id="12" name="Rectángulo 11"/>
            <p:cNvSpPr/>
            <p:nvPr/>
          </p:nvSpPr>
          <p:spPr>
            <a:xfrm>
              <a:off x="1437238" y="2373735"/>
              <a:ext cx="5452959" cy="2017961"/>
            </a:xfrm>
            <a:prstGeom prst="rect">
              <a:avLst/>
            </a:prstGeom>
            <a:noFill/>
            <a:ln>
              <a:solidFill>
                <a:srgbClr val="FF66FF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echa derecha 6"/>
            <p:cNvSpPr/>
            <p:nvPr/>
          </p:nvSpPr>
          <p:spPr>
            <a:xfrm rot="8386355">
              <a:off x="6973332" y="2256399"/>
              <a:ext cx="727424" cy="204782"/>
            </a:xfrm>
            <a:prstGeom prst="rightArrow">
              <a:avLst>
                <a:gd name="adj1" fmla="val 50000"/>
                <a:gd name="adj2" fmla="val 65086"/>
              </a:avLst>
            </a:prstGeom>
            <a:solidFill>
              <a:srgbClr val="FF66FF"/>
            </a:solidFill>
            <a:ln w="3810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7467069" y="1701618"/>
              <a:ext cx="2192086" cy="1174950"/>
            </a:xfrm>
            <a:prstGeom prst="roundRect">
              <a:avLst>
                <a:gd name="adj" fmla="val 23693"/>
              </a:avLst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000" b="1" dirty="0" smtClean="0">
                  <a:solidFill>
                    <a:schemeClr val="bg1"/>
                  </a:solidFill>
                </a:rPr>
                <a:t>5 servicios embebidos en un solo componente </a:t>
              </a:r>
              <a:endParaRPr lang="es-MX" sz="2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196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726636"/>
            <a:ext cx="12192000" cy="6131364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FRAGMENTO DE CODIGO ACTUAL (PARTE 2)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4142" t="12390" r="35538" b="38134"/>
          <a:stretch/>
        </p:blipFill>
        <p:spPr>
          <a:xfrm>
            <a:off x="185531" y="1113182"/>
            <a:ext cx="3419062" cy="2040835"/>
          </a:xfrm>
          <a:prstGeom prst="rect">
            <a:avLst/>
          </a:prstGeom>
          <a:ln>
            <a:solidFill>
              <a:schemeClr val="bg1"/>
            </a:solidFill>
            <a:prstDash val="dash"/>
          </a:ln>
        </p:spPr>
      </p:pic>
      <p:pic>
        <p:nvPicPr>
          <p:cNvPr id="15" name="Imagen 14"/>
          <p:cNvPicPr>
            <a:picLocks noChangeAspect="1"/>
          </p:cNvPicPr>
          <p:nvPr/>
        </p:nvPicPr>
        <p:blipFill rotWithShape="1">
          <a:blip r:embed="rId3"/>
          <a:srcRect t="46609"/>
          <a:stretch/>
        </p:blipFill>
        <p:spPr>
          <a:xfrm>
            <a:off x="3988596" y="1113182"/>
            <a:ext cx="4277322" cy="2227750"/>
          </a:xfrm>
          <a:prstGeom prst="rect">
            <a:avLst/>
          </a:prstGeom>
          <a:ln>
            <a:solidFill>
              <a:schemeClr val="bg1"/>
            </a:solidFill>
            <a:prstDash val="dash"/>
          </a:ln>
        </p:spPr>
      </p:pic>
      <p:pic>
        <p:nvPicPr>
          <p:cNvPr id="16" name="Imagen 15"/>
          <p:cNvPicPr>
            <a:picLocks noChangeAspect="1"/>
          </p:cNvPicPr>
          <p:nvPr/>
        </p:nvPicPr>
        <p:blipFill rotWithShape="1">
          <a:blip r:embed="rId3"/>
          <a:srcRect r="15816" b="52042"/>
          <a:stretch/>
        </p:blipFill>
        <p:spPr>
          <a:xfrm>
            <a:off x="195604" y="3373353"/>
            <a:ext cx="3408989" cy="1894470"/>
          </a:xfrm>
          <a:prstGeom prst="rect">
            <a:avLst/>
          </a:prstGeom>
          <a:ln>
            <a:solidFill>
              <a:schemeClr val="bg1"/>
            </a:solidFill>
            <a:prstDash val="dash"/>
          </a:ln>
        </p:spPr>
      </p:pic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/>
          <a:srcRect l="23675" t="16735" r="23903" b="19768"/>
          <a:stretch/>
        </p:blipFill>
        <p:spPr>
          <a:xfrm>
            <a:off x="8749223" y="1069032"/>
            <a:ext cx="3061252" cy="3472070"/>
          </a:xfrm>
          <a:prstGeom prst="rect">
            <a:avLst/>
          </a:prstGeom>
          <a:ln>
            <a:solidFill>
              <a:schemeClr val="bg1"/>
            </a:solidFill>
            <a:prstDash val="dash"/>
          </a:ln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3275" y="3521785"/>
            <a:ext cx="4296375" cy="2905530"/>
          </a:xfrm>
          <a:prstGeom prst="rect">
            <a:avLst/>
          </a:prstGeom>
          <a:ln>
            <a:solidFill>
              <a:schemeClr val="bg1"/>
            </a:solidFill>
            <a:prstDash val="dash"/>
          </a:ln>
        </p:spPr>
      </p:pic>
      <p:pic>
        <p:nvPicPr>
          <p:cNvPr id="19" name="Imagen 18"/>
          <p:cNvPicPr>
            <a:picLocks noChangeAspect="1"/>
          </p:cNvPicPr>
          <p:nvPr/>
        </p:nvPicPr>
        <p:blipFill rotWithShape="1">
          <a:blip r:embed="rId6"/>
          <a:srcRect l="2905" r="47518"/>
          <a:stretch/>
        </p:blipFill>
        <p:spPr>
          <a:xfrm>
            <a:off x="8771374" y="4717774"/>
            <a:ext cx="3074792" cy="1709541"/>
          </a:xfrm>
          <a:prstGeom prst="rect">
            <a:avLst/>
          </a:prstGeom>
          <a:ln>
            <a:solidFill>
              <a:schemeClr val="bg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360946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FRAMEWORK ANGULAR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1026" name="Picture 2" descr="Angular 17: What's New Features and Improvements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698" y="1145072"/>
            <a:ext cx="3184504" cy="166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020" y="3026535"/>
            <a:ext cx="10197880" cy="32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4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LIBRERÍA REACT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" name="Picture 2" descr="Quark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243" y="1184856"/>
            <a:ext cx="1698983" cy="169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859" y="3206492"/>
            <a:ext cx="9684281" cy="313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5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C0000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ERRORES DE DISEÑO DB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7" name="Grupo 6"/>
          <p:cNvGrpSpPr/>
          <p:nvPr/>
        </p:nvGrpSpPr>
        <p:grpSpPr>
          <a:xfrm>
            <a:off x="586279" y="3423917"/>
            <a:ext cx="5391810" cy="3434084"/>
            <a:chOff x="249137" y="2618745"/>
            <a:chExt cx="5391810" cy="4239255"/>
          </a:xfrm>
        </p:grpSpPr>
        <p:sp>
          <p:nvSpPr>
            <p:cNvPr id="8" name="Redondear rectángulo de esquina del mismo lado 7"/>
            <p:cNvSpPr/>
            <p:nvPr/>
          </p:nvSpPr>
          <p:spPr>
            <a:xfrm>
              <a:off x="249137" y="2618745"/>
              <a:ext cx="5391810" cy="805171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smtClean="0"/>
                <a:t>RESTRICIONES DE UNICIDAD</a:t>
              </a:r>
              <a:endParaRPr lang="es-ES" sz="3200" dirty="0"/>
            </a:p>
          </p:txBody>
        </p:sp>
        <p:sp>
          <p:nvSpPr>
            <p:cNvPr id="9" name="Rectángulo redondeado 8"/>
            <p:cNvSpPr/>
            <p:nvPr/>
          </p:nvSpPr>
          <p:spPr>
            <a:xfrm>
              <a:off x="266011" y="3423916"/>
              <a:ext cx="5374935" cy="343408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S</a:t>
              </a:r>
              <a:r>
                <a:rPr lang="es-MX" sz="28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on </a:t>
              </a:r>
              <a:r>
                <a:rPr lang="es-MX" sz="28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reglas </a:t>
              </a:r>
              <a:r>
                <a:rPr lang="es-MX" sz="28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que garantizan </a:t>
              </a:r>
              <a:r>
                <a:rPr lang="es-MX" sz="28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que los </a:t>
              </a:r>
              <a:r>
                <a:rPr lang="es-MX" sz="2800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valores</a:t>
              </a:r>
              <a:r>
                <a:rPr lang="es-MX" sz="28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en una o más </a:t>
              </a:r>
              <a:r>
                <a:rPr lang="es-MX" sz="2800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columnas</a:t>
              </a:r>
              <a:r>
                <a:rPr lang="es-MX" sz="28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sean </a:t>
              </a:r>
              <a:r>
                <a:rPr lang="es-MX" sz="2800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únicos</a:t>
              </a:r>
              <a:r>
                <a:rPr lang="es-MX" sz="28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dentro de una tabla</a:t>
              </a:r>
            </a:p>
          </p:txBody>
        </p:sp>
      </p:grpSp>
      <p:grpSp>
        <p:nvGrpSpPr>
          <p:cNvPr id="11" name="Grupo 10"/>
          <p:cNvGrpSpPr/>
          <p:nvPr/>
        </p:nvGrpSpPr>
        <p:grpSpPr>
          <a:xfrm>
            <a:off x="6748529" y="2213056"/>
            <a:ext cx="4969098" cy="4644944"/>
            <a:chOff x="671848" y="1949666"/>
            <a:chExt cx="4969098" cy="4908334"/>
          </a:xfrm>
        </p:grpSpPr>
        <p:sp>
          <p:nvSpPr>
            <p:cNvPr id="12" name="Redondear rectángulo de esquina del mismo lado 11"/>
            <p:cNvSpPr/>
            <p:nvPr/>
          </p:nvSpPr>
          <p:spPr>
            <a:xfrm>
              <a:off x="671848" y="1949666"/>
              <a:ext cx="4969097" cy="805171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rgbClr val="00B4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smtClean="0"/>
                <a:t>INTEGRIDAD REFERENCIAL</a:t>
              </a:r>
              <a:endParaRPr lang="es-ES" sz="3200" dirty="0"/>
            </a:p>
          </p:txBody>
        </p:sp>
        <p:sp>
          <p:nvSpPr>
            <p:cNvPr id="13" name="Rectángulo redondeado 12"/>
            <p:cNvSpPr/>
            <p:nvPr/>
          </p:nvSpPr>
          <p:spPr>
            <a:xfrm>
              <a:off x="671849" y="2754837"/>
              <a:ext cx="4969097" cy="4103163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Asegura </a:t>
              </a:r>
              <a:r>
                <a:rPr lang="es-MX" sz="28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que las </a:t>
              </a:r>
              <a:r>
                <a:rPr lang="es-MX" sz="2800" dirty="0">
                  <a:ln>
                    <a:solidFill>
                      <a:srgbClr val="00B4B0"/>
                    </a:solidFill>
                  </a:ln>
                  <a:solidFill>
                    <a:srgbClr val="00B4B0"/>
                  </a:solidFill>
                </a:rPr>
                <a:t>relaciones</a:t>
              </a:r>
              <a:r>
                <a:rPr lang="es-MX" sz="28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s-MX" sz="2800" dirty="0">
                  <a:ln>
                    <a:solidFill>
                      <a:srgbClr val="00B4B0"/>
                    </a:solidFill>
                  </a:ln>
                  <a:solidFill>
                    <a:srgbClr val="00B4B0"/>
                  </a:solidFill>
                </a:rPr>
                <a:t>entre tablas </a:t>
              </a:r>
              <a:r>
                <a:rPr lang="es-MX" sz="28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sean </a:t>
              </a:r>
              <a:r>
                <a:rPr lang="es-MX" sz="2800" dirty="0">
                  <a:ln>
                    <a:solidFill>
                      <a:srgbClr val="00B4B0"/>
                    </a:solidFill>
                  </a:ln>
                  <a:solidFill>
                    <a:srgbClr val="00B4B0"/>
                  </a:solidFill>
                </a:rPr>
                <a:t>consistentes</a:t>
              </a:r>
              <a:r>
                <a:rPr lang="es-MX" sz="28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. Esto significa que un valor en una tabla que hace referencia a otra (a través de claves foráneas) debe existir en la tabla relacionada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190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RESTRICIONES DE </a:t>
            </a:r>
            <a:r>
              <a:rPr lang="es-MX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UNICIDAD</a:t>
            </a:r>
            <a:endParaRPr lang="es-MX" sz="4000" b="1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33" name="Grupo 32"/>
          <p:cNvGrpSpPr/>
          <p:nvPr/>
        </p:nvGrpSpPr>
        <p:grpSpPr>
          <a:xfrm>
            <a:off x="633036" y="1915054"/>
            <a:ext cx="5391810" cy="1803042"/>
            <a:chOff x="633036" y="1915054"/>
            <a:chExt cx="5391810" cy="1803042"/>
          </a:xfrm>
        </p:grpSpPr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2"/>
            <a:srcRect b="63789"/>
            <a:stretch/>
          </p:blipFill>
          <p:spPr>
            <a:xfrm>
              <a:off x="633036" y="2424527"/>
              <a:ext cx="5363323" cy="1293569"/>
            </a:xfrm>
            <a:prstGeom prst="rect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</p:pic>
        <p:sp>
          <p:nvSpPr>
            <p:cNvPr id="15" name="Redondear rectángulo de esquina del mismo lado 14"/>
            <p:cNvSpPr/>
            <p:nvPr/>
          </p:nvSpPr>
          <p:spPr>
            <a:xfrm>
              <a:off x="633036" y="1915054"/>
              <a:ext cx="5391810" cy="528526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smtClean="0"/>
                <a:t>Modelo</a:t>
              </a:r>
              <a:endParaRPr lang="es-ES" sz="3200" dirty="0"/>
            </a:p>
          </p:txBody>
        </p:sp>
      </p:grpSp>
      <p:grpSp>
        <p:nvGrpSpPr>
          <p:cNvPr id="34" name="Grupo 33"/>
          <p:cNvGrpSpPr/>
          <p:nvPr/>
        </p:nvGrpSpPr>
        <p:grpSpPr>
          <a:xfrm>
            <a:off x="6390660" y="1896001"/>
            <a:ext cx="5100686" cy="1809216"/>
            <a:chOff x="6390660" y="1896001"/>
            <a:chExt cx="5100686" cy="1809216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/>
            <a:srcRect r="20911" b="64494"/>
            <a:stretch/>
          </p:blipFill>
          <p:spPr>
            <a:xfrm>
              <a:off x="6390660" y="2443581"/>
              <a:ext cx="5100686" cy="126163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16" name="Redondear rectángulo de esquina del mismo lado 15"/>
            <p:cNvSpPr/>
            <p:nvPr/>
          </p:nvSpPr>
          <p:spPr>
            <a:xfrm>
              <a:off x="6390660" y="1896001"/>
              <a:ext cx="5100686" cy="528526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smtClean="0"/>
                <a:t>Formato</a:t>
              </a:r>
              <a:endParaRPr lang="es-ES" sz="3200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1195930" y="2610513"/>
            <a:ext cx="816564" cy="1094704"/>
          </a:xfrm>
          <a:prstGeom prst="rect">
            <a:avLst/>
          </a:prstGeom>
          <a:noFill/>
          <a:ln>
            <a:solidFill>
              <a:srgbClr val="FF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ángulo 18"/>
          <p:cNvSpPr/>
          <p:nvPr/>
        </p:nvSpPr>
        <p:spPr>
          <a:xfrm>
            <a:off x="7027235" y="2610513"/>
            <a:ext cx="1647533" cy="1094704"/>
          </a:xfrm>
          <a:prstGeom prst="rect">
            <a:avLst/>
          </a:prstGeom>
          <a:noFill/>
          <a:ln>
            <a:solidFill>
              <a:srgbClr val="FF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Imagen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583" y="4740442"/>
            <a:ext cx="6914178" cy="1181637"/>
          </a:xfrm>
          <a:prstGeom prst="rect">
            <a:avLst/>
          </a:prstGeom>
          <a:ln w="57150">
            <a:solidFill>
              <a:srgbClr val="FFCCFF"/>
            </a:solidFill>
          </a:ln>
        </p:spPr>
      </p:pic>
    </p:spTree>
    <p:extLst>
      <p:ext uri="{BB962C8B-B14F-4D97-AF65-F5344CB8AC3E}">
        <p14:creationId xmlns:p14="http://schemas.microsoft.com/office/powerpoint/2010/main" val="354588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MX" sz="4000" b="1" spc="50" dirty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INTEGRIDAD REFERENCIAL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681162" y="1493949"/>
            <a:ext cx="5391810" cy="2693040"/>
            <a:chOff x="681162" y="1493949"/>
            <a:chExt cx="5391810" cy="2693040"/>
          </a:xfrm>
        </p:grpSpPr>
        <p:pic>
          <p:nvPicPr>
            <p:cNvPr id="12" name="Imagen 11"/>
            <p:cNvPicPr>
              <a:picLocks noChangeAspect="1"/>
            </p:cNvPicPr>
            <p:nvPr/>
          </p:nvPicPr>
          <p:blipFill rotWithShape="1">
            <a:blip r:embed="rId2"/>
            <a:srcRect r="25718" b="37407"/>
            <a:stretch/>
          </p:blipFill>
          <p:spPr>
            <a:xfrm>
              <a:off x="716275" y="2022475"/>
              <a:ext cx="5335609" cy="2164514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  <p:sp>
          <p:nvSpPr>
            <p:cNvPr id="15" name="Redondear rectángulo de esquina del mismo lado 14"/>
            <p:cNvSpPr/>
            <p:nvPr/>
          </p:nvSpPr>
          <p:spPr>
            <a:xfrm>
              <a:off x="681162" y="1493949"/>
              <a:ext cx="5391810" cy="528526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smtClean="0"/>
                <a:t>Campo</a:t>
              </a:r>
              <a:endParaRPr lang="es-ES" sz="3200" dirty="0"/>
            </a:p>
          </p:txBody>
        </p:sp>
      </p:grpSp>
      <p:sp>
        <p:nvSpPr>
          <p:cNvPr id="17" name="Rectángulo 16"/>
          <p:cNvSpPr/>
          <p:nvPr/>
        </p:nvSpPr>
        <p:spPr>
          <a:xfrm>
            <a:off x="1580940" y="2230404"/>
            <a:ext cx="560681" cy="1956586"/>
          </a:xfrm>
          <a:prstGeom prst="rect">
            <a:avLst/>
          </a:prstGeom>
          <a:noFill/>
          <a:ln>
            <a:solidFill>
              <a:srgbClr val="FF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upo 5"/>
          <p:cNvGrpSpPr/>
          <p:nvPr/>
        </p:nvGrpSpPr>
        <p:grpSpPr>
          <a:xfrm>
            <a:off x="6438786" y="1474896"/>
            <a:ext cx="5100686" cy="2663967"/>
            <a:chOff x="6438786" y="1474896"/>
            <a:chExt cx="5100686" cy="2663967"/>
          </a:xfrm>
        </p:grpSpPr>
        <p:sp>
          <p:nvSpPr>
            <p:cNvPr id="16" name="Redondear rectángulo de esquina del mismo lado 15"/>
            <p:cNvSpPr/>
            <p:nvPr/>
          </p:nvSpPr>
          <p:spPr>
            <a:xfrm>
              <a:off x="6438786" y="1474896"/>
              <a:ext cx="5100686" cy="528526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err="1" smtClean="0"/>
                <a:t>FormatoDetalle</a:t>
              </a:r>
              <a:endParaRPr lang="es-ES" sz="3200" dirty="0"/>
            </a:p>
          </p:txBody>
        </p:sp>
        <p:pic>
          <p:nvPicPr>
            <p:cNvPr id="13" name="Imagen 12"/>
            <p:cNvPicPr>
              <a:picLocks noChangeAspect="1"/>
            </p:cNvPicPr>
            <p:nvPr/>
          </p:nvPicPr>
          <p:blipFill rotWithShape="1">
            <a:blip r:embed="rId3"/>
            <a:srcRect r="15228" b="38829"/>
            <a:stretch/>
          </p:blipFill>
          <p:spPr>
            <a:xfrm>
              <a:off x="6438786" y="2017712"/>
              <a:ext cx="5063403" cy="2121151"/>
            </a:xfrm>
            <a:prstGeom prst="rect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</p:pic>
      </p:grpSp>
      <p:sp>
        <p:nvSpPr>
          <p:cNvPr id="18" name="Rectángulo 17"/>
          <p:cNvSpPr/>
          <p:nvPr/>
        </p:nvSpPr>
        <p:spPr>
          <a:xfrm>
            <a:off x="7352087" y="2230402"/>
            <a:ext cx="612818" cy="1908461"/>
          </a:xfrm>
          <a:prstGeom prst="rect">
            <a:avLst/>
          </a:prstGeom>
          <a:noFill/>
          <a:ln>
            <a:solidFill>
              <a:srgbClr val="FF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ángulo 19"/>
          <p:cNvSpPr/>
          <p:nvPr/>
        </p:nvSpPr>
        <p:spPr>
          <a:xfrm>
            <a:off x="7964905" y="2230402"/>
            <a:ext cx="565484" cy="1922751"/>
          </a:xfrm>
          <a:prstGeom prst="rect">
            <a:avLst/>
          </a:prstGeom>
          <a:noFill/>
          <a:ln>
            <a:solidFill>
              <a:srgbClr val="FF66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3517" y="5029201"/>
            <a:ext cx="6011155" cy="1088112"/>
          </a:xfrm>
          <a:prstGeom prst="rect">
            <a:avLst/>
          </a:prstGeom>
          <a:ln w="57150">
            <a:solidFill>
              <a:srgbClr val="FFCCFF"/>
            </a:solidFill>
          </a:ln>
        </p:spPr>
      </p:pic>
    </p:spTree>
    <p:extLst>
      <p:ext uri="{BB962C8B-B14F-4D97-AF65-F5344CB8AC3E}">
        <p14:creationId xmlns:p14="http://schemas.microsoft.com/office/powerpoint/2010/main" val="82135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726636"/>
            <a:ext cx="12192000" cy="6131364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FRAGMENTO DE CODIGO ACTUAL (PARTE 1)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21" y="844171"/>
            <a:ext cx="11303358" cy="58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9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0" y="726636"/>
            <a:ext cx="12192000" cy="6131364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FRAGMENTO DE CODIGO ACTUAL (PARTE 2)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75" y="909552"/>
            <a:ext cx="11657049" cy="444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49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0" y="726636"/>
            <a:ext cx="12192000" cy="6131364"/>
          </a:xfrm>
          <a:prstGeom prst="rect">
            <a:avLst/>
          </a:prstGeom>
          <a:solidFill>
            <a:srgbClr val="1F1F1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FRAGMENTO DE CODIGO ACTUAL (PARTE 3)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r="24630"/>
          <a:stretch/>
        </p:blipFill>
        <p:spPr>
          <a:xfrm>
            <a:off x="415218" y="1025487"/>
            <a:ext cx="11370023" cy="3855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4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NOVEDAD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grpSp>
        <p:nvGrpSpPr>
          <p:cNvPr id="2" name="Grupo 1"/>
          <p:cNvGrpSpPr/>
          <p:nvPr/>
        </p:nvGrpSpPr>
        <p:grpSpPr>
          <a:xfrm>
            <a:off x="907914" y="1665185"/>
            <a:ext cx="4349605" cy="1795750"/>
            <a:chOff x="907914" y="1665185"/>
            <a:chExt cx="4349605" cy="1795750"/>
          </a:xfrm>
        </p:grpSpPr>
        <p:sp>
          <p:nvSpPr>
            <p:cNvPr id="12" name="CuadroTexto 11"/>
            <p:cNvSpPr txBox="1"/>
            <p:nvPr/>
          </p:nvSpPr>
          <p:spPr>
            <a:xfrm>
              <a:off x="1193768" y="2937715"/>
              <a:ext cx="4063751" cy="523220"/>
            </a:xfrm>
            <a:prstGeom prst="rect">
              <a:avLst/>
            </a:prstGeom>
            <a:solidFill>
              <a:srgbClr val="FFC000"/>
            </a:solidFill>
          </p:spPr>
          <p:txBody>
            <a:bodyPr wrap="square" rtlCol="0">
              <a:spAutoFit/>
            </a:bodyPr>
            <a:lstStyle/>
            <a:p>
              <a:r>
                <a:rPr lang="es-ES" sz="2800" dirty="0" err="1"/>
                <a:t>Có</a:t>
              </a:r>
              <a:r>
                <a:rPr lang="es-419" sz="2800" dirty="0"/>
                <a:t>digo Difícil de</a:t>
              </a:r>
              <a:r>
                <a:rPr lang="es-ES" sz="2800" dirty="0"/>
                <a:t> Mantener</a:t>
              </a:r>
              <a:endParaRPr lang="es-MX" sz="2800" dirty="0"/>
            </a:p>
          </p:txBody>
        </p:sp>
        <p:cxnSp>
          <p:nvCxnSpPr>
            <p:cNvPr id="17" name="Conector angular 16"/>
            <p:cNvCxnSpPr>
              <a:stCxn id="141" idx="1"/>
              <a:endCxn id="12" idx="1"/>
            </p:cNvCxnSpPr>
            <p:nvPr/>
          </p:nvCxnSpPr>
          <p:spPr>
            <a:xfrm rot="10800000" flipH="1" flipV="1">
              <a:off x="907914" y="1665185"/>
              <a:ext cx="285854" cy="1534139"/>
            </a:xfrm>
            <a:prstGeom prst="bentConnector3">
              <a:avLst>
                <a:gd name="adj1" fmla="val -79971"/>
              </a:avLst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o 2"/>
          <p:cNvGrpSpPr/>
          <p:nvPr/>
        </p:nvGrpSpPr>
        <p:grpSpPr>
          <a:xfrm>
            <a:off x="3225645" y="3460934"/>
            <a:ext cx="3030001" cy="1001254"/>
            <a:chOff x="3225645" y="3460934"/>
            <a:chExt cx="3030001" cy="1001254"/>
          </a:xfrm>
        </p:grpSpPr>
        <p:sp>
          <p:nvSpPr>
            <p:cNvPr id="13" name="CuadroTexto 12"/>
            <p:cNvSpPr txBox="1"/>
            <p:nvPr/>
          </p:nvSpPr>
          <p:spPr>
            <a:xfrm>
              <a:off x="3680460" y="3938968"/>
              <a:ext cx="2575186" cy="52322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No </a:t>
              </a:r>
              <a:r>
                <a:rPr lang="en-US" sz="2800" dirty="0" err="1" smtClean="0"/>
                <a:t>Reutilizable</a:t>
              </a:r>
              <a:endParaRPr lang="es-MX" sz="2800" dirty="0"/>
            </a:p>
          </p:txBody>
        </p:sp>
        <p:cxnSp>
          <p:nvCxnSpPr>
            <p:cNvPr id="130" name="Conector angular 129"/>
            <p:cNvCxnSpPr>
              <a:stCxn id="12" idx="2"/>
              <a:endCxn id="13" idx="1"/>
            </p:cNvCxnSpPr>
            <p:nvPr/>
          </p:nvCxnSpPr>
          <p:spPr>
            <a:xfrm rot="16200000" flipH="1">
              <a:off x="3083231" y="3603348"/>
              <a:ext cx="739643" cy="454816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upo 4"/>
          <p:cNvGrpSpPr/>
          <p:nvPr/>
        </p:nvGrpSpPr>
        <p:grpSpPr>
          <a:xfrm>
            <a:off x="4968054" y="4462187"/>
            <a:ext cx="3970206" cy="983910"/>
            <a:chOff x="4968054" y="4462187"/>
            <a:chExt cx="3970206" cy="983910"/>
          </a:xfrm>
        </p:grpSpPr>
        <p:sp>
          <p:nvSpPr>
            <p:cNvPr id="14" name="CuadroTexto 13"/>
            <p:cNvSpPr txBox="1"/>
            <p:nvPr/>
          </p:nvSpPr>
          <p:spPr>
            <a:xfrm>
              <a:off x="5546985" y="4922877"/>
              <a:ext cx="3391275" cy="523220"/>
            </a:xfrm>
            <a:prstGeom prst="rect">
              <a:avLst/>
            </a:prstGeom>
            <a:solidFill>
              <a:srgbClr val="00B0F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/>
                <a:t>Duplicidad</a:t>
              </a:r>
              <a:r>
                <a:rPr lang="en-US" sz="2800" dirty="0" smtClean="0"/>
                <a:t> de </a:t>
              </a:r>
              <a:r>
                <a:rPr lang="en-US" sz="2800" dirty="0" err="1" smtClean="0"/>
                <a:t>código</a:t>
              </a:r>
              <a:endParaRPr lang="es-MX" sz="2800" dirty="0"/>
            </a:p>
          </p:txBody>
        </p:sp>
        <p:cxnSp>
          <p:nvCxnSpPr>
            <p:cNvPr id="133" name="Conector angular 132"/>
            <p:cNvCxnSpPr>
              <a:stCxn id="13" idx="2"/>
              <a:endCxn id="14" idx="1"/>
            </p:cNvCxnSpPr>
            <p:nvPr/>
          </p:nvCxnSpPr>
          <p:spPr>
            <a:xfrm rot="16200000" flipH="1">
              <a:off x="4896370" y="4533871"/>
              <a:ext cx="722299" cy="578932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upo 5"/>
          <p:cNvGrpSpPr/>
          <p:nvPr/>
        </p:nvGrpSpPr>
        <p:grpSpPr>
          <a:xfrm>
            <a:off x="7242624" y="5446096"/>
            <a:ext cx="3775896" cy="983910"/>
            <a:chOff x="7242624" y="5446096"/>
            <a:chExt cx="3775896" cy="983910"/>
          </a:xfrm>
        </p:grpSpPr>
        <p:sp>
          <p:nvSpPr>
            <p:cNvPr id="15" name="CuadroTexto 14"/>
            <p:cNvSpPr txBox="1"/>
            <p:nvPr/>
          </p:nvSpPr>
          <p:spPr>
            <a:xfrm>
              <a:off x="8491153" y="5906786"/>
              <a:ext cx="2527367" cy="523220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 smtClean="0"/>
                <a:t>Inconsistencias</a:t>
              </a:r>
              <a:endParaRPr lang="es-MX" sz="2800" dirty="0"/>
            </a:p>
          </p:txBody>
        </p:sp>
        <p:cxnSp>
          <p:nvCxnSpPr>
            <p:cNvPr id="136" name="Conector angular 135"/>
            <p:cNvCxnSpPr>
              <a:stCxn id="14" idx="2"/>
              <a:endCxn id="15" idx="1"/>
            </p:cNvCxnSpPr>
            <p:nvPr/>
          </p:nvCxnSpPr>
          <p:spPr>
            <a:xfrm rot="16200000" flipH="1">
              <a:off x="7505739" y="5182981"/>
              <a:ext cx="722299" cy="1248530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Rectángulo redondeado 140"/>
          <p:cNvSpPr/>
          <p:nvPr/>
        </p:nvSpPr>
        <p:spPr>
          <a:xfrm>
            <a:off x="907914" y="1331378"/>
            <a:ext cx="10858254" cy="667616"/>
          </a:xfrm>
          <a:prstGeom prst="roundRect">
            <a:avLst>
              <a:gd name="adj" fmla="val 50000"/>
            </a:avLst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>
                <a:solidFill>
                  <a:schemeClr val="bg1"/>
                </a:solidFill>
              </a:rPr>
              <a:t>Método </a:t>
            </a:r>
            <a:r>
              <a:rPr lang="es-MX" sz="2800" dirty="0">
                <a:solidFill>
                  <a:schemeClr val="bg1"/>
                </a:solidFill>
              </a:rPr>
              <a:t>“</a:t>
            </a:r>
            <a:r>
              <a:rPr lang="es-MX" sz="2800" dirty="0" err="1">
                <a:solidFill>
                  <a:schemeClr val="bg1"/>
                </a:solidFill>
              </a:rPr>
              <a:t>EnviarFormularioPersona</a:t>
            </a:r>
            <a:r>
              <a:rPr lang="es-MX" sz="2800" dirty="0">
                <a:solidFill>
                  <a:schemeClr val="bg1"/>
                </a:solidFill>
              </a:rPr>
              <a:t>” contiene mas de 1000 </a:t>
            </a:r>
            <a:r>
              <a:rPr lang="es-MX" sz="2800" dirty="0" smtClean="0">
                <a:solidFill>
                  <a:schemeClr val="bg1"/>
                </a:solidFill>
              </a:rPr>
              <a:t>líneas</a:t>
            </a:r>
            <a:endParaRPr lang="es-MX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45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REFACTORIZACION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41" name="Rectángulo redondeado 140"/>
          <p:cNvSpPr/>
          <p:nvPr/>
        </p:nvSpPr>
        <p:spPr>
          <a:xfrm>
            <a:off x="1853625" y="2050127"/>
            <a:ext cx="8484747" cy="983908"/>
          </a:xfrm>
          <a:prstGeom prst="roundRect">
            <a:avLst>
              <a:gd name="adj" fmla="val 0"/>
            </a:avLst>
          </a:prstGeom>
          <a:solidFill>
            <a:srgbClr val="C1FF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D</a:t>
            </a:r>
            <a:r>
              <a:rPr lang="es-ES" sz="240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ividir </a:t>
            </a:r>
            <a:r>
              <a:rPr lang="es-E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el código en métodos más pequeños y </a:t>
            </a:r>
            <a:r>
              <a:rPr lang="es-ES" sz="2400" dirty="0" smtClean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específicos</a:t>
            </a:r>
            <a:endParaRPr lang="es-MX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3" name="Redondear rectángulo de esquina del mismo lado 2"/>
          <p:cNvSpPr/>
          <p:nvPr/>
        </p:nvSpPr>
        <p:spPr>
          <a:xfrm>
            <a:off x="1853625" y="1244956"/>
            <a:ext cx="8484747" cy="805171"/>
          </a:xfrm>
          <a:prstGeom prst="round2SameRect">
            <a:avLst>
              <a:gd name="adj1" fmla="val 45059"/>
              <a:gd name="adj2" fmla="val 0"/>
            </a:avLst>
          </a:prstGeom>
          <a:solidFill>
            <a:srgbClr val="00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Separación </a:t>
            </a:r>
            <a:r>
              <a:rPr lang="es-ES" sz="36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de </a:t>
            </a:r>
            <a:r>
              <a:rPr lang="es-ES" sz="360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Responsabilidades</a:t>
            </a:r>
            <a:endParaRPr lang="es-ES" sz="3600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8" name="Grupo 7"/>
          <p:cNvGrpSpPr/>
          <p:nvPr/>
        </p:nvGrpSpPr>
        <p:grpSpPr>
          <a:xfrm>
            <a:off x="6096000" y="3034034"/>
            <a:ext cx="5836920" cy="3263895"/>
            <a:chOff x="6096000" y="3034034"/>
            <a:chExt cx="5836920" cy="3263895"/>
          </a:xfrm>
        </p:grpSpPr>
        <p:cxnSp>
          <p:nvCxnSpPr>
            <p:cNvPr id="136" name="Conector angular 135"/>
            <p:cNvCxnSpPr>
              <a:stCxn id="141" idx="2"/>
              <a:endCxn id="22" idx="3"/>
            </p:cNvCxnSpPr>
            <p:nvPr/>
          </p:nvCxnSpPr>
          <p:spPr>
            <a:xfrm rot="16200000" flipH="1">
              <a:off x="7664619" y="1465415"/>
              <a:ext cx="894539" cy="403177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ángulo redondeado 20"/>
            <p:cNvSpPr/>
            <p:nvPr/>
          </p:nvSpPr>
          <p:spPr>
            <a:xfrm>
              <a:off x="8322633" y="4733747"/>
              <a:ext cx="3610287" cy="15641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Puedes reutilizar </a:t>
              </a:r>
              <a:r>
                <a:rPr lang="es-ES" sz="24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los métodos de la </a:t>
              </a:r>
              <a:r>
                <a:rPr lang="es-ES" sz="24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clase </a:t>
              </a:r>
              <a:r>
                <a:rPr lang="es-ES" sz="24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"Validador</a:t>
              </a:r>
              <a:r>
                <a:rPr lang="es-ES" sz="24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" en otros </a:t>
              </a:r>
              <a:r>
                <a:rPr lang="es-ES" sz="24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contextos.</a:t>
              </a:r>
              <a:endParaRPr lang="es-ES" sz="24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2" name="Redondear rectángulo de esquina del mismo lado 21"/>
            <p:cNvSpPr/>
            <p:nvPr/>
          </p:nvSpPr>
          <p:spPr>
            <a:xfrm>
              <a:off x="8322633" y="3928574"/>
              <a:ext cx="3610287" cy="805171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/>
                <a:t> </a:t>
              </a:r>
              <a:r>
                <a:rPr lang="es-ES" sz="3200" dirty="0" smtClean="0"/>
                <a:t>Reusabilidad</a:t>
              </a:r>
              <a:endParaRPr lang="es-ES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622621" y="3038037"/>
            <a:ext cx="5473377" cy="3263897"/>
            <a:chOff x="622623" y="3034034"/>
            <a:chExt cx="5473377" cy="3263897"/>
          </a:xfrm>
        </p:grpSpPr>
        <p:sp>
          <p:nvSpPr>
            <p:cNvPr id="16" name="Rectángulo redondeado 15"/>
            <p:cNvSpPr/>
            <p:nvPr/>
          </p:nvSpPr>
          <p:spPr>
            <a:xfrm>
              <a:off x="622623" y="4733749"/>
              <a:ext cx="3320727" cy="15641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El código es más fácil de leer y entender</a:t>
              </a:r>
              <a:endParaRPr lang="es-MX" sz="24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Redondear rectángulo de esquina del mismo lado 17"/>
            <p:cNvSpPr/>
            <p:nvPr/>
          </p:nvSpPr>
          <p:spPr>
            <a:xfrm>
              <a:off x="622623" y="3928576"/>
              <a:ext cx="3320727" cy="805171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/>
                <a:t>Legibilidad</a:t>
              </a:r>
              <a:endParaRPr lang="es-ES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23" name="Conector angular 22"/>
            <p:cNvCxnSpPr>
              <a:stCxn id="141" idx="2"/>
              <a:endCxn id="18" idx="3"/>
            </p:cNvCxnSpPr>
            <p:nvPr/>
          </p:nvCxnSpPr>
          <p:spPr>
            <a:xfrm rot="5400000">
              <a:off x="3742223" y="1574799"/>
              <a:ext cx="894541" cy="381301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o 6"/>
          <p:cNvGrpSpPr/>
          <p:nvPr/>
        </p:nvGrpSpPr>
        <p:grpSpPr>
          <a:xfrm>
            <a:off x="4176712" y="3034034"/>
            <a:ext cx="3838576" cy="3263893"/>
            <a:chOff x="4176712" y="3034034"/>
            <a:chExt cx="3838576" cy="3263893"/>
          </a:xfrm>
        </p:grpSpPr>
        <p:sp>
          <p:nvSpPr>
            <p:cNvPr id="19" name="Rectángulo redondeado 18"/>
            <p:cNvSpPr/>
            <p:nvPr/>
          </p:nvSpPr>
          <p:spPr>
            <a:xfrm>
              <a:off x="4176712" y="4733745"/>
              <a:ext cx="3838576" cy="1564182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24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Si necesitas cambiar la lógica de </a:t>
              </a:r>
              <a:r>
                <a:rPr lang="es-ES" sz="2400" dirty="0" smtClean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validación, </a:t>
              </a:r>
              <a:r>
                <a:rPr lang="es-ES" sz="2400" dirty="0">
                  <a:ln>
                    <a:solidFill>
                      <a:schemeClr val="tx1">
                        <a:lumMod val="50000"/>
                        <a:lumOff val="5000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solo necesitas hacerlo en un lugar.</a:t>
              </a:r>
              <a:endParaRPr lang="es-MX" sz="2400" dirty="0"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Redondear rectángulo de esquina del mismo lado 19"/>
            <p:cNvSpPr/>
            <p:nvPr/>
          </p:nvSpPr>
          <p:spPr>
            <a:xfrm>
              <a:off x="4176712" y="3928574"/>
              <a:ext cx="3838575" cy="805171"/>
            </a:xfrm>
            <a:prstGeom prst="round2SameRect">
              <a:avLst>
                <a:gd name="adj1" fmla="val 29444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sz="3200" dirty="0" smtClean="0"/>
                <a:t>Centralización</a:t>
              </a:r>
              <a:endParaRPr lang="es-ES" sz="3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  <p:cxnSp>
          <p:nvCxnSpPr>
            <p:cNvPr id="15" name="Conector angular 14"/>
            <p:cNvCxnSpPr>
              <a:stCxn id="141" idx="2"/>
              <a:endCxn id="20" idx="3"/>
            </p:cNvCxnSpPr>
            <p:nvPr/>
          </p:nvCxnSpPr>
          <p:spPr>
            <a:xfrm rot="16200000" flipH="1">
              <a:off x="5648730" y="3481303"/>
              <a:ext cx="894539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5872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6718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IMPLEMENTACION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030" y="4652759"/>
            <a:ext cx="10417404" cy="1641657"/>
          </a:xfrm>
          <a:prstGeom prst="rect">
            <a:avLst/>
          </a:prstGeom>
        </p:spPr>
      </p:pic>
      <p:sp>
        <p:nvSpPr>
          <p:cNvPr id="42" name="Rectángulo redondeado 41"/>
          <p:cNvSpPr/>
          <p:nvPr/>
        </p:nvSpPr>
        <p:spPr>
          <a:xfrm>
            <a:off x="4542481" y="2368288"/>
            <a:ext cx="4158072" cy="1331353"/>
          </a:xfrm>
          <a:prstGeom prst="roundRect">
            <a:avLst>
              <a:gd name="adj" fmla="val 30250"/>
            </a:avLst>
          </a:prstGeom>
          <a:solidFill>
            <a:srgbClr val="00DE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b="1" dirty="0" smtClean="0">
                <a:solidFill>
                  <a:schemeClr val="bg1"/>
                </a:solidFill>
              </a:rPr>
              <a:t>VALIDADOR</a:t>
            </a:r>
            <a:endParaRPr lang="es-MX" sz="4000" b="1" dirty="0">
              <a:solidFill>
                <a:schemeClr val="bg1"/>
              </a:solidFill>
            </a:endParaRPr>
          </a:p>
        </p:txBody>
      </p:sp>
      <p:sp>
        <p:nvSpPr>
          <p:cNvPr id="51" name="Rectángulo 50"/>
          <p:cNvSpPr/>
          <p:nvPr/>
        </p:nvSpPr>
        <p:spPr>
          <a:xfrm>
            <a:off x="0" y="4108738"/>
            <a:ext cx="12192000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upo 1"/>
          <p:cNvGrpSpPr/>
          <p:nvPr/>
        </p:nvGrpSpPr>
        <p:grpSpPr>
          <a:xfrm>
            <a:off x="1281351" y="922195"/>
            <a:ext cx="3261130" cy="2111771"/>
            <a:chOff x="1281351" y="922195"/>
            <a:chExt cx="3261130" cy="2111771"/>
          </a:xfrm>
        </p:grpSpPr>
        <p:sp>
          <p:nvSpPr>
            <p:cNvPr id="41" name="Rectángulo redondeado 40"/>
            <p:cNvSpPr/>
            <p:nvPr/>
          </p:nvSpPr>
          <p:spPr>
            <a:xfrm>
              <a:off x="1328329" y="1372414"/>
              <a:ext cx="1950900" cy="1117532"/>
            </a:xfrm>
            <a:prstGeom prst="roundRect">
              <a:avLst>
                <a:gd name="adj" fmla="val 2742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400" b="1" dirty="0" smtClean="0">
                  <a:solidFill>
                    <a:schemeClr val="bg1"/>
                  </a:solidFill>
                </a:rPr>
                <a:t>MENSAJES</a:t>
              </a:r>
              <a:endParaRPr lang="es-MX" sz="2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7" name="Conector angular 46"/>
            <p:cNvCxnSpPr>
              <a:stCxn id="42" idx="1"/>
              <a:endCxn id="41" idx="2"/>
            </p:cNvCxnSpPr>
            <p:nvPr/>
          </p:nvCxnSpPr>
          <p:spPr>
            <a:xfrm rot="10800000">
              <a:off x="2303779" y="2489947"/>
              <a:ext cx="2238702" cy="544019"/>
            </a:xfrm>
            <a:prstGeom prst="bentConnector2">
              <a:avLst/>
            </a:prstGeom>
            <a:ln w="38100">
              <a:solidFill>
                <a:schemeClr val="bg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uadroTexto 11"/>
            <p:cNvSpPr txBox="1"/>
            <p:nvPr/>
          </p:nvSpPr>
          <p:spPr>
            <a:xfrm>
              <a:off x="1281351" y="922195"/>
              <a:ext cx="2044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Estructura</a:t>
              </a:r>
              <a:r>
                <a:rPr lang="en-US" dirty="0" smtClean="0"/>
                <a:t> de </a:t>
              </a:r>
              <a:r>
                <a:rPr lang="en-US" dirty="0" err="1" smtClean="0"/>
                <a:t>clases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16790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18750"/>
            <a:ext cx="12192000" cy="707886"/>
          </a:xfrm>
          <a:prstGeom prst="rect">
            <a:avLst/>
          </a:prstGeom>
          <a:solidFill>
            <a:srgbClr val="0070C0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1" spc="50" dirty="0" smtClean="0">
                <a:ln w="9525" cmpd="sng">
                  <a:solidFill>
                    <a:schemeClr val="bg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MENSAJES DE VALIDACION</a:t>
            </a:r>
            <a:endParaRPr lang="es-ES" sz="4000" b="1" cap="none" spc="50" dirty="0">
              <a:ln w="9525" cmpd="sng">
                <a:solidFill>
                  <a:schemeClr val="bg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37" y="947470"/>
            <a:ext cx="4378542" cy="574274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6189268" y="1895748"/>
            <a:ext cx="2341847" cy="369332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r>
              <a:rPr lang="es-MX" dirty="0" err="1" smtClean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</a:rPr>
              <a:t>ValidacionMensajes</a:t>
            </a:r>
            <a:endParaRPr lang="es-MX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885971" y="2675862"/>
            <a:ext cx="2341847" cy="369332"/>
          </a:xfrm>
          <a:prstGeom prst="rect">
            <a:avLst/>
          </a:prstGeom>
          <a:solidFill>
            <a:srgbClr val="C1FFE0"/>
          </a:solidFill>
        </p:spPr>
        <p:txBody>
          <a:bodyPr wrap="square" rtlCol="0">
            <a:spAutoFit/>
          </a:bodyPr>
          <a:lstStyle/>
          <a:p>
            <a:r>
              <a:rPr lang="es-MX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DatosPersonales</a:t>
            </a:r>
            <a:endParaRPr lang="es-MX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969791" y="3313674"/>
            <a:ext cx="2341847" cy="369332"/>
          </a:xfrm>
          <a:prstGeom prst="rect">
            <a:avLst/>
          </a:prstGeom>
          <a:solidFill>
            <a:srgbClr val="C1FFE0"/>
          </a:solidFill>
        </p:spPr>
        <p:txBody>
          <a:bodyPr wrap="square" rtlCol="0">
            <a:spAutoFit/>
          </a:bodyPr>
          <a:lstStyle/>
          <a:p>
            <a:r>
              <a:rPr lang="es-MX" dirty="0" err="1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Direccion</a:t>
            </a:r>
            <a:endParaRPr lang="es-MX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969791" y="3951486"/>
            <a:ext cx="2341847" cy="369332"/>
          </a:xfrm>
          <a:prstGeom prst="rect">
            <a:avLst/>
          </a:prstGeom>
          <a:solidFill>
            <a:srgbClr val="C1FFE0"/>
          </a:solidFill>
        </p:spPr>
        <p:txBody>
          <a:bodyPr wrap="square" rtlCol="0">
            <a:spAutoFit/>
          </a:bodyPr>
          <a:lstStyle/>
          <a:p>
            <a:r>
              <a:rPr lang="es-MX" dirty="0" smtClean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rgbClr val="00B050"/>
                </a:solidFill>
              </a:rPr>
              <a:t>Celular</a:t>
            </a:r>
            <a:endParaRPr lang="es-MX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rgbClr val="00B050"/>
              </a:solidFill>
            </a:endParaRPr>
          </a:p>
        </p:txBody>
      </p:sp>
      <p:cxnSp>
        <p:nvCxnSpPr>
          <p:cNvPr id="11" name="Conector angular 10"/>
          <p:cNvCxnSpPr>
            <a:stCxn id="7" idx="2"/>
            <a:endCxn id="8" idx="1"/>
          </p:cNvCxnSpPr>
          <p:nvPr/>
        </p:nvCxnSpPr>
        <p:spPr>
          <a:xfrm rot="16200000" flipH="1">
            <a:off x="7325357" y="2299914"/>
            <a:ext cx="595448" cy="525779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angular 14"/>
          <p:cNvCxnSpPr/>
          <p:nvPr/>
        </p:nvCxnSpPr>
        <p:spPr>
          <a:xfrm rot="16200000" flipH="1">
            <a:off x="7325357" y="2937727"/>
            <a:ext cx="595448" cy="525779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r 15"/>
          <p:cNvCxnSpPr/>
          <p:nvPr/>
        </p:nvCxnSpPr>
        <p:spPr>
          <a:xfrm rot="16200000" flipH="1">
            <a:off x="7325357" y="3575539"/>
            <a:ext cx="595448" cy="525779"/>
          </a:xfrm>
          <a:prstGeom prst="bentConnector2">
            <a:avLst/>
          </a:prstGeom>
          <a:ln w="38100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2039302" y="1187481"/>
            <a:ext cx="1446848" cy="0"/>
          </a:xfrm>
          <a:prstGeom prst="line">
            <a:avLst/>
          </a:prstGeom>
          <a:ln w="1905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>
            <a:off x="2294572" y="2245493"/>
            <a:ext cx="131730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>
            <a:off x="2294572" y="3663420"/>
            <a:ext cx="80295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2294572" y="5328951"/>
            <a:ext cx="562928" cy="0"/>
          </a:xfrm>
          <a:prstGeom prst="line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Imagen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706" y="2670707"/>
            <a:ext cx="330159" cy="330159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943" y="3313674"/>
            <a:ext cx="330159" cy="330159"/>
          </a:xfrm>
          <a:prstGeom prst="rect">
            <a:avLst/>
          </a:prstGeom>
        </p:spPr>
      </p:pic>
      <p:pic>
        <p:nvPicPr>
          <p:cNvPr id="24" name="Imagen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942" y="3933182"/>
            <a:ext cx="330159" cy="33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8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536</Words>
  <Application>Microsoft Office PowerPoint</Application>
  <PresentationFormat>Panorámica</PresentationFormat>
  <Paragraphs>145</Paragraphs>
  <Slides>28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Darwin Sanchez Correa</dc:creator>
  <cp:lastModifiedBy>Darwin Sanchez Correa</cp:lastModifiedBy>
  <cp:revision>70</cp:revision>
  <dcterms:created xsi:type="dcterms:W3CDTF">2024-10-18T00:23:19Z</dcterms:created>
  <dcterms:modified xsi:type="dcterms:W3CDTF">2024-10-28T14:54:10Z</dcterms:modified>
</cp:coreProperties>
</file>