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81" r:id="rId4"/>
    <p:sldId id="285" r:id="rId5"/>
    <p:sldId id="258" r:id="rId6"/>
    <p:sldId id="283" r:id="rId7"/>
    <p:sldId id="262" r:id="rId8"/>
    <p:sldId id="263" r:id="rId9"/>
    <p:sldId id="264" r:id="rId10"/>
    <p:sldId id="284" r:id="rId11"/>
    <p:sldId id="259" r:id="rId12"/>
    <p:sldId id="260" r:id="rId13"/>
    <p:sldId id="276" r:id="rId14"/>
    <p:sldId id="265" r:id="rId15"/>
    <p:sldId id="261" r:id="rId16"/>
    <p:sldId id="267" r:id="rId17"/>
    <p:sldId id="268" r:id="rId18"/>
    <p:sldId id="274" r:id="rId19"/>
    <p:sldId id="272" r:id="rId20"/>
    <p:sldId id="277" r:id="rId21"/>
    <p:sldId id="278" r:id="rId22"/>
    <p:sldId id="275" r:id="rId23"/>
    <p:sldId id="280" r:id="rId24"/>
    <p:sldId id="269" r:id="rId25"/>
    <p:sldId id="271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46" autoAdjust="0"/>
  </p:normalViewPr>
  <p:slideViewPr>
    <p:cSldViewPr snapToGrid="0" snapToObjects="1">
      <p:cViewPr varScale="1">
        <p:scale>
          <a:sx n="102" d="100"/>
          <a:sy n="102" d="100"/>
        </p:scale>
        <p:origin x="-17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A28D4-F388-CD4D-863E-D2DC4ADDE27D}" type="datetimeFigureOut">
              <a:rPr lang="en-US" smtClean="0"/>
              <a:t>17.12.14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7F43A-6382-094D-80B3-6F394295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DBB1-AED9-AA4B-940F-86C1FBD997C3}" type="datetimeFigureOut">
              <a:rPr lang="en-US" smtClean="0"/>
              <a:t>17.12.14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E1329-8783-B347-BB71-6F100FAD1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2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8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7512-6A85-4845-8272-E57429F1E23A}" type="datetime1">
              <a:rPr lang="de-CH" smtClean="0"/>
              <a:t>17.12.14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AA09-27EA-FB49-BA55-97081CD4DB14}" type="datetime1">
              <a:rPr lang="de-CH" smtClean="0"/>
              <a:t>17.12.14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62F-4B89-5643-B824-C27F9E0F03DC}" type="datetime1">
              <a:rPr lang="de-CH" smtClean="0"/>
              <a:t>17.12.14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10DB-BC7D-744B-9435-A40E4B1419F0}" type="datetime1">
              <a:rPr lang="de-CH" smtClean="0"/>
              <a:t>17.12.14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0C69-2429-DE4B-835E-8D58A2A4C43E}" type="datetime1">
              <a:rPr lang="de-CH" smtClean="0"/>
              <a:t>17.12.14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05BE-013C-D94D-846C-441118E4A473}" type="datetime1">
              <a:rPr lang="de-CH" smtClean="0"/>
              <a:t>17.12.14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6ACF-2C5C-2949-9911-E22A6FEA238D}" type="datetime1">
              <a:rPr lang="de-CH" smtClean="0"/>
              <a:t>17.12.14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F5-4A74-AA47-95FD-C6EC54EC49D2}" type="datetime1">
              <a:rPr lang="de-CH" smtClean="0"/>
              <a:t>17.12.14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DF1-3D53-E74E-B318-12C474EF531E}" type="datetime1">
              <a:rPr lang="de-CH" smtClean="0"/>
              <a:t>17.12.14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0285-993C-DE46-9D70-C01531A479A1}" type="datetime1">
              <a:rPr lang="de-CH" smtClean="0"/>
              <a:t>17.12.14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E98A-A18D-5D4D-9488-3A18075BBA41}" type="datetime1">
              <a:rPr lang="de-CH" smtClean="0"/>
              <a:t>17.12.14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4BC3-F574-E44E-91D5-080B5DAF0250}" type="datetime1">
              <a:rPr lang="de-CH" smtClean="0"/>
              <a:t>17.12.14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3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005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Assessing the impact of climatic controls on global changes in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land surface </a:t>
            </a:r>
            <a:r>
              <a:rPr lang="en-US" sz="4800" dirty="0"/>
              <a:t>phenology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0065"/>
            <a:ext cx="6400800" cy="13485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MSc Concept Presentation</a:t>
            </a:r>
            <a:br>
              <a:rPr lang="en-US" sz="1800" dirty="0" smtClean="0"/>
            </a:br>
            <a:r>
              <a:rPr lang="en-US" sz="1800" dirty="0" smtClean="0"/>
              <a:t>David </a:t>
            </a:r>
            <a:r>
              <a:rPr lang="en-US" sz="1800" dirty="0" err="1" smtClean="0"/>
              <a:t>Schenkel</a:t>
            </a:r>
            <a:endParaRPr lang="en-US" sz="1800" dirty="0" smtClean="0"/>
          </a:p>
          <a:p>
            <a:r>
              <a:rPr lang="en-US" sz="1800" dirty="0" smtClean="0"/>
              <a:t>UZH – Remote Sensing Laboratories</a:t>
            </a:r>
          </a:p>
          <a:p>
            <a:r>
              <a:rPr lang="en-US" sz="1800" dirty="0" smtClean="0"/>
              <a:t>17 December 2014</a:t>
            </a:r>
            <a:endParaRPr lang="en-US" sz="1800" dirty="0"/>
          </a:p>
        </p:txBody>
      </p:sp>
      <p:pic>
        <p:nvPicPr>
          <p:cNvPr id="4" name="Picture 3" descr="jolly-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7405"/>
            <a:ext cx="7645564" cy="3335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1426" y="4976716"/>
            <a:ext cx="80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2005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92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Measured LAI: LAI3g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Based on GIMMS/AVHRR NDVI3g</a:t>
            </a:r>
          </a:p>
          <a:p>
            <a:r>
              <a:rPr lang="en-US" sz="2800" dirty="0" smtClean="0"/>
              <a:t>MODIS LAI used as training data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pic>
        <p:nvPicPr>
          <p:cNvPr id="9" name="Picture 8" descr="LAI3g_apr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24" y="2656499"/>
            <a:ext cx="5652551" cy="369985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Data &amp; Methods</a:t>
              </a:r>
              <a:r>
                <a:rPr lang="en-US" dirty="0" smtClean="0"/>
                <a:t>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078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LAI-re: Modelling Climatic Controls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Jolly’s (2005) Growing Season Index</a:t>
            </a:r>
          </a:p>
          <a:p>
            <a:pPr lvl="1"/>
            <a:r>
              <a:rPr lang="en-GB" dirty="0" smtClean="0"/>
              <a:t>Based on </a:t>
            </a:r>
            <a:r>
              <a:rPr lang="en-GB" dirty="0" err="1" smtClean="0"/>
              <a:t>T</a:t>
            </a:r>
            <a:r>
              <a:rPr lang="en-GB" baseline="-25000" dirty="0" err="1" smtClean="0"/>
              <a:t>min</a:t>
            </a:r>
            <a:r>
              <a:rPr lang="en-GB" dirty="0" smtClean="0"/>
              <a:t>, Vapour Pressure Deficit (VPD) and photoperiod</a:t>
            </a:r>
          </a:p>
          <a:p>
            <a:pPr lvl="1"/>
            <a:r>
              <a:rPr lang="en-GB" dirty="0" smtClean="0"/>
              <a:t>Simple linear relationships and thresholds</a:t>
            </a:r>
          </a:p>
          <a:p>
            <a:pPr lvl="1"/>
            <a:r>
              <a:rPr lang="en-GB" i="1" dirty="0" smtClean="0"/>
              <a:t>GSI = </a:t>
            </a:r>
            <a:r>
              <a:rPr lang="en-GB" i="1" dirty="0" err="1" smtClean="0"/>
              <a:t>iT</a:t>
            </a:r>
            <a:r>
              <a:rPr lang="en-GB" i="1" baseline="-25000" dirty="0" err="1" smtClean="0"/>
              <a:t>min</a:t>
            </a:r>
            <a:r>
              <a:rPr lang="en-GB" i="1" dirty="0" smtClean="0"/>
              <a:t> * </a:t>
            </a:r>
            <a:r>
              <a:rPr lang="en-GB" i="1" dirty="0" err="1"/>
              <a:t>i</a:t>
            </a:r>
            <a:r>
              <a:rPr lang="en-GB" i="1" dirty="0" err="1" smtClean="0"/>
              <a:t>VPD</a:t>
            </a:r>
            <a:r>
              <a:rPr lang="en-GB" i="1" dirty="0" smtClean="0"/>
              <a:t> * iPhoto</a:t>
            </a: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jolly-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06" y="4329843"/>
            <a:ext cx="2753065" cy="2026507"/>
          </a:xfrm>
          <a:prstGeom prst="rect">
            <a:avLst/>
          </a:prstGeom>
        </p:spPr>
      </p:pic>
      <p:pic>
        <p:nvPicPr>
          <p:cNvPr id="7" name="Picture 6" descr="jolly-VP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329843"/>
            <a:ext cx="2740610" cy="2026507"/>
          </a:xfrm>
          <a:prstGeom prst="rect">
            <a:avLst/>
          </a:prstGeom>
        </p:spPr>
      </p:pic>
      <p:pic>
        <p:nvPicPr>
          <p:cNvPr id="8" name="Picture 7" descr="jolly-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3" y="4329843"/>
            <a:ext cx="2764462" cy="20265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2547" y="6217850"/>
            <a:ext cx="114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et al. 2005</a:t>
            </a:r>
            <a:endParaRPr lang="en-US" sz="12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Data &amp; Methods</a:t>
              </a:r>
              <a:r>
                <a:rPr lang="en-US" dirty="0" smtClean="0"/>
                <a:t>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52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LAI </a:t>
            </a:r>
            <a:r>
              <a:rPr lang="en-US" dirty="0" err="1" smtClean="0"/>
              <a:t>Reanalysed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err="1" smtClean="0"/>
              <a:t>Stöckli</a:t>
            </a:r>
            <a:r>
              <a:rPr lang="en-GB" dirty="0" smtClean="0"/>
              <a:t> </a:t>
            </a:r>
            <a:r>
              <a:rPr lang="en-GB" i="1" dirty="0" smtClean="0"/>
              <a:t>et al. </a:t>
            </a:r>
            <a:r>
              <a:rPr lang="en-GB" dirty="0" smtClean="0"/>
              <a:t>(2011) </a:t>
            </a:r>
            <a:r>
              <a:rPr lang="en-GB" b="1" dirty="0" smtClean="0"/>
              <a:t>modelled</a:t>
            </a:r>
            <a:r>
              <a:rPr lang="en-GB" dirty="0" smtClean="0"/>
              <a:t> </a:t>
            </a:r>
            <a:r>
              <a:rPr lang="en-GB" dirty="0"/>
              <a:t>LAI based on GSI</a:t>
            </a:r>
            <a:r>
              <a:rPr lang="en-GB" dirty="0" smtClean="0"/>
              <a:t>, </a:t>
            </a:r>
            <a:r>
              <a:rPr lang="en-GB" dirty="0"/>
              <a:t>Plant Functional Type </a:t>
            </a:r>
            <a:r>
              <a:rPr lang="en-GB" dirty="0" smtClean="0"/>
              <a:t>and </a:t>
            </a:r>
            <a:r>
              <a:rPr lang="en-GB" dirty="0"/>
              <a:t>elevation </a:t>
            </a:r>
            <a:r>
              <a:rPr lang="en-GB" dirty="0" smtClean="0"/>
              <a:t>classes</a:t>
            </a:r>
          </a:p>
          <a:p>
            <a:pPr lvl="0"/>
            <a:r>
              <a:rPr lang="en-GB" dirty="0" smtClean="0"/>
              <a:t>Uses reanalysed meteorological data for T, VPD, incoming radiation</a:t>
            </a:r>
            <a:endParaRPr lang="de-CH" dirty="0"/>
          </a:p>
          <a:p>
            <a:pPr lvl="0"/>
            <a:r>
              <a:rPr lang="en-GB" dirty="0" smtClean="0"/>
              <a:t>Model assimilated </a:t>
            </a:r>
            <a:r>
              <a:rPr lang="en-GB" dirty="0"/>
              <a:t>with 10 years of MODIS LAI and FPAR data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Data &amp; Methods</a:t>
              </a:r>
              <a:r>
                <a:rPr lang="en-US" dirty="0" smtClean="0"/>
                <a:t>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153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478"/>
            <a:ext cx="8229600" cy="5490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LAI-re for 18 April 2001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577" y="3715607"/>
            <a:ext cx="4253201" cy="27839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" y="3842693"/>
            <a:ext cx="3843480" cy="25157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69" y="903319"/>
            <a:ext cx="3725050" cy="24382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53" y="889060"/>
            <a:ext cx="3877626" cy="253808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14" idx="2"/>
            <a:endCxn id="12" idx="0"/>
          </p:cNvCxnSpPr>
          <p:nvPr/>
        </p:nvCxnSpPr>
        <p:spPr>
          <a:xfrm>
            <a:off x="6737394" y="3341534"/>
            <a:ext cx="784" cy="374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2" idx="1"/>
          </p:cNvCxnSpPr>
          <p:nvPr/>
        </p:nvCxnSpPr>
        <p:spPr>
          <a:xfrm>
            <a:off x="4132143" y="5100559"/>
            <a:ext cx="479434" cy="7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57579" y="3221789"/>
            <a:ext cx="487179" cy="658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Data &amp; Methods</a:t>
              </a:r>
              <a:r>
                <a:rPr lang="en-US" dirty="0" smtClean="0"/>
                <a:t>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26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Extracting </a:t>
            </a:r>
            <a:r>
              <a:rPr lang="en-GB" dirty="0"/>
              <a:t>LSP I</a:t>
            </a:r>
            <a:r>
              <a:rPr lang="en-GB" dirty="0" smtClean="0"/>
              <a:t>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400" dirty="0" smtClean="0"/>
              <a:t>Goal: Extract </a:t>
            </a:r>
            <a:r>
              <a:rPr lang="en-GB" sz="2400" i="1" dirty="0" smtClean="0"/>
              <a:t>Start of Season</a:t>
            </a:r>
            <a:r>
              <a:rPr lang="en-GB" sz="2400" dirty="0" smtClean="0"/>
              <a:t>, </a:t>
            </a:r>
            <a:r>
              <a:rPr lang="en-GB" sz="2400" i="1" dirty="0" smtClean="0"/>
              <a:t>End of Season </a:t>
            </a:r>
            <a:r>
              <a:rPr lang="en-GB" sz="2400" dirty="0" smtClean="0"/>
              <a:t>and </a:t>
            </a:r>
            <a:br>
              <a:rPr lang="en-GB" sz="2400" dirty="0" smtClean="0"/>
            </a:br>
            <a:r>
              <a:rPr lang="en-GB" sz="2400" i="1" dirty="0" smtClean="0"/>
              <a:t>Growing Season Length</a:t>
            </a:r>
          </a:p>
          <a:p>
            <a:pPr lvl="0"/>
            <a:r>
              <a:rPr lang="en-GB" sz="2400" dirty="0" smtClean="0"/>
              <a:t>Harmonic Analysis to get smooth yearly LAI profiles using HANTS-algorithm (</a:t>
            </a:r>
            <a:r>
              <a:rPr lang="en-GB" sz="2400" dirty="0" err="1" smtClean="0"/>
              <a:t>Roerink</a:t>
            </a:r>
            <a:r>
              <a:rPr lang="en-GB" sz="2400" dirty="0" smtClean="0"/>
              <a:t> et al. 2000)</a:t>
            </a:r>
          </a:p>
          <a:p>
            <a:pPr lvl="1"/>
            <a:r>
              <a:rPr lang="en-GB" sz="2200" dirty="0" smtClean="0"/>
              <a:t>Developed for NDVI, </a:t>
            </a:r>
            <a:br>
              <a:rPr lang="en-GB" sz="2200" dirty="0" smtClean="0"/>
            </a:br>
            <a:r>
              <a:rPr lang="en-GB" sz="2200" dirty="0" smtClean="0"/>
              <a:t>but same principle </a:t>
            </a:r>
            <a:br>
              <a:rPr lang="en-GB" sz="2200" dirty="0" smtClean="0"/>
            </a:br>
            <a:r>
              <a:rPr lang="en-GB" sz="2200" dirty="0" smtClean="0"/>
              <a:t>applies for LAI</a:t>
            </a:r>
          </a:p>
          <a:p>
            <a:r>
              <a:rPr lang="en-GB" sz="2400" dirty="0" smtClean="0"/>
              <a:t>Several possibilities</a:t>
            </a:r>
            <a:br>
              <a:rPr lang="en-GB" sz="2400" dirty="0" smtClean="0"/>
            </a:br>
            <a:r>
              <a:rPr lang="en-GB" sz="2400" dirty="0" smtClean="0"/>
              <a:t>for definition of SOS/EOS</a:t>
            </a:r>
          </a:p>
          <a:p>
            <a:r>
              <a:rPr lang="en-GB" sz="2400" dirty="0" smtClean="0"/>
              <a:t>GSL = EOS - SOS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Bildschirmfoto 2014-03-26 um 15.55.46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1793" y="3247846"/>
            <a:ext cx="3981301" cy="2240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3603" y="5496723"/>
            <a:ext cx="183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Reed et al. (2003)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Data &amp; Methods</a:t>
              </a:r>
              <a:r>
                <a:rPr lang="en-US" dirty="0" smtClean="0"/>
                <a:t>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921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RQ1: </a:t>
            </a:r>
            <a:r>
              <a:rPr lang="en-GB" sz="4000" dirty="0"/>
              <a:t>C</a:t>
            </a:r>
            <a:r>
              <a:rPr lang="en-GB" sz="4000" dirty="0" smtClean="0"/>
              <a:t>omparing LAI datasets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Compare LAI averages (monthly, yearly)</a:t>
            </a:r>
          </a:p>
          <a:p>
            <a:r>
              <a:rPr lang="en-GB" dirty="0" smtClean="0"/>
              <a:t>Compare extracted LSP indices and trends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Data &amp; Methods</a:t>
              </a:r>
              <a:r>
                <a:rPr lang="en-US" dirty="0" smtClean="0"/>
                <a:t>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31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RQ2: Analysing the impact of climatic controls over time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Trend analysis for monthly and yearly averages of </a:t>
            </a:r>
            <a:r>
              <a:rPr lang="en-GB" dirty="0" err="1" smtClean="0"/>
              <a:t>T</a:t>
            </a:r>
            <a:r>
              <a:rPr lang="en-GB" baseline="-25000" dirty="0" err="1" smtClean="0"/>
              <a:t>min</a:t>
            </a:r>
            <a:r>
              <a:rPr lang="en-GB" dirty="0" smtClean="0"/>
              <a:t> and VPD</a:t>
            </a:r>
          </a:p>
          <a:p>
            <a:pPr lvl="0"/>
            <a:r>
              <a:rPr lang="en-GB" dirty="0" smtClean="0"/>
              <a:t>Extract and analyse onset of changes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gsi_alask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5"/>
          <a:stretch/>
        </p:blipFill>
        <p:spPr>
          <a:xfrm>
            <a:off x="612863" y="3692235"/>
            <a:ext cx="3367044" cy="2336924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2265946" y="4839367"/>
            <a:ext cx="79539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2192420" y="4745791"/>
            <a:ext cx="120316" cy="173789"/>
          </a:xfrm>
          <a:prstGeom prst="diamond">
            <a:avLst/>
          </a:prstGeom>
          <a:solidFill>
            <a:srgbClr val="C0504D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3047972" y="4745791"/>
            <a:ext cx="120316" cy="173789"/>
          </a:xfrm>
          <a:prstGeom prst="diamond">
            <a:avLst/>
          </a:prstGeom>
          <a:solidFill>
            <a:srgbClr val="C0504D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Data &amp; Methods</a:t>
              </a:r>
              <a:r>
                <a:rPr lang="en-US" dirty="0" smtClean="0"/>
                <a:t>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291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800" dirty="0"/>
              <a:t>	</a:t>
            </a:r>
            <a:r>
              <a:rPr lang="en-GB" sz="3800" dirty="0" smtClean="0"/>
              <a:t>RQ3: Compare </a:t>
            </a:r>
            <a:r>
              <a:rPr lang="en-GB" sz="3800" dirty="0"/>
              <a:t>Climatic Controls to </a:t>
            </a:r>
            <a:r>
              <a:rPr lang="en-GB" sz="3800" dirty="0" smtClean="0"/>
              <a:t>LAI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Calculate correlation coefficient for climate controls and LSP indices</a:t>
            </a:r>
            <a:endParaRPr lang="de-CH" dirty="0"/>
          </a:p>
          <a:p>
            <a:pPr lvl="0"/>
            <a:r>
              <a:rPr lang="en-GB" dirty="0"/>
              <a:t>Different ways to go about it:</a:t>
            </a:r>
            <a:endParaRPr lang="de-CH" dirty="0"/>
          </a:p>
          <a:p>
            <a:pPr lvl="1"/>
            <a:r>
              <a:rPr lang="en-GB" dirty="0"/>
              <a:t>Compare SOS to control factors on this day/month</a:t>
            </a:r>
            <a:endParaRPr lang="de-CH" dirty="0"/>
          </a:p>
          <a:p>
            <a:pPr lvl="1"/>
            <a:r>
              <a:rPr lang="en-GB" dirty="0"/>
              <a:t>Compare SOS to control factors in the preceding month</a:t>
            </a:r>
            <a:endParaRPr lang="de-CH" dirty="0"/>
          </a:p>
          <a:p>
            <a:pPr lvl="1"/>
            <a:r>
              <a:rPr lang="en-GB" dirty="0"/>
              <a:t>Compare GSL to annual mean </a:t>
            </a:r>
            <a:r>
              <a:rPr lang="en-GB"/>
              <a:t>or </a:t>
            </a:r>
            <a:r>
              <a:rPr lang="en-GB" smtClean="0"/>
              <a:t>seasonal means</a:t>
            </a:r>
            <a:endParaRPr lang="de-CH" dirty="0"/>
          </a:p>
          <a:p>
            <a:pPr lvl="1"/>
            <a:r>
              <a:rPr lang="en-GB" dirty="0"/>
              <a:t>…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Data &amp; Methods</a:t>
              </a:r>
              <a:r>
                <a:rPr lang="en-US" dirty="0" smtClean="0"/>
                <a:t>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618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Expected </a:t>
            </a:r>
            <a:r>
              <a:rPr lang="en-GB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LAI3g-LAIre comparison</a:t>
            </a:r>
          </a:p>
          <a:p>
            <a:pPr lvl="1"/>
            <a:r>
              <a:rPr lang="en-GB" dirty="0" smtClean="0"/>
              <a:t>Statistical analysis</a:t>
            </a:r>
            <a:endParaRPr lang="en-GB" dirty="0"/>
          </a:p>
          <a:p>
            <a:pPr lvl="1"/>
            <a:r>
              <a:rPr lang="en-GB" dirty="0" smtClean="0"/>
              <a:t>Maps showing differences</a:t>
            </a:r>
          </a:p>
          <a:p>
            <a:r>
              <a:rPr lang="en-GB" dirty="0" smtClean="0"/>
              <a:t>Climatic Controls</a:t>
            </a:r>
          </a:p>
          <a:p>
            <a:pPr lvl="1"/>
            <a:r>
              <a:rPr lang="en-GB" dirty="0" smtClean="0"/>
              <a:t>Statistical analysis</a:t>
            </a:r>
          </a:p>
          <a:p>
            <a:pPr lvl="1"/>
            <a:r>
              <a:rPr lang="en-GB" dirty="0" smtClean="0"/>
              <a:t>Maps showing </a:t>
            </a:r>
            <a:r>
              <a:rPr lang="en-GB" b="1" dirty="0" smtClean="0"/>
              <a:t>changes </a:t>
            </a:r>
            <a:r>
              <a:rPr lang="en-GB" dirty="0" smtClean="0"/>
              <a:t>in climatic controls over time</a:t>
            </a:r>
          </a:p>
          <a:p>
            <a:r>
              <a:rPr lang="en-GB" dirty="0" smtClean="0"/>
              <a:t>Climatic Controls – LAI comparison</a:t>
            </a:r>
          </a:p>
          <a:p>
            <a:pPr lvl="1"/>
            <a:r>
              <a:rPr lang="en-GB" dirty="0" smtClean="0"/>
              <a:t>Statistical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&amp; Method | </a:t>
              </a:r>
              <a:r>
                <a:rPr lang="en-US" b="1" dirty="0" smtClean="0"/>
                <a:t>Expected Results </a:t>
              </a:r>
              <a:r>
                <a:rPr lang="en-US" dirty="0" smtClean="0"/>
                <a:t>| Limitations &amp; Challenges | Timetable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Data &amp; Methods | </a:t>
              </a:r>
              <a:r>
                <a:rPr lang="en-US" b="1" dirty="0" smtClean="0"/>
                <a:t>Expected Results </a:t>
              </a:r>
              <a:r>
                <a:rPr lang="en-US" dirty="0" smtClean="0"/>
                <a:t>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22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Explorative approach</a:t>
            </a:r>
            <a:endParaRPr lang="de-CH" dirty="0"/>
          </a:p>
          <a:p>
            <a:pPr lvl="1"/>
            <a:r>
              <a:rPr lang="en-GB" dirty="0"/>
              <a:t>So many </a:t>
            </a:r>
            <a:r>
              <a:rPr lang="en-GB" dirty="0" smtClean="0"/>
              <a:t>possibilities</a:t>
            </a:r>
            <a:r>
              <a:rPr lang="en-GB" dirty="0"/>
              <a:t>, very little time</a:t>
            </a:r>
            <a:endParaRPr lang="de-CH" dirty="0"/>
          </a:p>
          <a:p>
            <a:pPr lvl="0"/>
            <a:r>
              <a:rPr lang="en-GB" dirty="0" smtClean="0"/>
              <a:t>(Almost) no </a:t>
            </a:r>
            <a:r>
              <a:rPr lang="en-GB" dirty="0"/>
              <a:t>prior work to draw </a:t>
            </a:r>
            <a:r>
              <a:rPr lang="en-GB" dirty="0" smtClean="0"/>
              <a:t>on</a:t>
            </a:r>
          </a:p>
          <a:p>
            <a:pPr lvl="0"/>
            <a:r>
              <a:rPr lang="en-GB" dirty="0" smtClean="0"/>
              <a:t>Stratification of results (statistics by biome, PFT, </a:t>
            </a:r>
            <a:r>
              <a:rPr lang="en-GB" dirty="0" err="1" smtClean="0"/>
              <a:t>pixelwise</a:t>
            </a:r>
            <a:r>
              <a:rPr lang="en-GB" dirty="0" smtClean="0"/>
              <a:t>, …) not yet clear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Data &amp; Methods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46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</a:p>
          <a:p>
            <a:r>
              <a:rPr lang="en-US" dirty="0" smtClean="0"/>
              <a:t>Data &amp; Methods</a:t>
            </a:r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Timetable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062"/>
            <a:ext cx="8229600" cy="1143000"/>
          </a:xfrm>
        </p:spPr>
        <p:txBody>
          <a:bodyPr/>
          <a:lstStyle/>
          <a:p>
            <a:r>
              <a:rPr lang="en-US" dirty="0" smtClean="0"/>
              <a:t>Timetable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</a:t>
              </a:r>
              <a:r>
                <a:rPr lang="en-US" b="1" dirty="0"/>
                <a:t>Timetable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Data &amp; Methods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</a:t>
              </a:r>
              <a:r>
                <a:rPr lang="en-US" b="1" dirty="0" smtClean="0"/>
                <a:t>Timetable</a:t>
              </a:r>
              <a:endParaRPr lang="en-US" b="1" dirty="0"/>
            </a:p>
          </p:txBody>
        </p:sp>
      </p:grpSp>
      <p:graphicFrame>
        <p:nvGraphicFramePr>
          <p:cNvPr id="35" name="Content Placeholder 34"/>
          <p:cNvGraphicFramePr>
            <a:graphicFrameLocks noGrp="1"/>
          </p:cNvGraphicFramePr>
          <p:nvPr>
            <p:ph idx="1"/>
          </p:nvPr>
        </p:nvGraphicFramePr>
        <p:xfrm>
          <a:off x="457198" y="1723986"/>
          <a:ext cx="8229604" cy="4278390"/>
        </p:xfrm>
        <a:graphic>
          <a:graphicData uri="http://schemas.openxmlformats.org/drawingml/2006/table">
            <a:tbl>
              <a:tblPr/>
              <a:tblGrid>
                <a:gridCol w="4832059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</a:tblGrid>
              <a:tr h="2516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Verdana"/>
                        </a:rPr>
                        <a:t>T A S K</a:t>
                      </a:r>
                    </a:p>
                  </a:txBody>
                  <a:tcPr marL="12583" marR="12583" marT="12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effectLst/>
                          <a:latin typeface="Verdana"/>
                        </a:rPr>
                        <a:t>2 0 1 4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effectLst/>
                          <a:latin typeface="Verdana"/>
                        </a:rPr>
                        <a:t> 2 0 1 5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11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12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5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6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9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11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12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Verdana"/>
                        </a:rPr>
                        <a:t>Literature Review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Verdana"/>
                        </a:rPr>
                        <a:t>Processing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Pre-Processing (resizing/resampling)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LSP extraction: HANTS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LSP extraction: Indices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Analysis: LAI comparison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Analysis: Climatic Controls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Analysis: LAI-Climatic Controls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Verdana"/>
                        </a:rPr>
                        <a:t>Writing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Concept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Methods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Results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Analysis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Introduction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Layout &amp; finishing touches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45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6000" i="1" dirty="0" smtClean="0"/>
              <a:t>Jolly</a:t>
            </a:r>
            <a:r>
              <a:rPr lang="en-US" sz="6000" i="1" dirty="0"/>
              <a:t>, W. M., </a:t>
            </a:r>
            <a:r>
              <a:rPr lang="en-US" sz="6000" i="1" dirty="0" err="1"/>
              <a:t>Nemani</a:t>
            </a:r>
            <a:r>
              <a:rPr lang="en-US" sz="6000" i="1" dirty="0"/>
              <a:t>, R., &amp; Running, S. W. (2005)</a:t>
            </a:r>
            <a:r>
              <a:rPr lang="en-US" sz="6000" dirty="0"/>
              <a:t>. A generalized, bioclimatic index to predict foliar phenology in response to climate. Global Change Biology, 11(4), 619–632. </a:t>
            </a:r>
            <a:endParaRPr lang="en-US" sz="6000" dirty="0" smtClean="0"/>
          </a:p>
          <a:p>
            <a:pPr>
              <a:lnSpc>
                <a:spcPct val="150000"/>
              </a:lnSpc>
            </a:pPr>
            <a:r>
              <a:rPr lang="en-US" sz="6000" i="1" dirty="0"/>
              <a:t>Reed, B. C., Michael White, and </a:t>
            </a:r>
            <a:r>
              <a:rPr lang="en-US" sz="6000" i="1" dirty="0" err="1"/>
              <a:t>Jesslyn</a:t>
            </a:r>
            <a:r>
              <a:rPr lang="en-US" sz="6000" i="1" dirty="0"/>
              <a:t> F. Brown. (2003)</a:t>
            </a:r>
            <a:r>
              <a:rPr lang="en-US" sz="6000" dirty="0"/>
              <a:t>. “Remote Sensing Phenology.” Pp. 365–81 in Phenology: An Integra3ve Environmental Science SE - 23, vol. 39, edited by </a:t>
            </a:r>
            <a:r>
              <a:rPr lang="en-US" sz="6000" dirty="0" err="1"/>
              <a:t>MarkD</a:t>
            </a:r>
            <a:r>
              <a:rPr lang="en-US" sz="6000" dirty="0"/>
              <a:t>. Schwartz. Springer Netherlands</a:t>
            </a:r>
            <a:r>
              <a:rPr lang="en-US" sz="6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6000" i="1" dirty="0"/>
              <a:t>Richardson, A. D., Keenan, T. F., </a:t>
            </a:r>
            <a:r>
              <a:rPr lang="en-US" sz="6000" i="1" dirty="0" err="1"/>
              <a:t>Migliavacca</a:t>
            </a:r>
            <a:r>
              <a:rPr lang="en-US" sz="6000" i="1" dirty="0"/>
              <a:t>, M., </a:t>
            </a:r>
            <a:r>
              <a:rPr lang="en-US" sz="6000" i="1" dirty="0" err="1"/>
              <a:t>Ryu</a:t>
            </a:r>
            <a:r>
              <a:rPr lang="en-US" sz="6000" i="1" dirty="0"/>
              <a:t>, Y., </a:t>
            </a:r>
            <a:r>
              <a:rPr lang="en-US" sz="6000" i="1" dirty="0" err="1"/>
              <a:t>Sonnentag</a:t>
            </a:r>
            <a:r>
              <a:rPr lang="en-US" sz="6000" i="1" dirty="0"/>
              <a:t>, O., &amp; Toomey, M. (2013)</a:t>
            </a:r>
            <a:r>
              <a:rPr lang="en-US" sz="6000" dirty="0"/>
              <a:t>. Climate change, phenology, and </a:t>
            </a:r>
            <a:r>
              <a:rPr lang="en-US" sz="6000" dirty="0" err="1"/>
              <a:t>phenological</a:t>
            </a:r>
            <a:r>
              <a:rPr lang="en-US" sz="6000" dirty="0"/>
              <a:t> control of vegetation feedbacks to the climate system. Agricultural and Forest Meteorology, 169, 156–173. doi:10.1016/j.agrformet.2012.09.012</a:t>
            </a:r>
          </a:p>
          <a:p>
            <a:pPr>
              <a:lnSpc>
                <a:spcPct val="150000"/>
              </a:lnSpc>
            </a:pPr>
            <a:r>
              <a:rPr lang="en-US" sz="6000" i="1" dirty="0" err="1"/>
              <a:t>Roerink</a:t>
            </a:r>
            <a:r>
              <a:rPr lang="en-US" sz="6000" i="1" dirty="0"/>
              <a:t>, G. J., </a:t>
            </a:r>
            <a:r>
              <a:rPr lang="en-US" sz="6000" i="1" dirty="0" err="1"/>
              <a:t>Menenti</a:t>
            </a:r>
            <a:r>
              <a:rPr lang="en-US" sz="6000" i="1" dirty="0"/>
              <a:t>, M., &amp; </a:t>
            </a:r>
            <a:r>
              <a:rPr lang="en-US" sz="6000" i="1" dirty="0" err="1"/>
              <a:t>Verhoef</a:t>
            </a:r>
            <a:r>
              <a:rPr lang="en-US" sz="6000" i="1" dirty="0"/>
              <a:t>, W. (2000)</a:t>
            </a:r>
            <a:r>
              <a:rPr lang="en-US" sz="6000" dirty="0"/>
              <a:t>. Reconstructing </a:t>
            </a:r>
            <a:r>
              <a:rPr lang="en-US" sz="6000" dirty="0" err="1"/>
              <a:t>cloudfree</a:t>
            </a:r>
            <a:r>
              <a:rPr lang="en-US" sz="6000" dirty="0"/>
              <a:t> NDVI composites using Fourier analysis of time series. International Journal of Remote Sensing, 21(9), 1911–</a:t>
            </a:r>
            <a:r>
              <a:rPr lang="en-US" sz="6000" dirty="0" smtClean="0"/>
              <a:t>1917</a:t>
            </a:r>
            <a:endParaRPr lang="en-US" sz="6000" dirty="0"/>
          </a:p>
          <a:p>
            <a:pPr>
              <a:lnSpc>
                <a:spcPct val="150000"/>
              </a:lnSpc>
            </a:pPr>
            <a:r>
              <a:rPr lang="en-US" sz="6000" i="1" dirty="0" err="1"/>
              <a:t>Stöckli</a:t>
            </a:r>
            <a:r>
              <a:rPr lang="en-US" sz="6000" i="1" dirty="0"/>
              <a:t>, R., </a:t>
            </a:r>
            <a:r>
              <a:rPr lang="en-US" sz="6000" i="1" dirty="0" err="1"/>
              <a:t>Rutishauser</a:t>
            </a:r>
            <a:r>
              <a:rPr lang="en-US" sz="6000" i="1" dirty="0"/>
              <a:t>, T., Baker, I., </a:t>
            </a:r>
            <a:r>
              <a:rPr lang="en-US" sz="6000" i="1" dirty="0" err="1"/>
              <a:t>Liniger</a:t>
            </a:r>
            <a:r>
              <a:rPr lang="en-US" sz="6000" i="1" dirty="0"/>
              <a:t>, M. a., &amp; Denning, a. S. (2011)</a:t>
            </a:r>
            <a:r>
              <a:rPr lang="en-US" sz="6000" dirty="0"/>
              <a:t>. A global reanalysis of vegetation phenology. Journal of Geophysical Research, 116(</a:t>
            </a:r>
            <a:r>
              <a:rPr lang="en-US" sz="6000" dirty="0" smtClean="0"/>
              <a:t>G3)</a:t>
            </a:r>
            <a:endParaRPr lang="en-US" sz="6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Question time…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6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r>
              <a:rPr lang="de-CH" dirty="0" smtClean="0"/>
              <a:t>: LAI </a:t>
            </a:r>
            <a:r>
              <a:rPr lang="de-CH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Both datasets connected to MODIS LAI</a:t>
            </a:r>
            <a:endParaRPr lang="de-CH" dirty="0"/>
          </a:p>
          <a:p>
            <a:pPr lvl="0"/>
            <a:r>
              <a:rPr lang="en-GB" dirty="0"/>
              <a:t>No absolute </a:t>
            </a:r>
            <a:r>
              <a:rPr lang="en-GB" dirty="0" smtClean="0"/>
              <a:t>verification of LAI-re possible </a:t>
            </a:r>
            <a:r>
              <a:rPr lang="en-GB" dirty="0"/>
              <a:t>within the scope of thesis</a:t>
            </a:r>
            <a:endParaRPr lang="de-CH" dirty="0"/>
          </a:p>
          <a:p>
            <a:pPr lvl="0"/>
            <a:r>
              <a:rPr lang="en-GB" dirty="0"/>
              <a:t>Differences in both datasets could arise for several </a:t>
            </a:r>
            <a:r>
              <a:rPr lang="en-GB" dirty="0" smtClean="0"/>
              <a:t>reasons</a:t>
            </a:r>
            <a:endParaRPr lang="de-CH" dirty="0"/>
          </a:p>
          <a:p>
            <a:pPr lvl="1"/>
            <a:r>
              <a:rPr lang="en-GB" dirty="0"/>
              <a:t>LAI3g could be limited by NDVI saturation</a:t>
            </a:r>
            <a:endParaRPr lang="de-CH" dirty="0"/>
          </a:p>
          <a:p>
            <a:pPr lvl="1"/>
            <a:r>
              <a:rPr lang="en-GB" dirty="0" smtClean="0"/>
              <a:t>LAI-re </a:t>
            </a:r>
            <a:r>
              <a:rPr lang="en-GB" dirty="0"/>
              <a:t>could be limited by model assumptions or GSI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Limitations: 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Based on linear functions and thresholds</a:t>
            </a:r>
            <a:endParaRPr lang="de-CH" dirty="0"/>
          </a:p>
          <a:p>
            <a:pPr lvl="1"/>
            <a:r>
              <a:rPr lang="en-GB" dirty="0"/>
              <a:t>Oversimplified</a:t>
            </a:r>
            <a:endParaRPr lang="de-CH" dirty="0"/>
          </a:p>
          <a:p>
            <a:r>
              <a:rPr lang="en-GB" dirty="0"/>
              <a:t>Analysis constrained by GSI data</a:t>
            </a:r>
            <a:endParaRPr lang="de-CH" dirty="0"/>
          </a:p>
          <a:p>
            <a:pPr lvl="1"/>
            <a:r>
              <a:rPr lang="en-GB" dirty="0" smtClean="0"/>
              <a:t>No </a:t>
            </a:r>
            <a:r>
              <a:rPr lang="en-GB" dirty="0"/>
              <a:t>absolute T/VPD </a:t>
            </a:r>
            <a:r>
              <a:rPr lang="en-GB" dirty="0" smtClean="0"/>
              <a:t>data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MODIS! MODIS everywhere!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compare LAI-re to widely used  MODIS LAI?</a:t>
            </a:r>
          </a:p>
          <a:p>
            <a:pPr lvl="1"/>
            <a:r>
              <a:rPr lang="en-US" dirty="0" smtClean="0"/>
              <a:t>LAI-re and LAI3g both assimilated with MODIS LAI data</a:t>
            </a:r>
          </a:p>
          <a:p>
            <a:pPr lvl="1"/>
            <a:r>
              <a:rPr lang="en-US" dirty="0" smtClean="0"/>
              <a:t>MODIS dataset only from year 2000 onwards</a:t>
            </a:r>
          </a:p>
          <a:p>
            <a:pPr lvl="1"/>
            <a:r>
              <a:rPr lang="en-US" dirty="0" smtClean="0"/>
              <a:t>MODIS LAI has a much higher resolution – possible scaling effects (introduces more uncertainty)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Climate – Phenology </a:t>
            </a:r>
            <a:r>
              <a:rPr lang="en-US" dirty="0" smtClean="0"/>
              <a:t>Feedbacks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Richardson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7" y="1191201"/>
            <a:ext cx="8046112" cy="5202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37836" y="5880646"/>
            <a:ext cx="1803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Richardson et al. 2013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Limitations &amp; Challenges | Timetable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Data &amp; Methods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21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Quantifying Land Surface Phenology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Land surface phenology can be observed</a:t>
            </a:r>
          </a:p>
          <a:p>
            <a:pPr lvl="1"/>
            <a:r>
              <a:rPr lang="en-GB" dirty="0" smtClean="0"/>
              <a:t>Time series of vegetation indices (NDVI, LAI)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Phenology can be modelled (e.g. LAI)</a:t>
            </a:r>
          </a:p>
          <a:p>
            <a:pPr lvl="1"/>
            <a:r>
              <a:rPr lang="en-GB" dirty="0" smtClean="0"/>
              <a:t>Based on climatic controls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Limitations &amp; Challenges | Timetable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Data &amp; Methods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862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84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Phenology and 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are limiting climatic factors for phenology?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MSc. Concept Presentation David </a:t>
            </a:r>
            <a:r>
              <a:rPr lang="en-US" dirty="0" err="1" smtClean="0"/>
              <a:t>Schenkel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Limitations &amp; Challenges | Timetable</a:t>
              </a:r>
              <a:endParaRPr lang="en-US" dirty="0"/>
            </a:p>
          </p:txBody>
        </p:sp>
      </p:grpSp>
      <p:pic>
        <p:nvPicPr>
          <p:cNvPr id="10" name="Picture 9" descr="jolly-glob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1090"/>
            <a:ext cx="8229600" cy="35903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71426" y="5405743"/>
            <a:ext cx="80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2005</a:t>
            </a:r>
            <a:endParaRPr lang="en-US" sz="1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Data &amp; Methods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63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25853" cy="4525963"/>
          </a:xfrm>
        </p:spPr>
        <p:txBody>
          <a:bodyPr/>
          <a:lstStyle/>
          <a:p>
            <a:r>
              <a:rPr lang="en-US" dirty="0" smtClean="0"/>
              <a:t>Influence of climatic controls change over time</a:t>
            </a:r>
          </a:p>
          <a:p>
            <a:pPr lvl="1"/>
            <a:r>
              <a:rPr lang="en-US" dirty="0" smtClean="0"/>
              <a:t>Intra-annually</a:t>
            </a:r>
          </a:p>
          <a:p>
            <a:pPr lvl="1"/>
            <a:r>
              <a:rPr lang="en-US" dirty="0" smtClean="0"/>
              <a:t>Over the years?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gsi_mongoli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r="148" b="3514"/>
          <a:stretch/>
        </p:blipFill>
        <p:spPr>
          <a:xfrm>
            <a:off x="457200" y="3839415"/>
            <a:ext cx="3248074" cy="2286748"/>
          </a:xfrm>
          <a:prstGeom prst="rect">
            <a:avLst/>
          </a:prstGeom>
        </p:spPr>
      </p:pic>
      <p:pic>
        <p:nvPicPr>
          <p:cNvPr id="9" name="Picture 8" descr="gsi_lege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93" y="4435795"/>
            <a:ext cx="1681852" cy="5906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0331" y="3698215"/>
            <a:ext cx="454786" cy="4547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09021" y="3762190"/>
            <a:ext cx="3241472" cy="2403460"/>
            <a:chOff x="3609020" y="3698215"/>
            <a:chExt cx="3276541" cy="2427948"/>
          </a:xfrm>
        </p:grpSpPr>
        <p:pic>
          <p:nvPicPr>
            <p:cNvPr id="7" name="Picture 6" descr="gsi_alaska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3" t="2833" b="2655"/>
            <a:stretch/>
          </p:blipFill>
          <p:spPr>
            <a:xfrm>
              <a:off x="3705274" y="3912382"/>
              <a:ext cx="3180287" cy="221378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609020" y="3698215"/>
              <a:ext cx="329604" cy="454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524637" y="5495461"/>
            <a:ext cx="1007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Jolly 2005</a:t>
            </a:r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Limitations &amp; Challenges | Timetable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Data &amp; Methods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76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How </a:t>
            </a:r>
            <a:r>
              <a:rPr lang="en-GB" dirty="0"/>
              <a:t>does </a:t>
            </a:r>
            <a:r>
              <a:rPr lang="en-GB" dirty="0" smtClean="0"/>
              <a:t>a modelled LAI compare </a:t>
            </a:r>
            <a:r>
              <a:rPr lang="en-GB" dirty="0"/>
              <a:t>to </a:t>
            </a:r>
            <a:r>
              <a:rPr lang="en-GB" dirty="0" smtClean="0"/>
              <a:t>a remotely sensed LAI? Where do </a:t>
            </a:r>
            <a:r>
              <a:rPr lang="en-GB" dirty="0"/>
              <a:t>they </a:t>
            </a:r>
            <a:r>
              <a:rPr lang="en-GB" dirty="0" smtClean="0"/>
              <a:t>differ? </a:t>
            </a:r>
            <a:endParaRPr lang="de-CH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Does the relative impact of climatic </a:t>
            </a:r>
            <a:r>
              <a:rPr lang="en-GB" dirty="0"/>
              <a:t>controls </a:t>
            </a:r>
            <a:r>
              <a:rPr lang="en-GB" dirty="0" smtClean="0"/>
              <a:t>change over time?</a:t>
            </a:r>
            <a:endParaRPr lang="de-CH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Do changes </a:t>
            </a:r>
            <a:r>
              <a:rPr lang="en-GB" dirty="0"/>
              <a:t>in LSP depend on changes in climatic controls? 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Limitations &amp; Challenges | Timetable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Data &amp; Methods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58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b="1" dirty="0" smtClean="0"/>
              <a:t>Data &amp; Methods</a:t>
            </a:r>
            <a:endParaRPr lang="en-US" dirty="0" smtClean="0"/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/>
              <a:t>Timetable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 smtClean="0"/>
              <a:t>Available data over 30 years:</a:t>
            </a:r>
            <a:endParaRPr lang="de-CH" dirty="0" smtClean="0"/>
          </a:p>
          <a:p>
            <a:pPr lvl="0"/>
            <a:r>
              <a:rPr lang="en-GB" dirty="0" smtClean="0"/>
              <a:t>LAI3g </a:t>
            </a:r>
          </a:p>
          <a:p>
            <a:pPr lvl="1"/>
            <a:r>
              <a:rPr lang="en-GB" dirty="0" smtClean="0"/>
              <a:t>Measured</a:t>
            </a:r>
          </a:p>
          <a:p>
            <a:pPr lvl="1"/>
            <a:r>
              <a:rPr lang="en-GB" dirty="0" smtClean="0"/>
              <a:t>15-day composite LAI data</a:t>
            </a:r>
          </a:p>
          <a:p>
            <a:pPr lvl="1"/>
            <a:r>
              <a:rPr lang="en-GB" dirty="0" smtClean="0"/>
              <a:t>spatial resolution: </a:t>
            </a:r>
            <a:r>
              <a:rPr lang="en-GB" baseline="30000" dirty="0" smtClean="0"/>
              <a:t>1</a:t>
            </a:r>
            <a:r>
              <a:rPr lang="en-GB" dirty="0" smtClean="0"/>
              <a:t>/</a:t>
            </a:r>
            <a:r>
              <a:rPr lang="en-GB" baseline="-25000" dirty="0" smtClean="0"/>
              <a:t>12</a:t>
            </a:r>
            <a:r>
              <a:rPr lang="en-GB" dirty="0" smtClean="0"/>
              <a:t> degree</a:t>
            </a:r>
          </a:p>
          <a:p>
            <a:pPr lvl="0"/>
            <a:r>
              <a:rPr lang="en-GB" dirty="0" smtClean="0"/>
              <a:t>LAI-re </a:t>
            </a:r>
          </a:p>
          <a:p>
            <a:pPr lvl="1"/>
            <a:r>
              <a:rPr lang="en-GB" dirty="0" smtClean="0"/>
              <a:t>Modelled</a:t>
            </a:r>
          </a:p>
          <a:p>
            <a:pPr lvl="1"/>
            <a:r>
              <a:rPr lang="en-GB" dirty="0" smtClean="0"/>
              <a:t>daily LAI and climatic control data</a:t>
            </a:r>
          </a:p>
          <a:p>
            <a:pPr lvl="1"/>
            <a:r>
              <a:rPr lang="en-GB" dirty="0" smtClean="0"/>
              <a:t>spatial resolution: ½ degree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157" y="13372"/>
              <a:ext cx="8853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Data &amp; Methods</a:t>
              </a:r>
              <a:r>
                <a:rPr lang="en-US" dirty="0" smtClean="0"/>
                <a:t>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436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2691</TotalTime>
  <Words>1549</Words>
  <Application>Microsoft Macintosh PowerPoint</Application>
  <PresentationFormat>On-screen Show (4:3)</PresentationFormat>
  <Paragraphs>467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Assessing the impact of climatic controls on global changes in  land surface phenology</vt:lpstr>
      <vt:lpstr>Contents</vt:lpstr>
      <vt:lpstr>Climate – Phenology Feedbacks</vt:lpstr>
      <vt:lpstr>Quantifying Land Surface Phenology</vt:lpstr>
      <vt:lpstr>Phenology and Climatic Controls</vt:lpstr>
      <vt:lpstr>Climatic Controls</vt:lpstr>
      <vt:lpstr>Research Questions</vt:lpstr>
      <vt:lpstr>Contents</vt:lpstr>
      <vt:lpstr>Data</vt:lpstr>
      <vt:lpstr>Measured LAI: LAI3g</vt:lpstr>
      <vt:lpstr>LAI-re: Modelling Climatic Controls</vt:lpstr>
      <vt:lpstr>LAI Reanalysed</vt:lpstr>
      <vt:lpstr>Example: LAI-re for 18 April 2001</vt:lpstr>
      <vt:lpstr>Extracting LSP Indices</vt:lpstr>
      <vt:lpstr>RQ1: Comparing LAI datasets</vt:lpstr>
      <vt:lpstr>RQ2: Analysing the impact of climatic controls over time</vt:lpstr>
      <vt:lpstr> RQ3: Compare Climatic Controls to LAI</vt:lpstr>
      <vt:lpstr>Expected Results</vt:lpstr>
      <vt:lpstr>Challenges</vt:lpstr>
      <vt:lpstr>Timetable</vt:lpstr>
      <vt:lpstr>Literature</vt:lpstr>
      <vt:lpstr>PowerPoint Presentation</vt:lpstr>
      <vt:lpstr>PowerPoint Presentation</vt:lpstr>
      <vt:lpstr>Limitations: LAI datasets</vt:lpstr>
      <vt:lpstr>Limitations: Climatic Controls</vt:lpstr>
      <vt:lpstr>MODIS! MODIS everywhere!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climatic controls on global changes in land-surface phenology</dc:title>
  <dc:creator>David</dc:creator>
  <cp:lastModifiedBy>David</cp:lastModifiedBy>
  <cp:revision>230</cp:revision>
  <dcterms:created xsi:type="dcterms:W3CDTF">2014-11-18T10:13:13Z</dcterms:created>
  <dcterms:modified xsi:type="dcterms:W3CDTF">2014-12-17T08:52:29Z</dcterms:modified>
</cp:coreProperties>
</file>