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76" r:id="rId10"/>
    <p:sldId id="261" r:id="rId11"/>
    <p:sldId id="265" r:id="rId12"/>
    <p:sldId id="267" r:id="rId13"/>
    <p:sldId id="268" r:id="rId14"/>
    <p:sldId id="274" r:id="rId15"/>
    <p:sldId id="270" r:id="rId16"/>
    <p:sldId id="269" r:id="rId17"/>
    <p:sldId id="271" r:id="rId18"/>
    <p:sldId id="272" r:id="rId19"/>
    <p:sldId id="277" r:id="rId20"/>
    <p:sldId id="278" r:id="rId21"/>
    <p:sldId id="275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46" autoAdjust="0"/>
  </p:normalViewPr>
  <p:slideViewPr>
    <p:cSldViewPr snapToGrid="0" snapToObjects="1">
      <p:cViewPr varScale="1">
        <p:scale>
          <a:sx n="95" d="100"/>
          <a:sy n="95" d="100"/>
        </p:scale>
        <p:origin x="-14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28D4-F388-CD4D-863E-D2DC4ADDE27D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F43A-6382-094D-80B3-6F394295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DBB1-AED9-AA4B-940F-86C1FBD997C3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1329-8783-B347-BB71-6F100FAD1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7512-6A85-4845-8272-E57429F1E23A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A09-27EA-FB49-BA55-97081CD4DB14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62F-4B89-5643-B824-C27F9E0F03DC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10DB-BC7D-744B-9435-A40E4B1419F0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0C69-2429-DE4B-835E-8D58A2A4C43E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5BE-013C-D94D-846C-441118E4A473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6ACF-2C5C-2949-9911-E22A6FEA238D}" type="datetime1">
              <a:rPr lang="de-CH" smtClean="0"/>
              <a:t>15.12.14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F5-4A74-AA47-95FD-C6EC54EC49D2}" type="datetime1">
              <a:rPr lang="de-CH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DF1-3D53-E74E-B318-12C474EF531E}" type="datetime1">
              <a:rPr lang="de-CH" smtClean="0"/>
              <a:t>15.12.14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0285-993C-DE46-9D70-C01531A479A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98A-A18D-5D4D-9488-3A18075BBA4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BC3-F574-E44E-91D5-080B5DAF0250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0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Assessing the impact of climatic controls on global changes in land-surface 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0065"/>
            <a:ext cx="6400800" cy="1348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MSc Concept Presentation</a:t>
            </a:r>
            <a:br>
              <a:rPr lang="en-US" sz="1800" dirty="0" smtClean="0"/>
            </a:br>
            <a:r>
              <a:rPr lang="en-US" sz="1800" dirty="0" smtClean="0"/>
              <a:t>David </a:t>
            </a:r>
            <a:r>
              <a:rPr lang="en-US" sz="1800" dirty="0" err="1" smtClean="0"/>
              <a:t>Schenkel</a:t>
            </a:r>
            <a:endParaRPr lang="en-US" sz="1800" dirty="0" smtClean="0"/>
          </a:p>
          <a:p>
            <a:r>
              <a:rPr lang="en-US" sz="1800" dirty="0" smtClean="0"/>
              <a:t>UZH – Remote Sensing Laboratories</a:t>
            </a:r>
            <a:endParaRPr lang="en-US" sz="1800" dirty="0" smtClean="0"/>
          </a:p>
          <a:p>
            <a:r>
              <a:rPr lang="en-US" sz="1800" dirty="0" smtClean="0"/>
              <a:t>17 December 2014</a:t>
            </a:r>
            <a:endParaRPr lang="en-US" sz="1800" dirty="0"/>
          </a:p>
        </p:txBody>
      </p:sp>
      <p:pic>
        <p:nvPicPr>
          <p:cNvPr id="4" name="Picture 3" descr="jolly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7405"/>
            <a:ext cx="7645564" cy="3335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1426" y="4976716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Comparison: Modelled vs. </a:t>
            </a:r>
            <a:r>
              <a:rPr lang="en-GB" dirty="0" smtClean="0"/>
              <a:t>Measured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LAI-re not yet </a:t>
            </a:r>
            <a:r>
              <a:rPr lang="en-GB" dirty="0" smtClean="0"/>
              <a:t>proved </a:t>
            </a:r>
            <a:r>
              <a:rPr lang="en-GB" dirty="0" smtClean="0"/>
              <a:t>and tested</a:t>
            </a:r>
          </a:p>
          <a:p>
            <a:pPr lvl="1"/>
            <a:r>
              <a:rPr lang="en-GB" dirty="0" smtClean="0"/>
              <a:t>Plausibility analysis necessary</a:t>
            </a:r>
          </a:p>
          <a:p>
            <a:r>
              <a:rPr lang="en-GB" dirty="0" smtClean="0"/>
              <a:t>LAI3g as reference dataset</a:t>
            </a:r>
          </a:p>
          <a:p>
            <a:r>
              <a:rPr lang="en-GB" dirty="0" smtClean="0"/>
              <a:t>Compare raw LAI-re data to LAI3g data (yearly averages, monthly averages)</a:t>
            </a:r>
          </a:p>
          <a:p>
            <a:r>
              <a:rPr lang="en-GB" dirty="0" smtClean="0"/>
              <a:t>Compare extracted LSP indices and </a:t>
            </a:r>
            <a:r>
              <a:rPr lang="en-GB" dirty="0" smtClean="0"/>
              <a:t>trend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3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Extracting </a:t>
            </a:r>
            <a:r>
              <a:rPr lang="en-GB" dirty="0"/>
              <a:t>LSP I</a:t>
            </a:r>
            <a:r>
              <a:rPr lang="en-GB" dirty="0" smtClean="0"/>
              <a:t>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200" dirty="0" smtClean="0"/>
              <a:t>Goal: Get </a:t>
            </a:r>
            <a:r>
              <a:rPr lang="en-GB" sz="2200" i="1" dirty="0" smtClean="0"/>
              <a:t>Start of Season</a:t>
            </a:r>
            <a:r>
              <a:rPr lang="en-GB" sz="2200" dirty="0" smtClean="0"/>
              <a:t>, </a:t>
            </a:r>
            <a:r>
              <a:rPr lang="en-GB" sz="2200" i="1" dirty="0" smtClean="0"/>
              <a:t>End of Season </a:t>
            </a:r>
            <a:r>
              <a:rPr lang="en-GB" sz="2200" dirty="0" smtClean="0"/>
              <a:t>and </a:t>
            </a:r>
            <a:r>
              <a:rPr lang="en-GB" sz="2200" i="1" dirty="0" smtClean="0"/>
              <a:t>Growing Season Length</a:t>
            </a:r>
          </a:p>
          <a:p>
            <a:pPr lvl="0"/>
            <a:r>
              <a:rPr lang="en-GB" sz="2200" dirty="0" smtClean="0"/>
              <a:t>Harmonic Analysis to get smooth yearly LAI profiles using HANTS-algorithm (</a:t>
            </a:r>
            <a:r>
              <a:rPr lang="en-GB" sz="2200" dirty="0" err="1" smtClean="0"/>
              <a:t>Roerink</a:t>
            </a:r>
            <a:r>
              <a:rPr lang="en-GB" sz="2200" dirty="0" smtClean="0"/>
              <a:t> et al. 2000)</a:t>
            </a:r>
          </a:p>
          <a:p>
            <a:pPr lvl="1"/>
            <a:r>
              <a:rPr lang="en-GB" sz="2200" dirty="0" smtClean="0"/>
              <a:t>Developed for NDVI, </a:t>
            </a:r>
            <a:br>
              <a:rPr lang="en-GB" sz="2200" dirty="0" smtClean="0"/>
            </a:br>
            <a:r>
              <a:rPr lang="en-GB" sz="2200" dirty="0" smtClean="0"/>
              <a:t>but same principle </a:t>
            </a:r>
            <a:br>
              <a:rPr lang="en-GB" sz="2200" dirty="0" smtClean="0"/>
            </a:br>
            <a:r>
              <a:rPr lang="en-GB" sz="2200" dirty="0" smtClean="0"/>
              <a:t>applies for LAI</a:t>
            </a:r>
          </a:p>
          <a:p>
            <a:r>
              <a:rPr lang="en-GB" sz="2400" dirty="0" smtClean="0"/>
              <a:t>Several possibilities</a:t>
            </a:r>
            <a:br>
              <a:rPr lang="en-GB" sz="2400" dirty="0" smtClean="0"/>
            </a:br>
            <a:r>
              <a:rPr lang="en-GB" sz="2400" dirty="0" smtClean="0"/>
              <a:t>for definition of SOS/EOS</a:t>
            </a:r>
          </a:p>
          <a:p>
            <a:r>
              <a:rPr lang="en-GB" sz="2000" dirty="0" smtClean="0"/>
              <a:t>GSL = EOS - SOS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Bildschirmfoto 2014-03-26 um 15.55.46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93" y="3247846"/>
            <a:ext cx="3981301" cy="2240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3603" y="5496723"/>
            <a:ext cx="183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Reed et al. (2003)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2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Analysing </a:t>
            </a:r>
            <a:r>
              <a:rPr lang="en-GB" dirty="0"/>
              <a:t>Changes in Climatic Controls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Trend analysis for monthly and yearly averages</a:t>
            </a:r>
          </a:p>
          <a:p>
            <a:pPr lvl="0"/>
            <a:r>
              <a:rPr lang="en-GB" dirty="0" smtClean="0"/>
              <a:t>Extract and analyse LSP indices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91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Compare Climatic Controls to </a:t>
            </a:r>
            <a:r>
              <a:rPr lang="en-GB" dirty="0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Calculate correlation coefficient for climate controls and LSP indices</a:t>
            </a:r>
            <a:endParaRPr lang="de-CH" dirty="0"/>
          </a:p>
          <a:p>
            <a:pPr lvl="0"/>
            <a:r>
              <a:rPr lang="en-GB" dirty="0"/>
              <a:t>Different ways to go about it:</a:t>
            </a:r>
            <a:endParaRPr lang="de-CH" dirty="0"/>
          </a:p>
          <a:p>
            <a:pPr lvl="1"/>
            <a:r>
              <a:rPr lang="en-GB" dirty="0"/>
              <a:t>Compare SOS to control factors on this day/month</a:t>
            </a:r>
            <a:endParaRPr lang="de-CH" dirty="0"/>
          </a:p>
          <a:p>
            <a:pPr lvl="1"/>
            <a:r>
              <a:rPr lang="en-GB" dirty="0"/>
              <a:t>Compare SOS to control factors in the preceding month</a:t>
            </a:r>
            <a:endParaRPr lang="de-CH" dirty="0"/>
          </a:p>
          <a:p>
            <a:pPr lvl="1"/>
            <a:r>
              <a:rPr lang="en-GB" dirty="0"/>
              <a:t>Compare GSL to annual mean or monthly means</a:t>
            </a:r>
            <a:endParaRPr lang="de-CH" dirty="0"/>
          </a:p>
          <a:p>
            <a:pPr lvl="1"/>
            <a:r>
              <a:rPr lang="en-GB" dirty="0"/>
              <a:t>…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18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</a:t>
            </a:r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LAI3g-LAIre</a:t>
            </a:r>
            <a:r>
              <a:rPr lang="en-GB" dirty="0" smtClean="0"/>
              <a:t>: generally good agreement expected </a:t>
            </a:r>
          </a:p>
          <a:p>
            <a:r>
              <a:rPr lang="en-GB" i="1" dirty="0" smtClean="0"/>
              <a:t>Climatic Controls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rising temperatures global, differences regionally</a:t>
            </a:r>
          </a:p>
          <a:p>
            <a:pPr lvl="1"/>
            <a:r>
              <a:rPr lang="en-GB" dirty="0" smtClean="0"/>
              <a:t>VPD hard to predict</a:t>
            </a:r>
          </a:p>
          <a:p>
            <a:r>
              <a:rPr lang="en-GB" dirty="0" smtClean="0"/>
              <a:t>Climatic Controls and LAI: GSL-lengthening with increase in T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22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Materials and Methods</a:t>
            </a:r>
            <a:endParaRPr lang="en-US" b="1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b="1" dirty="0"/>
              <a:t>Challenges</a:t>
            </a:r>
            <a:endParaRPr lang="en-US" b="1" dirty="0" smtClean="0"/>
          </a:p>
          <a:p>
            <a:r>
              <a:rPr lang="en-US" dirty="0"/>
              <a:t>Timetable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LAI Dataset Comparison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datasets connected to MODIS LAI</a:t>
            </a:r>
            <a:endParaRPr lang="de-CH" dirty="0"/>
          </a:p>
          <a:p>
            <a:pPr lvl="0"/>
            <a:r>
              <a:rPr lang="en-GB" dirty="0"/>
              <a:t>No absolute plausibility test possible within the scope of thesis</a:t>
            </a:r>
            <a:endParaRPr lang="de-CH" dirty="0"/>
          </a:p>
          <a:p>
            <a:pPr lvl="0"/>
            <a:r>
              <a:rPr lang="en-GB" dirty="0"/>
              <a:t>Differences in both datasets could arise for several reasons:</a:t>
            </a:r>
            <a:endParaRPr lang="de-CH" dirty="0"/>
          </a:p>
          <a:p>
            <a:pPr lvl="1"/>
            <a:r>
              <a:rPr lang="en-GB" dirty="0"/>
              <a:t>LAI3g could be limited by NDVI saturation</a:t>
            </a:r>
            <a:endParaRPr lang="de-CH" dirty="0"/>
          </a:p>
          <a:p>
            <a:pPr lvl="1"/>
            <a:r>
              <a:rPr lang="en-GB" dirty="0" smtClean="0"/>
              <a:t>LAI-re </a:t>
            </a:r>
            <a:r>
              <a:rPr lang="en-GB" dirty="0"/>
              <a:t>could be limited by model assumptions or GSI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7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Based on linear functions and thresholds</a:t>
            </a:r>
            <a:endParaRPr lang="de-CH" dirty="0"/>
          </a:p>
          <a:p>
            <a:pPr lvl="1"/>
            <a:r>
              <a:rPr lang="en-GB" dirty="0"/>
              <a:t>Oversimplified</a:t>
            </a:r>
            <a:endParaRPr lang="de-CH" dirty="0"/>
          </a:p>
          <a:p>
            <a:r>
              <a:rPr lang="en-GB" dirty="0"/>
              <a:t>Analysis constrained by GSI data</a:t>
            </a:r>
            <a:endParaRPr lang="de-CH" dirty="0"/>
          </a:p>
          <a:p>
            <a:pPr lvl="1"/>
            <a:r>
              <a:rPr lang="en-GB" dirty="0" smtClean="0"/>
              <a:t>No </a:t>
            </a:r>
            <a:r>
              <a:rPr lang="en-GB" dirty="0"/>
              <a:t>absolute T/VPD </a:t>
            </a:r>
            <a:r>
              <a:rPr lang="en-GB" dirty="0" smtClean="0"/>
              <a:t>data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67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Climatic Controls on </a:t>
            </a:r>
            <a:r>
              <a:rPr lang="en-GB" dirty="0" smtClean="0"/>
              <a:t>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Explorative approach</a:t>
            </a:r>
            <a:endParaRPr lang="de-CH" dirty="0"/>
          </a:p>
          <a:p>
            <a:pPr lvl="1"/>
            <a:r>
              <a:rPr lang="en-GB" dirty="0"/>
              <a:t>So many Possibilities, very little time</a:t>
            </a:r>
            <a:endParaRPr lang="de-CH" dirty="0"/>
          </a:p>
          <a:p>
            <a:pPr lvl="0"/>
            <a:r>
              <a:rPr lang="en-GB" dirty="0" smtClean="0"/>
              <a:t>(Almost) no </a:t>
            </a:r>
            <a:r>
              <a:rPr lang="en-GB" dirty="0"/>
              <a:t>prior work to draw </a:t>
            </a:r>
            <a:r>
              <a:rPr lang="en-GB" dirty="0" smtClean="0"/>
              <a:t>on</a:t>
            </a:r>
          </a:p>
          <a:p>
            <a:pPr lvl="0"/>
            <a:r>
              <a:rPr lang="en-GB" dirty="0" smtClean="0"/>
              <a:t>Classification of results (statistics by biome, PFT, </a:t>
            </a:r>
            <a:r>
              <a:rPr lang="en-GB" dirty="0" err="1" smtClean="0"/>
              <a:t>pixelwise</a:t>
            </a:r>
            <a:r>
              <a:rPr lang="en-GB" dirty="0" smtClean="0"/>
              <a:t>, …)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4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4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Challenges</a:t>
            </a:r>
          </a:p>
          <a:p>
            <a:r>
              <a:rPr lang="en-US" smtClean="0"/>
              <a:t>Timetable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 time!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MODIS! MODIS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compare LAI-re to widely used  MODIS LAI?</a:t>
            </a:r>
          </a:p>
          <a:p>
            <a:pPr lvl="1"/>
            <a:r>
              <a:rPr lang="en-US" dirty="0" smtClean="0"/>
              <a:t>LAI-re and LAI3g both assimilated with MODIS LAI data</a:t>
            </a:r>
          </a:p>
          <a:p>
            <a:pPr lvl="1"/>
            <a:r>
              <a:rPr lang="en-US" dirty="0" smtClean="0"/>
              <a:t>MODIS LAI has a smaller resolution – possible </a:t>
            </a:r>
            <a:r>
              <a:rPr lang="en-US" dirty="0" err="1" smtClean="0"/>
              <a:t>upscaling</a:t>
            </a:r>
            <a:r>
              <a:rPr lang="en-US" dirty="0" smtClean="0"/>
              <a:t> effects (introduces more uncertainty)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Land Surface </a:t>
            </a:r>
            <a:r>
              <a:rPr lang="en-GB" dirty="0" smtClean="0"/>
              <a:t>Phenology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Phenology key regulator of ecosystems</a:t>
            </a:r>
          </a:p>
          <a:p>
            <a:r>
              <a:rPr lang="en-GB" dirty="0" smtClean="0"/>
              <a:t>Lots of research on </a:t>
            </a:r>
            <a:r>
              <a:rPr lang="en-GB" dirty="0" smtClean="0"/>
              <a:t>measured </a:t>
            </a:r>
            <a:r>
              <a:rPr lang="en-GB" dirty="0" smtClean="0"/>
              <a:t>and </a:t>
            </a:r>
            <a:r>
              <a:rPr lang="en-GB" dirty="0" smtClean="0"/>
              <a:t>modelled LSP</a:t>
            </a:r>
          </a:p>
          <a:p>
            <a:pPr lvl="1"/>
            <a:r>
              <a:rPr lang="en-GB" dirty="0" smtClean="0"/>
              <a:t>NDVI/LAI trend analysis</a:t>
            </a:r>
          </a:p>
          <a:p>
            <a:r>
              <a:rPr lang="en-GB" dirty="0" smtClean="0"/>
              <a:t>Lots of research on impact of climate on phenology</a:t>
            </a:r>
          </a:p>
          <a:p>
            <a:r>
              <a:rPr lang="en-GB" dirty="0" smtClean="0"/>
              <a:t>Very little research on impact of climatic controls on LSP on global scales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MSc. Concept Presentation David </a:t>
            </a:r>
            <a:r>
              <a:rPr lang="en-US" dirty="0" err="1" smtClean="0"/>
              <a:t>Schenkel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4933" y="13372"/>
              <a:ext cx="786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and Method | Expected Results |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Climatic </a:t>
            </a:r>
            <a:r>
              <a:rPr lang="en-GB" dirty="0" smtClean="0"/>
              <a:t>Controls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Jolly’s (2005) Growing Season Index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, Vapour Pressure Deficit (VPD) and photoperiod</a:t>
            </a:r>
          </a:p>
          <a:p>
            <a:pPr lvl="1"/>
            <a:r>
              <a:rPr lang="en-GB" dirty="0" smtClean="0"/>
              <a:t>Simple linear relationships and thresholds</a:t>
            </a:r>
          </a:p>
          <a:p>
            <a:pPr lvl="1"/>
            <a:r>
              <a:rPr lang="en-GB" i="1" dirty="0" smtClean="0"/>
              <a:t>GSI = </a:t>
            </a:r>
            <a:r>
              <a:rPr lang="en-GB" i="1" dirty="0" err="1" smtClean="0"/>
              <a:t>iT</a:t>
            </a:r>
            <a:r>
              <a:rPr lang="en-GB" i="1" baseline="-25000" dirty="0" err="1" smtClean="0"/>
              <a:t>min</a:t>
            </a:r>
            <a:r>
              <a:rPr lang="en-GB" i="1" dirty="0" smtClean="0"/>
              <a:t> * </a:t>
            </a:r>
            <a:r>
              <a:rPr lang="en-GB" i="1" dirty="0" err="1"/>
              <a:t>i</a:t>
            </a:r>
            <a:r>
              <a:rPr lang="en-GB" i="1" dirty="0" err="1" smtClean="0"/>
              <a:t>VPD</a:t>
            </a:r>
            <a:r>
              <a:rPr lang="en-GB" i="1" dirty="0" smtClean="0"/>
              <a:t> * iPhoto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jolly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6" y="4329843"/>
            <a:ext cx="2753065" cy="2026507"/>
          </a:xfrm>
          <a:prstGeom prst="rect">
            <a:avLst/>
          </a:prstGeom>
        </p:spPr>
      </p:pic>
      <p:pic>
        <p:nvPicPr>
          <p:cNvPr id="7" name="Picture 6" descr="jolly-VP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29843"/>
            <a:ext cx="2740610" cy="2026507"/>
          </a:xfrm>
          <a:prstGeom prst="rect">
            <a:avLst/>
          </a:prstGeom>
        </p:spPr>
      </p:pic>
      <p:pic>
        <p:nvPicPr>
          <p:cNvPr id="8" name="Picture 7" descr="jolly-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" y="4329843"/>
            <a:ext cx="2764462" cy="2026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547" y="6217850"/>
            <a:ext cx="114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et al. 2005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933" y="13372"/>
              <a:ext cx="786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and Method | Expected Results |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52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How </a:t>
            </a:r>
            <a:r>
              <a:rPr lang="en-GB" dirty="0"/>
              <a:t>does </a:t>
            </a:r>
            <a:r>
              <a:rPr lang="en-GB" dirty="0" smtClean="0"/>
              <a:t>a modelled LAI </a:t>
            </a:r>
            <a:r>
              <a:rPr lang="en-GB" dirty="0"/>
              <a:t>compare to </a:t>
            </a:r>
            <a:r>
              <a:rPr lang="en-GB" dirty="0" smtClean="0"/>
              <a:t>a remotely sensed LAI? (How) Do </a:t>
            </a:r>
            <a:r>
              <a:rPr lang="en-GB" dirty="0"/>
              <a:t>they </a:t>
            </a:r>
            <a:r>
              <a:rPr lang="en-GB" dirty="0" smtClean="0"/>
              <a:t>differ? </a:t>
            </a:r>
            <a:endParaRPr lang="de-CH" dirty="0"/>
          </a:p>
          <a:p>
            <a:pPr lvl="0"/>
            <a:r>
              <a:rPr lang="en-GB" dirty="0"/>
              <a:t>How do climatic controls </a:t>
            </a:r>
            <a:r>
              <a:rPr lang="en-GB" dirty="0" smtClean="0"/>
              <a:t>impact </a:t>
            </a:r>
            <a:r>
              <a:rPr lang="en-GB" dirty="0"/>
              <a:t>different </a:t>
            </a:r>
            <a:r>
              <a:rPr lang="en-GB" dirty="0" smtClean="0"/>
              <a:t>regions over time?</a:t>
            </a:r>
            <a:endParaRPr lang="de-CH" dirty="0"/>
          </a:p>
          <a:p>
            <a:pPr lvl="0"/>
            <a:r>
              <a:rPr lang="en-GB" dirty="0"/>
              <a:t>(How) do changes in LSP depend on changes in climatic controls? 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and Method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58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Materials and Methods</a:t>
            </a:r>
            <a:endParaRPr lang="en-US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dirty="0"/>
              <a:t>Challenges</a:t>
            </a:r>
            <a:endParaRPr lang="en-US" dirty="0" smtClean="0"/>
          </a:p>
          <a:p>
            <a:r>
              <a:rPr lang="en-US" dirty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&amp;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i="1" dirty="0" smtClean="0"/>
              <a:t>Available data</a:t>
            </a:r>
            <a:endParaRPr lang="de-CH" dirty="0" smtClean="0"/>
          </a:p>
          <a:p>
            <a:pPr lvl="0"/>
            <a:r>
              <a:rPr lang="en-GB" dirty="0" smtClean="0"/>
              <a:t>LAI3g </a:t>
            </a:r>
          </a:p>
          <a:p>
            <a:pPr lvl="1"/>
            <a:r>
              <a:rPr lang="en-GB" dirty="0" smtClean="0"/>
              <a:t>Based on AVHRR/GIMMS NDVI3g </a:t>
            </a:r>
          </a:p>
          <a:p>
            <a:pPr lvl="1"/>
            <a:r>
              <a:rPr lang="en-GB" dirty="0" smtClean="0"/>
              <a:t>30 years (1982-2011) of global, 15-day composite LAI data</a:t>
            </a:r>
          </a:p>
          <a:p>
            <a:pPr lvl="1"/>
            <a:r>
              <a:rPr lang="en-GB" dirty="0" smtClean="0"/>
              <a:t>spatial resolution: </a:t>
            </a:r>
            <a:r>
              <a:rPr lang="en-GB" baseline="30000" dirty="0" smtClean="0"/>
              <a:t>1</a:t>
            </a:r>
            <a:r>
              <a:rPr lang="en-GB" dirty="0" smtClean="0"/>
              <a:t>/</a:t>
            </a:r>
            <a:r>
              <a:rPr lang="en-GB" baseline="-25000" dirty="0" smtClean="0"/>
              <a:t>12</a:t>
            </a:r>
            <a:r>
              <a:rPr lang="en-GB" dirty="0" smtClean="0"/>
              <a:t> degree</a:t>
            </a:r>
          </a:p>
          <a:p>
            <a:pPr lvl="0"/>
            <a:r>
              <a:rPr lang="en-GB" dirty="0" smtClean="0"/>
              <a:t>LAI-re </a:t>
            </a:r>
          </a:p>
          <a:p>
            <a:pPr lvl="1"/>
            <a:r>
              <a:rPr lang="en-GB" dirty="0" smtClean="0"/>
              <a:t>Modelled</a:t>
            </a:r>
          </a:p>
          <a:p>
            <a:pPr lvl="1"/>
            <a:r>
              <a:rPr lang="en-GB" dirty="0" smtClean="0"/>
              <a:t>33 years (1980-2012) of global, daily LAI and climatic control data</a:t>
            </a:r>
          </a:p>
          <a:p>
            <a:pPr lvl="1"/>
            <a:r>
              <a:rPr lang="en-GB" dirty="0" smtClean="0"/>
              <a:t>spatial resolution ½ degree</a:t>
            </a:r>
          </a:p>
          <a:p>
            <a:pPr marL="0" lvl="0" indent="0">
              <a:buNone/>
            </a:pPr>
            <a:r>
              <a:rPr lang="en-GB" i="1" dirty="0" smtClean="0"/>
              <a:t>Pre-Processing:</a:t>
            </a:r>
            <a:endParaRPr lang="de-CH" dirty="0" smtClean="0"/>
          </a:p>
          <a:p>
            <a:pPr lvl="0"/>
            <a:r>
              <a:rPr lang="en-GB" dirty="0" smtClean="0"/>
              <a:t>Resize LAI3g to fit LAI-re resolution</a:t>
            </a:r>
            <a:endParaRPr lang="de-CH" dirty="0" smtClean="0"/>
          </a:p>
          <a:p>
            <a:pPr lvl="0"/>
            <a:r>
              <a:rPr lang="en-GB" dirty="0" smtClean="0"/>
              <a:t>Resample temporal frequency of LAI-re (daily) to fit LAI3g (15 day composites)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 </a:t>
            </a:r>
            <a:r>
              <a:rPr lang="en-US" dirty="0" err="1" smtClean="0"/>
              <a:t>Reanalysed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Stöckli</a:t>
            </a:r>
            <a:r>
              <a:rPr lang="en-GB" dirty="0" smtClean="0"/>
              <a:t> et al. (2011) </a:t>
            </a:r>
            <a:r>
              <a:rPr lang="en-GB" b="1" dirty="0" smtClean="0"/>
              <a:t>modelled</a:t>
            </a:r>
            <a:r>
              <a:rPr lang="en-GB" dirty="0" smtClean="0"/>
              <a:t> </a:t>
            </a:r>
            <a:r>
              <a:rPr lang="en-GB" dirty="0"/>
              <a:t>LAI based on GSI,  Plant Functional Type (PFT) and elevation </a:t>
            </a:r>
            <a:r>
              <a:rPr lang="en-GB" dirty="0" smtClean="0"/>
              <a:t>classes</a:t>
            </a:r>
          </a:p>
          <a:p>
            <a:pPr lvl="0"/>
            <a:r>
              <a:rPr lang="en-GB" dirty="0" smtClean="0"/>
              <a:t>Uses reanalysed meteorological data for T, VPD, incoming radiation</a:t>
            </a:r>
            <a:endParaRPr lang="de-CH" dirty="0"/>
          </a:p>
          <a:p>
            <a:pPr lvl="0"/>
            <a:r>
              <a:rPr lang="en-GB" dirty="0" smtClean="0"/>
              <a:t>Model assimilated </a:t>
            </a:r>
            <a:r>
              <a:rPr lang="en-GB" dirty="0"/>
              <a:t>with 10 years of MODIS LAI and FPAR 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53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549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LAI-re for 18 April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" y="903319"/>
            <a:ext cx="4273873" cy="27974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" y="3705769"/>
            <a:ext cx="4279514" cy="2801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86" y="903319"/>
            <a:ext cx="4266436" cy="2792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5" y="3711697"/>
            <a:ext cx="4288224" cy="280683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2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992</Words>
  <Application>Microsoft Macintosh PowerPoint</Application>
  <PresentationFormat>On-screen Show (4:3)</PresentationFormat>
  <Paragraphs>171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Assessing the impact of climatic controls on global changes in land-surface phenology</vt:lpstr>
      <vt:lpstr>Contents</vt:lpstr>
      <vt:lpstr>Land Surface Phenology</vt:lpstr>
      <vt:lpstr>Climatic Controls</vt:lpstr>
      <vt:lpstr>Research Questions</vt:lpstr>
      <vt:lpstr>Contents</vt:lpstr>
      <vt:lpstr>Data &amp; Data Pre-Processing</vt:lpstr>
      <vt:lpstr>LAI Reanalysed</vt:lpstr>
      <vt:lpstr>Example: LAI-re for 18 April 2001</vt:lpstr>
      <vt:lpstr>Comparison: Modelled vs. Measured</vt:lpstr>
      <vt:lpstr>Extracting LSP Indices</vt:lpstr>
      <vt:lpstr>Analysing Changes in Climatic Controls </vt:lpstr>
      <vt:lpstr> Compare Climatic Controls to LAI</vt:lpstr>
      <vt:lpstr>Expected Results</vt:lpstr>
      <vt:lpstr>Contents</vt:lpstr>
      <vt:lpstr>LAI Dataset Comparison </vt:lpstr>
      <vt:lpstr>Climatic Controls</vt:lpstr>
      <vt:lpstr>Effect of Climatic Controls on LSP</vt:lpstr>
      <vt:lpstr>Timetable</vt:lpstr>
      <vt:lpstr>Literature</vt:lpstr>
      <vt:lpstr>PowerPoint Presentation</vt:lpstr>
      <vt:lpstr>MODIS! MODIS everywhere!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David</cp:lastModifiedBy>
  <cp:revision>86</cp:revision>
  <dcterms:created xsi:type="dcterms:W3CDTF">2014-11-18T10:13:13Z</dcterms:created>
  <dcterms:modified xsi:type="dcterms:W3CDTF">2014-12-15T09:14:56Z</dcterms:modified>
</cp:coreProperties>
</file>