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76" r:id="rId10"/>
    <p:sldId id="261" r:id="rId11"/>
    <p:sldId id="265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7" r:id="rId20"/>
    <p:sldId id="278" r:id="rId21"/>
    <p:sldId id="275" r:id="rId22"/>
    <p:sldId id="28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land surface </a:t>
            </a:r>
            <a:r>
              <a:rPr lang="en-US" sz="4800" dirty="0"/>
              <a:t>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Comparison: Modelled vs. 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LAI-re not yet </a:t>
            </a:r>
            <a:r>
              <a:rPr lang="en-GB" dirty="0" smtClean="0"/>
              <a:t>tried and </a:t>
            </a:r>
            <a:r>
              <a:rPr lang="en-GB" dirty="0" smtClean="0"/>
              <a:t>tested</a:t>
            </a:r>
          </a:p>
          <a:p>
            <a:pPr lvl="1"/>
            <a:r>
              <a:rPr lang="en-GB" dirty="0" smtClean="0"/>
              <a:t>Plausibility analysis necessary</a:t>
            </a:r>
          </a:p>
          <a:p>
            <a:r>
              <a:rPr lang="en-GB" dirty="0" smtClean="0"/>
              <a:t>LAI3g as reference </a:t>
            </a:r>
            <a:r>
              <a:rPr lang="en-GB" dirty="0" smtClean="0"/>
              <a:t>dataset</a:t>
            </a:r>
          </a:p>
          <a:p>
            <a:pPr lvl="1"/>
            <a:r>
              <a:rPr lang="en-GB" dirty="0" smtClean="0"/>
              <a:t>LAI3g and predecessors often used</a:t>
            </a:r>
          </a:p>
          <a:p>
            <a:pPr lvl="1"/>
            <a:r>
              <a:rPr lang="en-GB" dirty="0" smtClean="0"/>
              <a:t>Based on measurements</a:t>
            </a:r>
            <a:endParaRPr lang="en-GB" dirty="0" smtClean="0"/>
          </a:p>
          <a:p>
            <a:r>
              <a:rPr lang="en-GB" dirty="0" smtClean="0"/>
              <a:t>Compare raw LAI-re data to LAI3g data (yearly averages, monthly averages)</a:t>
            </a:r>
          </a:p>
          <a:p>
            <a:r>
              <a:rPr lang="en-GB" dirty="0" smtClean="0"/>
              <a:t>Compare extracted LSP indices and trend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Analysing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</a:t>
            </a:r>
          </a:p>
          <a:p>
            <a:pPr lvl="0"/>
            <a:r>
              <a:rPr lang="en-GB" dirty="0" smtClean="0"/>
              <a:t>Extract and analyse LSP indices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LAI3g-LAIre</a:t>
            </a:r>
            <a:r>
              <a:rPr lang="en-GB" dirty="0" smtClean="0"/>
              <a:t>: generally good agreement expected </a:t>
            </a:r>
          </a:p>
          <a:p>
            <a:r>
              <a:rPr lang="en-GB" i="1" dirty="0" smtClean="0"/>
              <a:t>Climatic Controls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rising temperatures global, differences regionally</a:t>
            </a:r>
          </a:p>
          <a:p>
            <a:pPr lvl="1"/>
            <a:r>
              <a:rPr lang="en-GB" dirty="0" smtClean="0"/>
              <a:t>VPD hard to predict</a:t>
            </a:r>
          </a:p>
          <a:p>
            <a:r>
              <a:rPr lang="en-GB" dirty="0" smtClean="0"/>
              <a:t>Climatic Controls and LAI: GSL-lengthening with increase in </a:t>
            </a:r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</a:t>
            </a:r>
            <a:r>
              <a:rPr lang="en-GB" dirty="0" smtClean="0"/>
              <a:t>verification of </a:t>
            </a:r>
            <a:r>
              <a:rPr lang="en-GB" dirty="0" smtClean="0"/>
              <a:t>LAI-re </a:t>
            </a:r>
            <a:r>
              <a:rPr lang="en-GB" dirty="0" smtClean="0"/>
              <a:t>possible </a:t>
            </a:r>
            <a:r>
              <a:rPr lang="en-GB" dirty="0"/>
              <a:t>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Stratification of </a:t>
            </a:r>
            <a:r>
              <a:rPr lang="en-GB" dirty="0" smtClean="0"/>
              <a:t>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</a:t>
            </a:r>
            <a:r>
              <a:rPr lang="en-GB" dirty="0" smtClean="0"/>
              <a:t>) not yet clear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46059"/>
              </p:ext>
            </p:extLst>
          </p:nvPr>
        </p:nvGraphicFramePr>
        <p:xfrm>
          <a:off x="614934" y="1128080"/>
          <a:ext cx="7840607" cy="5228270"/>
        </p:xfrm>
        <a:graphic>
          <a:graphicData uri="http://schemas.openxmlformats.org/drawingml/2006/table">
            <a:tbl>
              <a:tblPr/>
              <a:tblGrid>
                <a:gridCol w="1149275"/>
                <a:gridCol w="4438738"/>
                <a:gridCol w="2252594"/>
              </a:tblGrid>
              <a:tr h="12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Writing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October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 to R coding, Data overview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November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preprocessing (resizing)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December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(17th Dec), data processing (HANTS)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 (extracting LSP Indices), preliminary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comparison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Holidays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Methods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Results as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they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indices: Correlation coefficients,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(as they 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Interpretation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trend analysis / doing/redoing statistics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finish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Methods, Analysis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preliminary)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for statistics (Climatic Controls - LAI)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start 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Writing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Layout,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 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September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Presentation, more finishing touches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</a:t>
              </a:r>
              <a:r>
                <a:rPr lang="en-US" b="1" dirty="0" smtClean="0"/>
                <a:t>Timetable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Limitations &amp; Challenges</a:t>
            </a:r>
            <a:endParaRPr lang="en-US" dirty="0" smtClean="0"/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err="1"/>
              <a:t>Garonna</a:t>
            </a:r>
            <a:r>
              <a:rPr lang="en-US" i="1" dirty="0"/>
              <a:t>, I., de Jong, R., de Wit, A. J. W., </a:t>
            </a:r>
            <a:r>
              <a:rPr lang="en-US" i="1" dirty="0" err="1"/>
              <a:t>Mücher</a:t>
            </a:r>
            <a:r>
              <a:rPr lang="en-US" i="1" dirty="0"/>
              <a:t>, C. a, </a:t>
            </a:r>
            <a:r>
              <a:rPr lang="en-US" i="1" dirty="0" err="1"/>
              <a:t>Schmid</a:t>
            </a:r>
            <a:r>
              <a:rPr lang="en-US" i="1" dirty="0"/>
              <a:t>, B., &amp; </a:t>
            </a:r>
            <a:r>
              <a:rPr lang="en-US" i="1" dirty="0" err="1"/>
              <a:t>Schaepman</a:t>
            </a:r>
            <a:r>
              <a:rPr lang="en-US" i="1" dirty="0"/>
              <a:t>, M. E. (2014). </a:t>
            </a:r>
            <a:r>
              <a:rPr lang="en-US" dirty="0"/>
              <a:t>Strong contribution of autumn phenology to changes in satellite-derived growing season length estimates across Europe (1982-2011). Global Change Biology, 20(11), 3457–70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Jolly, W. M., </a:t>
            </a:r>
            <a:r>
              <a:rPr lang="en-US" i="1" dirty="0" err="1"/>
              <a:t>Nemani</a:t>
            </a:r>
            <a:r>
              <a:rPr lang="en-US" i="1" dirty="0"/>
              <a:t>, R., &amp; Running, S. W. (2005)</a:t>
            </a:r>
            <a:r>
              <a:rPr lang="en-US" dirty="0"/>
              <a:t>. A generalized, bioclimatic index to predict foliar phenology in response to climate. Global Change Biology, 11(4), 619–632. </a:t>
            </a:r>
            <a:endParaRPr lang="en-US" dirty="0" smtClean="0"/>
          </a:p>
          <a:p>
            <a:r>
              <a:rPr lang="en-US" i="1" dirty="0"/>
              <a:t>Reed, B. C., Michael White, and </a:t>
            </a:r>
            <a:r>
              <a:rPr lang="en-US" i="1" dirty="0" err="1"/>
              <a:t>Jesslyn</a:t>
            </a:r>
            <a:r>
              <a:rPr lang="en-US" i="1" dirty="0"/>
              <a:t> F. Brown. (2003)</a:t>
            </a:r>
            <a:r>
              <a:rPr lang="en-US" dirty="0"/>
              <a:t>. “Remote Sensing Phenology.” Pp. 365–81 in Phenology: An Integra3ve Environmental Science SE - 23, vol. 39, edited by </a:t>
            </a:r>
            <a:r>
              <a:rPr lang="en-US" dirty="0" err="1"/>
              <a:t>MarkD</a:t>
            </a:r>
            <a:r>
              <a:rPr lang="en-US" dirty="0"/>
              <a:t>. Schwartz. Springer Netherlands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err="1"/>
              <a:t>Roerink</a:t>
            </a:r>
            <a:r>
              <a:rPr lang="en-US" i="1" dirty="0"/>
              <a:t>, G. J., </a:t>
            </a:r>
            <a:r>
              <a:rPr lang="en-US" i="1" dirty="0" err="1"/>
              <a:t>Menenti</a:t>
            </a:r>
            <a:r>
              <a:rPr lang="en-US" i="1" dirty="0"/>
              <a:t>, M., &amp; </a:t>
            </a:r>
            <a:r>
              <a:rPr lang="en-US" i="1" dirty="0" err="1"/>
              <a:t>Verhoef</a:t>
            </a:r>
            <a:r>
              <a:rPr lang="en-US" i="1" dirty="0"/>
              <a:t>, W. (2000)</a:t>
            </a:r>
            <a:r>
              <a:rPr lang="en-US" dirty="0"/>
              <a:t>. Reconstructing </a:t>
            </a:r>
            <a:r>
              <a:rPr lang="en-US" dirty="0" err="1"/>
              <a:t>cloudfree</a:t>
            </a:r>
            <a:r>
              <a:rPr lang="en-US" dirty="0"/>
              <a:t> NDVI composites using Fourier analysis of time series. International Journal of Remote Sensing, 21(9), 1911–</a:t>
            </a:r>
            <a:r>
              <a:rPr lang="en-US" dirty="0" smtClean="0"/>
              <a:t>1917</a:t>
            </a:r>
            <a:endParaRPr lang="en-US" dirty="0"/>
          </a:p>
          <a:p>
            <a:r>
              <a:rPr lang="en-US" i="1" dirty="0" err="1"/>
              <a:t>Stöckli</a:t>
            </a:r>
            <a:r>
              <a:rPr lang="en-US" i="1" dirty="0"/>
              <a:t>, R., </a:t>
            </a:r>
            <a:r>
              <a:rPr lang="en-US" i="1" dirty="0" err="1"/>
              <a:t>Rutishauser</a:t>
            </a:r>
            <a:r>
              <a:rPr lang="en-US" i="1" dirty="0"/>
              <a:t>, T., Baker, I., </a:t>
            </a:r>
            <a:r>
              <a:rPr lang="en-US" i="1" dirty="0" err="1"/>
              <a:t>Liniger</a:t>
            </a:r>
            <a:r>
              <a:rPr lang="en-US" i="1" dirty="0"/>
              <a:t>, M. a., &amp; Denning, a. S. (2011)</a:t>
            </a:r>
            <a:r>
              <a:rPr lang="en-US" dirty="0"/>
              <a:t>. A global reanalysis of vegetation phenology. Journal of Geophysical Research, 116(</a:t>
            </a:r>
            <a:r>
              <a:rPr lang="en-US" dirty="0" smtClean="0"/>
              <a:t>G3)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</a:t>
            </a:r>
            <a:r>
              <a:rPr lang="en-US" dirty="0" smtClean="0"/>
              <a:t>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</a:t>
            </a:r>
            <a:r>
              <a:rPr lang="en-US" dirty="0" smtClean="0"/>
              <a:t>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MODIS dataset only from year 2000 onwards</a:t>
            </a:r>
            <a:endParaRPr lang="en-US" dirty="0" smtClean="0"/>
          </a:p>
          <a:p>
            <a:pPr lvl="1"/>
            <a:r>
              <a:rPr lang="en-US" dirty="0" smtClean="0"/>
              <a:t>MODIS LAI has a </a:t>
            </a:r>
            <a:r>
              <a:rPr lang="en-US" dirty="0" smtClean="0"/>
              <a:t>much higher resolution – </a:t>
            </a:r>
            <a:r>
              <a:rPr lang="en-US" dirty="0" smtClean="0"/>
              <a:t>possible </a:t>
            </a:r>
            <a:r>
              <a:rPr lang="en-US" dirty="0" smtClean="0"/>
              <a:t>scaling </a:t>
            </a:r>
            <a:r>
              <a:rPr lang="en-US" dirty="0" smtClean="0"/>
              <a:t>effects (introduces more uncertainty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Land Surface </a:t>
            </a:r>
            <a:r>
              <a:rPr lang="en-GB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key regulator of ecosystems</a:t>
            </a:r>
          </a:p>
          <a:p>
            <a:r>
              <a:rPr lang="en-GB" dirty="0" smtClean="0"/>
              <a:t>Lots of research on measured and modelled LSP</a:t>
            </a:r>
          </a:p>
          <a:p>
            <a:pPr lvl="1"/>
            <a:r>
              <a:rPr lang="en-GB" dirty="0" smtClean="0"/>
              <a:t>NDVI/LAI trend analysis (e.g. </a:t>
            </a:r>
            <a:r>
              <a:rPr lang="en-GB" dirty="0" err="1" smtClean="0"/>
              <a:t>Garonna</a:t>
            </a:r>
            <a:r>
              <a:rPr lang="en-GB" dirty="0" smtClean="0"/>
              <a:t> et al. 2011)</a:t>
            </a:r>
          </a:p>
          <a:p>
            <a:r>
              <a:rPr lang="en-GB" dirty="0" smtClean="0"/>
              <a:t>Lots of research on impact of climate on phenology</a:t>
            </a:r>
          </a:p>
          <a:p>
            <a:r>
              <a:rPr lang="en-GB" dirty="0" smtClean="0"/>
              <a:t>Very little research on impact of climatic controls on LSP on global scales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</a:t>
            </a:r>
            <a:r>
              <a:rPr lang="en-GB" dirty="0" smtClean="0"/>
              <a:t>(LAI-re) compare </a:t>
            </a:r>
            <a:r>
              <a:rPr lang="en-GB" dirty="0"/>
              <a:t>to </a:t>
            </a:r>
            <a:r>
              <a:rPr lang="en-GB" dirty="0" smtClean="0"/>
              <a:t>a remotely sensed </a:t>
            </a:r>
            <a:r>
              <a:rPr lang="en-GB" dirty="0" smtClean="0"/>
              <a:t>LAI (LAI3g)? </a:t>
            </a:r>
            <a:r>
              <a:rPr lang="en-GB" dirty="0" smtClean="0"/>
              <a:t>(How)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lvl="0"/>
            <a:r>
              <a:rPr lang="en-GB" dirty="0"/>
              <a:t>How do climatic controls </a:t>
            </a:r>
            <a:r>
              <a:rPr lang="en-GB" dirty="0" smtClean="0"/>
              <a:t>impact </a:t>
            </a:r>
            <a:r>
              <a:rPr lang="en-GB" dirty="0"/>
              <a:t>different </a:t>
            </a:r>
            <a:r>
              <a:rPr lang="en-GB" dirty="0" smtClean="0"/>
              <a:t>regions over time?</a:t>
            </a:r>
            <a:endParaRPr lang="de-CH" dirty="0"/>
          </a:p>
          <a:p>
            <a:pPr lvl="0"/>
            <a:r>
              <a:rPr lang="en-GB" dirty="0"/>
              <a:t>(How) do changes 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on AVHRR/GIMMS NDVI3g </a:t>
            </a:r>
          </a:p>
          <a:p>
            <a:pPr lvl="1"/>
            <a:r>
              <a:rPr lang="en-GB" dirty="0" smtClean="0"/>
              <a:t>30 years (1982-2011) of global, 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33 years (1980-2012) of global, daily LAI and climatic control data</a:t>
            </a:r>
          </a:p>
          <a:p>
            <a:pPr lvl="1"/>
            <a:r>
              <a:rPr lang="en-GB" dirty="0" smtClean="0"/>
              <a:t>spatial resolution ½ degree</a:t>
            </a:r>
          </a:p>
          <a:p>
            <a:pPr marL="0" lvl="0" indent="0">
              <a:buNone/>
            </a:pPr>
            <a:r>
              <a:rPr lang="en-GB" i="1" dirty="0" smtClean="0"/>
              <a:t>Pre-Processing:</a:t>
            </a:r>
            <a:endParaRPr lang="de-CH" dirty="0" smtClean="0"/>
          </a:p>
          <a:p>
            <a:pPr lvl="0"/>
            <a:r>
              <a:rPr lang="en-GB" dirty="0" smtClean="0"/>
              <a:t>Resize LAI3g to fit LAI-re resolution</a:t>
            </a:r>
            <a:endParaRPr lang="de-CH" dirty="0" smtClean="0"/>
          </a:p>
          <a:p>
            <a:pPr lvl="0"/>
            <a:r>
              <a:rPr lang="en-GB" dirty="0" smtClean="0"/>
              <a:t>Resample temporal frequency of LAI-re (daily) to fit LAI3g (15 day composites)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</a:t>
            </a:r>
            <a:r>
              <a:rPr lang="en-GB" dirty="0" smtClean="0"/>
              <a:t>Controls - GSI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</a:t>
            </a:r>
            <a:r>
              <a:rPr lang="en-GB" dirty="0" smtClean="0"/>
              <a:t>, </a:t>
            </a:r>
            <a:r>
              <a:rPr lang="en-GB" dirty="0"/>
              <a:t>Plant Functional Type </a:t>
            </a:r>
            <a:r>
              <a:rPr lang="en-GB" dirty="0" smtClean="0"/>
              <a:t>and </a:t>
            </a:r>
            <a:r>
              <a:rPr lang="en-GB" dirty="0"/>
              <a:t>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705769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711697"/>
            <a:ext cx="4288224" cy="28068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1553</Words>
  <Application>Microsoft Macintosh PowerPoint</Application>
  <PresentationFormat>On-screen Show (4:3)</PresentationFormat>
  <Paragraphs>225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Assessing the impact of climatic controls on global changes in  land surface phenology</vt:lpstr>
      <vt:lpstr>Contents</vt:lpstr>
      <vt:lpstr>Land Surface Phenology</vt:lpstr>
      <vt:lpstr>Research Questions</vt:lpstr>
      <vt:lpstr>Contents</vt:lpstr>
      <vt:lpstr>Data &amp; Data Pre-Processing</vt:lpstr>
      <vt:lpstr>Climatic Controls - GSI</vt:lpstr>
      <vt:lpstr>LAI Reanalysed</vt:lpstr>
      <vt:lpstr>Example: LAI-re for 18 April 2001</vt:lpstr>
      <vt:lpstr>Comparison: Modelled vs. Measured</vt:lpstr>
      <vt:lpstr>Extracting LSP Indices</vt:lpstr>
      <vt:lpstr>Analysing Changes in Climatic Controls </vt:lpstr>
      <vt:lpstr> Compare Climatic Controls to LAI</vt:lpstr>
      <vt:lpstr>Expected Results</vt:lpstr>
      <vt:lpstr>Contents</vt:lpstr>
      <vt:lpstr>LAI Dataset Comparison </vt:lpstr>
      <vt:lpstr>Climatic Controls</vt:lpstr>
      <vt:lpstr>Effect of Climatic Controls on LSP</vt:lpstr>
      <vt:lpstr>Timetable</vt:lpstr>
      <vt:lpstr>Literature</vt:lpstr>
      <vt:lpstr>PowerPoint Presentation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120</cp:revision>
  <dcterms:created xsi:type="dcterms:W3CDTF">2014-11-18T10:13:13Z</dcterms:created>
  <dcterms:modified xsi:type="dcterms:W3CDTF">2014-12-15T15:25:10Z</dcterms:modified>
</cp:coreProperties>
</file>