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0" r:id="rId9"/>
    <p:sldId id="276" r:id="rId10"/>
    <p:sldId id="261" r:id="rId11"/>
    <p:sldId id="265" r:id="rId12"/>
    <p:sldId id="267" r:id="rId13"/>
    <p:sldId id="268" r:id="rId14"/>
    <p:sldId id="274" r:id="rId15"/>
    <p:sldId id="270" r:id="rId16"/>
    <p:sldId id="269" r:id="rId17"/>
    <p:sldId id="271" r:id="rId18"/>
    <p:sldId id="272" r:id="rId19"/>
    <p:sldId id="277" r:id="rId20"/>
    <p:sldId id="278" r:id="rId21"/>
    <p:sldId id="275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 autoAdjust="0"/>
    <p:restoredTop sz="94746" autoAdjust="0"/>
  </p:normalViewPr>
  <p:slideViewPr>
    <p:cSldViewPr snapToGrid="0" snapToObjects="1">
      <p:cViewPr varScale="1">
        <p:scale>
          <a:sx n="95" d="100"/>
          <a:sy n="95" d="100"/>
        </p:scale>
        <p:origin x="-148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74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AA28D4-F388-CD4D-863E-D2DC4ADDE27D}" type="datetimeFigureOut">
              <a:rPr lang="en-US" smtClean="0"/>
              <a:t>15.12.14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7F43A-6382-094D-80B3-6F394295C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224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3DBB1-AED9-AA4B-940F-86C1FBD997C3}" type="datetimeFigureOut">
              <a:rPr lang="en-US" smtClean="0"/>
              <a:t>15.12.14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E1329-8783-B347-BB71-6F100FAD1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228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E1329-8783-B347-BB71-6F100FAD1B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85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E1329-8783-B347-BB71-6F100FAD1B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2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7512-6A85-4845-8272-E57429F1E23A}" type="datetime1">
              <a:rPr lang="de-CH" smtClean="0"/>
              <a:t>15.12.14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41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AA09-27EA-FB49-BA55-97081CD4DB14}" type="datetime1">
              <a:rPr lang="de-CH" smtClean="0"/>
              <a:t>15.12.14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99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462F-4B89-5643-B824-C27F9E0F03DC}" type="datetime1">
              <a:rPr lang="de-CH" smtClean="0"/>
              <a:t>15.12.14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16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10DB-BC7D-744B-9435-A40E4B1419F0}" type="datetime1">
              <a:rPr lang="de-CH" smtClean="0"/>
              <a:t>15.12.14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02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0C69-2429-DE4B-835E-8D58A2A4C43E}" type="datetime1">
              <a:rPr lang="de-CH" smtClean="0"/>
              <a:t>15.12.14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47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05BE-013C-D94D-846C-441118E4A473}" type="datetime1">
              <a:rPr lang="de-CH" smtClean="0"/>
              <a:t>15.12.14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0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6ACF-2C5C-2949-9911-E22A6FEA238D}" type="datetime1">
              <a:rPr lang="de-CH" smtClean="0"/>
              <a:t>15.12.14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0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82F5-4A74-AA47-95FD-C6EC54EC49D2}" type="datetime1">
              <a:rPr lang="de-CH" smtClean="0"/>
              <a:t>15.12.14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47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70DF1-3D53-E74E-B318-12C474EF531E}" type="datetime1">
              <a:rPr lang="de-CH" smtClean="0"/>
              <a:t>15.12.14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6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0285-993C-DE46-9D70-C01531A479A1}" type="datetime1">
              <a:rPr lang="de-CH" smtClean="0"/>
              <a:t>15.12.14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5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E98A-A18D-5D4D-9488-3A18075BBA41}" type="datetime1">
              <a:rPr lang="de-CH" smtClean="0"/>
              <a:t>15.12.14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53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34BC3-F574-E44E-91D5-080B5DAF0250}" type="datetime1">
              <a:rPr lang="de-CH" smtClean="0"/>
              <a:t>15.12.14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MSc. Concept Presentation David Schenkel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037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4005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Assessing the impact of climatic controls on global changes in land-surface phenology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440065"/>
            <a:ext cx="6400800" cy="134852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MSc Concept Presentation</a:t>
            </a:r>
            <a:br>
              <a:rPr lang="en-US" sz="1800" dirty="0" smtClean="0"/>
            </a:br>
            <a:r>
              <a:rPr lang="en-US" sz="1800" dirty="0" smtClean="0"/>
              <a:t>David </a:t>
            </a:r>
            <a:r>
              <a:rPr lang="en-US" sz="1800" dirty="0" err="1" smtClean="0"/>
              <a:t>Schenkel</a:t>
            </a:r>
            <a:endParaRPr lang="en-US" sz="1800" dirty="0" smtClean="0"/>
          </a:p>
          <a:p>
            <a:r>
              <a:rPr lang="en-US" sz="1800" dirty="0" smtClean="0"/>
              <a:t>UZH – Remote Sensing Laboratories</a:t>
            </a:r>
          </a:p>
          <a:p>
            <a:r>
              <a:rPr lang="en-US" sz="1800" dirty="0" smtClean="0"/>
              <a:t>17 December 2014</a:t>
            </a:r>
            <a:endParaRPr lang="en-US" sz="1800" dirty="0"/>
          </a:p>
        </p:txBody>
      </p:sp>
      <p:pic>
        <p:nvPicPr>
          <p:cNvPr id="4" name="Picture 3" descr="jolly-glob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47405"/>
            <a:ext cx="7645564" cy="33355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71426" y="4976716"/>
            <a:ext cx="801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Jolly 2005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2921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Comparison: Modelled vs. Measured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 smtClean="0"/>
              <a:t>LAI-re not yet proved and tested</a:t>
            </a:r>
          </a:p>
          <a:p>
            <a:pPr lvl="1"/>
            <a:r>
              <a:rPr lang="en-GB" dirty="0" smtClean="0"/>
              <a:t>Plausibility analysis necessary</a:t>
            </a:r>
          </a:p>
          <a:p>
            <a:r>
              <a:rPr lang="en-GB" dirty="0" smtClean="0"/>
              <a:t>LAI3g as reference dataset</a:t>
            </a:r>
          </a:p>
          <a:p>
            <a:r>
              <a:rPr lang="en-GB" dirty="0" smtClean="0"/>
              <a:t>Compare raw LAI-re data to LAI3g data (yearly averages, monthly averages)</a:t>
            </a:r>
          </a:p>
          <a:p>
            <a:r>
              <a:rPr lang="en-GB" dirty="0" smtClean="0"/>
              <a:t>Compare extracted LSP indices and trend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4933" y="13372"/>
              <a:ext cx="784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Materials and Method</a:t>
              </a:r>
              <a:r>
                <a:rPr lang="en-US" dirty="0" smtClean="0"/>
                <a:t> | Expected Results | Challenges | </a:t>
              </a:r>
              <a:r>
                <a:rPr lang="en-US" dirty="0"/>
                <a:t>Timetable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3314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Extracting </a:t>
            </a:r>
            <a:r>
              <a:rPr lang="en-GB" dirty="0"/>
              <a:t>LSP I</a:t>
            </a:r>
            <a:r>
              <a:rPr lang="en-GB" dirty="0" smtClean="0"/>
              <a:t>ndices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sz="2200" dirty="0" smtClean="0"/>
              <a:t>Goal: Get </a:t>
            </a:r>
            <a:r>
              <a:rPr lang="en-GB" sz="2200" i="1" dirty="0" smtClean="0"/>
              <a:t>Start of Season</a:t>
            </a:r>
            <a:r>
              <a:rPr lang="en-GB" sz="2200" dirty="0" smtClean="0"/>
              <a:t>, </a:t>
            </a:r>
            <a:r>
              <a:rPr lang="en-GB" sz="2200" i="1" dirty="0" smtClean="0"/>
              <a:t>End of Season </a:t>
            </a:r>
            <a:r>
              <a:rPr lang="en-GB" sz="2200" dirty="0" smtClean="0"/>
              <a:t>and </a:t>
            </a:r>
            <a:r>
              <a:rPr lang="en-GB" sz="2200" i="1" dirty="0" smtClean="0"/>
              <a:t>Growing Season Length</a:t>
            </a:r>
          </a:p>
          <a:p>
            <a:pPr lvl="0"/>
            <a:r>
              <a:rPr lang="en-GB" sz="2200" dirty="0" smtClean="0"/>
              <a:t>Harmonic Analysis to get smooth yearly LAI profiles using HANTS-algorithm (</a:t>
            </a:r>
            <a:r>
              <a:rPr lang="en-GB" sz="2200" dirty="0" err="1" smtClean="0"/>
              <a:t>Roerink</a:t>
            </a:r>
            <a:r>
              <a:rPr lang="en-GB" sz="2200" dirty="0" smtClean="0"/>
              <a:t> et al. 2000)</a:t>
            </a:r>
          </a:p>
          <a:p>
            <a:pPr lvl="1"/>
            <a:r>
              <a:rPr lang="en-GB" sz="2200" dirty="0" smtClean="0"/>
              <a:t>Developed for NDVI, </a:t>
            </a:r>
            <a:br>
              <a:rPr lang="en-GB" sz="2200" dirty="0" smtClean="0"/>
            </a:br>
            <a:r>
              <a:rPr lang="en-GB" sz="2200" dirty="0" smtClean="0"/>
              <a:t>but same principle </a:t>
            </a:r>
            <a:br>
              <a:rPr lang="en-GB" sz="2200" dirty="0" smtClean="0"/>
            </a:br>
            <a:r>
              <a:rPr lang="en-GB" sz="2200" dirty="0" smtClean="0"/>
              <a:t>applies for LAI</a:t>
            </a:r>
          </a:p>
          <a:p>
            <a:r>
              <a:rPr lang="en-GB" sz="2400" dirty="0" smtClean="0"/>
              <a:t>Several possibilities</a:t>
            </a:r>
            <a:br>
              <a:rPr lang="en-GB" sz="2400" dirty="0" smtClean="0"/>
            </a:br>
            <a:r>
              <a:rPr lang="en-GB" sz="2400" dirty="0" smtClean="0"/>
              <a:t>for definition of SOS/EOS</a:t>
            </a:r>
          </a:p>
          <a:p>
            <a:r>
              <a:rPr lang="en-GB" sz="2000" dirty="0" smtClean="0"/>
              <a:t>GSL = EOS - SOS</a:t>
            </a:r>
            <a:endParaRPr lang="en-GB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 descr="Bildschirmfoto 2014-03-26 um 15.55.46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21793" y="3247846"/>
            <a:ext cx="3981301" cy="22406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63603" y="5496723"/>
            <a:ext cx="183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Reed et al. (2003)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14933" y="13372"/>
              <a:ext cx="784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Materials and Method</a:t>
              </a:r>
              <a:r>
                <a:rPr lang="en-US" dirty="0" smtClean="0"/>
                <a:t> | Expected Results | Challenges | </a:t>
              </a:r>
              <a:r>
                <a:rPr lang="en-US" dirty="0"/>
                <a:t>Timetable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9210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Analysing </a:t>
            </a:r>
            <a:r>
              <a:rPr lang="en-GB" dirty="0"/>
              <a:t>Changes in Climatic Controls</a:t>
            </a:r>
            <a:r>
              <a:rPr lang="de-CH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 smtClean="0"/>
              <a:t>Trend analysis for monthly and yearly averages</a:t>
            </a:r>
          </a:p>
          <a:p>
            <a:pPr lvl="0"/>
            <a:r>
              <a:rPr lang="en-GB" dirty="0" smtClean="0"/>
              <a:t>Extract and analyse LSP indices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4933" y="13372"/>
              <a:ext cx="784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Materials and Method</a:t>
              </a:r>
              <a:r>
                <a:rPr lang="en-US" dirty="0" smtClean="0"/>
                <a:t> | Expected Results | Challenges | </a:t>
              </a:r>
              <a:r>
                <a:rPr lang="en-US" dirty="0"/>
                <a:t>Timetable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2917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	Compare Climatic Controls to </a:t>
            </a:r>
            <a:r>
              <a:rPr lang="en-GB" dirty="0" smtClean="0"/>
              <a:t>LAI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Calculate correlation coefficient for climate controls and LSP indices</a:t>
            </a:r>
            <a:endParaRPr lang="de-CH" dirty="0"/>
          </a:p>
          <a:p>
            <a:pPr lvl="0"/>
            <a:r>
              <a:rPr lang="en-GB" dirty="0"/>
              <a:t>Different ways to go about it:</a:t>
            </a:r>
            <a:endParaRPr lang="de-CH" dirty="0"/>
          </a:p>
          <a:p>
            <a:pPr lvl="1"/>
            <a:r>
              <a:rPr lang="en-GB" dirty="0"/>
              <a:t>Compare SOS to control factors on this day/month</a:t>
            </a:r>
            <a:endParaRPr lang="de-CH" dirty="0"/>
          </a:p>
          <a:p>
            <a:pPr lvl="1"/>
            <a:r>
              <a:rPr lang="en-GB" dirty="0"/>
              <a:t>Compare SOS to control factors in the preceding month</a:t>
            </a:r>
            <a:endParaRPr lang="de-CH" dirty="0"/>
          </a:p>
          <a:p>
            <a:pPr lvl="1"/>
            <a:r>
              <a:rPr lang="en-GB" dirty="0"/>
              <a:t>Compare GSL to annual mean or monthly means</a:t>
            </a:r>
            <a:endParaRPr lang="de-CH" dirty="0"/>
          </a:p>
          <a:p>
            <a:pPr lvl="1"/>
            <a:r>
              <a:rPr lang="en-GB" dirty="0"/>
              <a:t>…</a:t>
            </a:r>
            <a:endParaRPr lang="de-CH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4933" y="13372"/>
              <a:ext cx="784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Materials and Method</a:t>
              </a:r>
              <a:r>
                <a:rPr lang="en-US" dirty="0" smtClean="0"/>
                <a:t> | Expected Results | Challenges | </a:t>
              </a:r>
              <a:r>
                <a:rPr lang="en-US" dirty="0"/>
                <a:t>Timetable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6189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Expected </a:t>
            </a:r>
            <a:r>
              <a:rPr lang="en-GB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i="1" dirty="0" smtClean="0"/>
              <a:t>LAI3g-LAIre</a:t>
            </a:r>
            <a:r>
              <a:rPr lang="en-GB" dirty="0" smtClean="0"/>
              <a:t>: generally good agreement expected </a:t>
            </a:r>
          </a:p>
          <a:p>
            <a:r>
              <a:rPr lang="en-GB" i="1" dirty="0" smtClean="0"/>
              <a:t>Climatic Controls</a:t>
            </a:r>
            <a:r>
              <a:rPr lang="en-GB" dirty="0" smtClean="0"/>
              <a:t>: </a:t>
            </a:r>
          </a:p>
          <a:p>
            <a:pPr lvl="1"/>
            <a:r>
              <a:rPr lang="en-GB" dirty="0" smtClean="0"/>
              <a:t>rising temperatures global, differences regionally</a:t>
            </a:r>
          </a:p>
          <a:p>
            <a:pPr lvl="1"/>
            <a:r>
              <a:rPr lang="en-GB" dirty="0" smtClean="0"/>
              <a:t>VPD hard to predict</a:t>
            </a:r>
          </a:p>
          <a:p>
            <a:r>
              <a:rPr lang="en-GB" dirty="0" smtClean="0"/>
              <a:t>Climatic Controls and LAI: GSL-lengthening with increase in T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4933" y="13372"/>
              <a:ext cx="784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Introduction | Materials and Method | </a:t>
              </a:r>
              <a:r>
                <a:rPr lang="en-US" b="1" dirty="0" smtClean="0"/>
                <a:t>Expected Results </a:t>
              </a:r>
              <a:r>
                <a:rPr lang="en-US" dirty="0" smtClean="0"/>
                <a:t>| Challenges | </a:t>
              </a:r>
              <a:r>
                <a:rPr lang="en-US" dirty="0"/>
                <a:t>Timetable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4223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Materials and Methods</a:t>
            </a:r>
            <a:endParaRPr lang="en-US" b="1" dirty="0" smtClean="0"/>
          </a:p>
          <a:p>
            <a:r>
              <a:rPr lang="en-US" dirty="0" smtClean="0"/>
              <a:t>Expected Results</a:t>
            </a:r>
          </a:p>
          <a:p>
            <a:r>
              <a:rPr lang="en-US" b="1" dirty="0"/>
              <a:t>Challenges</a:t>
            </a:r>
            <a:endParaRPr lang="en-US" b="1" dirty="0" smtClean="0"/>
          </a:p>
          <a:p>
            <a:r>
              <a:rPr lang="en-US" dirty="0"/>
              <a:t>Timetable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74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LAI Dataset Comparison</a:t>
            </a:r>
            <a:r>
              <a:rPr lang="de-CH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Both datasets connected to MODIS LAI</a:t>
            </a:r>
            <a:endParaRPr lang="de-CH" dirty="0"/>
          </a:p>
          <a:p>
            <a:pPr lvl="0"/>
            <a:r>
              <a:rPr lang="en-GB" dirty="0"/>
              <a:t>No absolute plausibility test possible within the scope of thesis</a:t>
            </a:r>
            <a:endParaRPr lang="de-CH" dirty="0"/>
          </a:p>
          <a:p>
            <a:pPr lvl="0"/>
            <a:r>
              <a:rPr lang="en-GB" dirty="0"/>
              <a:t>Differences in both datasets could arise for several reasons:</a:t>
            </a:r>
            <a:endParaRPr lang="de-CH" dirty="0"/>
          </a:p>
          <a:p>
            <a:pPr lvl="1"/>
            <a:r>
              <a:rPr lang="en-GB" dirty="0"/>
              <a:t>LAI3g could be limited by NDVI saturation</a:t>
            </a:r>
            <a:endParaRPr lang="de-CH" dirty="0"/>
          </a:p>
          <a:p>
            <a:pPr lvl="1"/>
            <a:r>
              <a:rPr lang="en-GB" dirty="0" smtClean="0"/>
              <a:t>LAI-re </a:t>
            </a:r>
            <a:r>
              <a:rPr lang="en-GB" dirty="0"/>
              <a:t>could be limited by model assumptions or GSI</a:t>
            </a:r>
            <a:endParaRPr lang="de-CH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4933" y="13372"/>
              <a:ext cx="784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Introduction | Materials and Method | Expected Results | </a:t>
              </a:r>
              <a:r>
                <a:rPr lang="en-US" b="1" dirty="0" smtClean="0"/>
                <a:t>Challenges </a:t>
              </a:r>
              <a:r>
                <a:rPr lang="en-US" dirty="0" smtClean="0"/>
                <a:t>| </a:t>
              </a:r>
              <a:r>
                <a:rPr lang="en-US" dirty="0"/>
                <a:t>Timetable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6741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Climatic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Based on linear functions and thresholds</a:t>
            </a:r>
            <a:endParaRPr lang="de-CH" dirty="0"/>
          </a:p>
          <a:p>
            <a:pPr lvl="1"/>
            <a:r>
              <a:rPr lang="en-GB" dirty="0"/>
              <a:t>Oversimplified</a:t>
            </a:r>
            <a:endParaRPr lang="de-CH" dirty="0"/>
          </a:p>
          <a:p>
            <a:r>
              <a:rPr lang="en-GB" dirty="0"/>
              <a:t>Analysis constrained by GSI data</a:t>
            </a:r>
            <a:endParaRPr lang="de-CH" dirty="0"/>
          </a:p>
          <a:p>
            <a:pPr lvl="1"/>
            <a:r>
              <a:rPr lang="en-GB" dirty="0" smtClean="0"/>
              <a:t>No </a:t>
            </a:r>
            <a:r>
              <a:rPr lang="en-GB" dirty="0"/>
              <a:t>absolute T/VPD </a:t>
            </a:r>
            <a:r>
              <a:rPr lang="en-GB" dirty="0" smtClean="0"/>
              <a:t>data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4933" y="13372"/>
              <a:ext cx="784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Introduction | Materials and Method | Expected Results | </a:t>
              </a:r>
              <a:r>
                <a:rPr lang="en-US" b="1" dirty="0" smtClean="0"/>
                <a:t>Challenges </a:t>
              </a:r>
              <a:r>
                <a:rPr lang="en-US" dirty="0" smtClean="0"/>
                <a:t>| </a:t>
              </a:r>
              <a:r>
                <a:rPr lang="en-US" dirty="0"/>
                <a:t>Timetable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3676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Effect of Climatic Controls on </a:t>
            </a:r>
            <a:r>
              <a:rPr lang="en-GB" dirty="0" smtClean="0"/>
              <a:t>LSP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Explorative approach</a:t>
            </a:r>
            <a:endParaRPr lang="de-CH" dirty="0"/>
          </a:p>
          <a:p>
            <a:pPr lvl="1"/>
            <a:r>
              <a:rPr lang="en-GB" dirty="0"/>
              <a:t>So many Possibilities, very little time</a:t>
            </a:r>
            <a:endParaRPr lang="de-CH" dirty="0"/>
          </a:p>
          <a:p>
            <a:pPr lvl="0"/>
            <a:r>
              <a:rPr lang="en-GB" dirty="0" smtClean="0"/>
              <a:t>(Almost) no </a:t>
            </a:r>
            <a:r>
              <a:rPr lang="en-GB" dirty="0"/>
              <a:t>prior work to draw </a:t>
            </a:r>
            <a:r>
              <a:rPr lang="en-GB" dirty="0" smtClean="0"/>
              <a:t>on</a:t>
            </a:r>
          </a:p>
          <a:p>
            <a:pPr lvl="0"/>
            <a:r>
              <a:rPr lang="en-GB" dirty="0" smtClean="0"/>
              <a:t>Classification of results (statistics by biome, PFT, </a:t>
            </a:r>
            <a:r>
              <a:rPr lang="en-GB" dirty="0" err="1" smtClean="0"/>
              <a:t>pixelwise</a:t>
            </a:r>
            <a:r>
              <a:rPr lang="en-GB" dirty="0" smtClean="0"/>
              <a:t>, …)</a:t>
            </a:r>
            <a:endParaRPr lang="de-CH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4933" y="13372"/>
              <a:ext cx="784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Introduction | Materials and Method | Expected Results | </a:t>
              </a:r>
              <a:r>
                <a:rPr lang="en-US" b="1" dirty="0" smtClean="0"/>
                <a:t>Challenges </a:t>
              </a:r>
              <a:r>
                <a:rPr lang="en-US" dirty="0" smtClean="0"/>
                <a:t>| </a:t>
              </a:r>
              <a:r>
                <a:rPr lang="en-US" dirty="0"/>
                <a:t>Timetable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1464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Timetable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4933" y="13372"/>
              <a:ext cx="784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Introduction | Materials and Method | Expected Results | Challenges</a:t>
              </a:r>
              <a:r>
                <a:rPr lang="en-US" b="1" dirty="0" smtClean="0"/>
                <a:t> </a:t>
              </a:r>
              <a:r>
                <a:rPr lang="en-US" dirty="0" smtClean="0"/>
                <a:t>| </a:t>
              </a:r>
              <a:r>
                <a:rPr lang="en-US" b="1" dirty="0"/>
                <a:t>Timetable</a:t>
              </a:r>
            </a:p>
          </p:txBody>
        </p:sp>
      </p:grp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6615825"/>
              </p:ext>
            </p:extLst>
          </p:nvPr>
        </p:nvGraphicFramePr>
        <p:xfrm>
          <a:off x="614934" y="1128080"/>
          <a:ext cx="7840607" cy="5228270"/>
        </p:xfrm>
        <a:graphic>
          <a:graphicData uri="http://schemas.openxmlformats.org/drawingml/2006/table">
            <a:tbl>
              <a:tblPr/>
              <a:tblGrid>
                <a:gridCol w="1149275"/>
                <a:gridCol w="4609868"/>
                <a:gridCol w="2081464"/>
              </a:tblGrid>
              <a:tr h="128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Month</a:t>
                      </a:r>
                    </a:p>
                  </a:txBody>
                  <a:tcPr marL="7801" marR="7801" marT="78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Tasks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Writing</a:t>
                      </a:r>
                    </a:p>
                  </a:txBody>
                  <a:tcPr marL="7801" marR="7801" marT="78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50564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October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Reading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introduction to R coding, Data overview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</a:tr>
              <a:tr h="350564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November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Data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preprocessing (resizing)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Concept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</a:tr>
              <a:tr h="368927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December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Concept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presentation (17th Dec), data processing (HANTS)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Concept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Presentation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</a:tr>
              <a:tr h="368927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January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data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processing (extracting LSP Indices), preliminary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LAI</a:t>
                      </a:r>
                      <a:b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comparison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start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Methods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</a:tr>
              <a:tr h="350564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February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Holidays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</a:tr>
              <a:tr h="368927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March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buffer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Methods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Results as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they</a:t>
                      </a:r>
                      <a:b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come in)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</a:tr>
              <a:tr h="368927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April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start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work on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extracted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indices: Correlation coefficients,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/>
                      </a:r>
                      <a:b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regression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analysis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Results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(as they come in)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</a:tr>
              <a:tr h="368927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May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Interpretation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of trend analysis / doing/redoing statistics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finish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Methods, Analysis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/>
                      </a:r>
                      <a:b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(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preliminary)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</a:tr>
              <a:tr h="368927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June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More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time for statistics (Climatic Controls - LAI)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Analysis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start Discussion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</a:tr>
              <a:tr h="350564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July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buffer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</a:tr>
              <a:tr h="549218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August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Writing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&amp;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Layout,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finishing touches 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Analysis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Introduction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</a:t>
                      </a:r>
                      <a:b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Discussion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</a:tr>
              <a:tr h="549218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September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Final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Presentation, more finishing touches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more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finishing touches,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b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Thesis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defense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458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</a:p>
          <a:p>
            <a:r>
              <a:rPr lang="en-US" dirty="0" smtClean="0"/>
              <a:t>Materials and Methods</a:t>
            </a:r>
          </a:p>
          <a:p>
            <a:r>
              <a:rPr lang="en-US" dirty="0" smtClean="0"/>
              <a:t>Expected Results</a:t>
            </a:r>
          </a:p>
          <a:p>
            <a:r>
              <a:rPr lang="en-US" dirty="0" smtClean="0"/>
              <a:t>Challenges</a:t>
            </a:r>
          </a:p>
          <a:p>
            <a:r>
              <a:rPr lang="en-US" dirty="0" smtClean="0"/>
              <a:t>Timetable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Garonna</a:t>
            </a:r>
            <a:r>
              <a:rPr lang="en-US" dirty="0"/>
              <a:t>, I., de Jong, R., de Wit, A. J. W., </a:t>
            </a:r>
            <a:r>
              <a:rPr lang="en-US" dirty="0" err="1"/>
              <a:t>Mücher</a:t>
            </a:r>
            <a:r>
              <a:rPr lang="en-US" dirty="0"/>
              <a:t>, C. a, </a:t>
            </a:r>
            <a:r>
              <a:rPr lang="en-US" dirty="0" err="1"/>
              <a:t>Schmid</a:t>
            </a:r>
            <a:r>
              <a:rPr lang="en-US" dirty="0"/>
              <a:t>, B., &amp; </a:t>
            </a:r>
            <a:r>
              <a:rPr lang="en-US" dirty="0" err="1"/>
              <a:t>Schaepman</a:t>
            </a:r>
            <a:r>
              <a:rPr lang="en-US" dirty="0"/>
              <a:t>, M. E. (2014). Strong contribution of autumn phenology to changes in satellite-derived growing season length estimates across Europe (1982-2011). Global Change Biology, 20(11), 3457–70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Jolly, W. M., </a:t>
            </a:r>
            <a:r>
              <a:rPr lang="en-US" dirty="0" err="1"/>
              <a:t>Nemani</a:t>
            </a:r>
            <a:r>
              <a:rPr lang="en-US" dirty="0"/>
              <a:t>, R., &amp; Running, S. W. (2005). A generalized, bioclimatic index to predict foliar phenology in response to climate. Global Change Biology, 11(4), 619–632. </a:t>
            </a:r>
            <a:endParaRPr lang="en-US" dirty="0" smtClean="0"/>
          </a:p>
          <a:p>
            <a:r>
              <a:rPr lang="en-US" dirty="0"/>
              <a:t>Reed, B. C., Michael White, and </a:t>
            </a:r>
            <a:r>
              <a:rPr lang="en-US" dirty="0" err="1"/>
              <a:t>Jesslyn</a:t>
            </a:r>
            <a:r>
              <a:rPr lang="en-US" dirty="0"/>
              <a:t> F. Brown. (2003). “Remote Sensing Phenology.” Pp. 365–81 in Phenology: An Integra3ve Environmental Science SE - 23, vol. 39, edited by </a:t>
            </a:r>
            <a:r>
              <a:rPr lang="en-US" dirty="0" err="1"/>
              <a:t>MarkD</a:t>
            </a:r>
            <a:r>
              <a:rPr lang="en-US" dirty="0"/>
              <a:t>. Schwartz. </a:t>
            </a:r>
            <a:r>
              <a:rPr lang="en-US"/>
              <a:t>Springer </a:t>
            </a:r>
            <a:r>
              <a:rPr lang="en-US"/>
              <a:t>Netherlands</a:t>
            </a:r>
            <a:r>
              <a:rPr lang="en-US" smtClean="0"/>
              <a:t>.</a:t>
            </a:r>
            <a:endParaRPr lang="en-US" dirty="0"/>
          </a:p>
          <a:p>
            <a:r>
              <a:rPr lang="en-US" dirty="0" err="1"/>
              <a:t>Roerink</a:t>
            </a:r>
            <a:r>
              <a:rPr lang="en-US" dirty="0"/>
              <a:t>, G. J., </a:t>
            </a:r>
            <a:r>
              <a:rPr lang="en-US" dirty="0" err="1"/>
              <a:t>Menenti</a:t>
            </a:r>
            <a:r>
              <a:rPr lang="en-US" dirty="0"/>
              <a:t>, M., &amp; </a:t>
            </a:r>
            <a:r>
              <a:rPr lang="en-US" dirty="0" err="1"/>
              <a:t>Verhoef</a:t>
            </a:r>
            <a:r>
              <a:rPr lang="en-US" dirty="0"/>
              <a:t>, W. (2000). Reconstructing </a:t>
            </a:r>
            <a:r>
              <a:rPr lang="en-US" dirty="0" err="1"/>
              <a:t>cloudfree</a:t>
            </a:r>
            <a:r>
              <a:rPr lang="en-US" dirty="0"/>
              <a:t> NDVI composites using Fourier analysis of time series. International Journal of Remote Sensing, 21(9), 1911–</a:t>
            </a:r>
            <a:r>
              <a:rPr lang="en-US" dirty="0" smtClean="0"/>
              <a:t>1917</a:t>
            </a:r>
            <a:endParaRPr lang="en-US" dirty="0"/>
          </a:p>
          <a:p>
            <a:r>
              <a:rPr lang="en-US" dirty="0" err="1"/>
              <a:t>Stöckli</a:t>
            </a:r>
            <a:r>
              <a:rPr lang="en-US" dirty="0"/>
              <a:t>, R., </a:t>
            </a:r>
            <a:r>
              <a:rPr lang="en-US" dirty="0" err="1"/>
              <a:t>Rutishauser</a:t>
            </a:r>
            <a:r>
              <a:rPr lang="en-US" dirty="0"/>
              <a:t>, T., Baker, I., </a:t>
            </a:r>
            <a:r>
              <a:rPr lang="en-US" dirty="0" err="1"/>
              <a:t>Liniger</a:t>
            </a:r>
            <a:r>
              <a:rPr lang="en-US" dirty="0"/>
              <a:t>, M. a., &amp; Denning, a. S. (2011). A global reanalysis of vegetation phenology. Journal of Geophysical Research, 116(</a:t>
            </a:r>
            <a:r>
              <a:rPr lang="en-US" dirty="0" smtClean="0"/>
              <a:t>G3)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61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Thanks for your attention!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Question time!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10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MODIS! MODIS everywhere!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not compare LAI-re to widely used  MODIS LAI?</a:t>
            </a:r>
          </a:p>
          <a:p>
            <a:pPr lvl="1"/>
            <a:r>
              <a:rPr lang="en-US" dirty="0" smtClean="0"/>
              <a:t>LAI-re and LAI3g both assimilated with MODIS LAI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MODIS dataset only from year 2000 onwards</a:t>
            </a:r>
            <a:endParaRPr lang="en-US" dirty="0" smtClean="0"/>
          </a:p>
          <a:p>
            <a:pPr lvl="1"/>
            <a:r>
              <a:rPr lang="en-US" dirty="0" smtClean="0"/>
              <a:t>MODIS LAI has a </a:t>
            </a:r>
            <a:r>
              <a:rPr lang="en-US" dirty="0" smtClean="0"/>
              <a:t>much higher resolution – </a:t>
            </a:r>
            <a:r>
              <a:rPr lang="en-US" dirty="0" smtClean="0"/>
              <a:t>possible </a:t>
            </a:r>
            <a:r>
              <a:rPr lang="en-US" dirty="0" smtClean="0"/>
              <a:t>scaling </a:t>
            </a:r>
            <a:r>
              <a:rPr lang="en-US" dirty="0" smtClean="0"/>
              <a:t>effects (introduces more uncertainty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98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Land Surface </a:t>
            </a:r>
            <a:r>
              <a:rPr lang="en-GB" dirty="0" smtClean="0"/>
              <a:t>Phenology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Phenology key regulator of ecosystems</a:t>
            </a:r>
          </a:p>
          <a:p>
            <a:r>
              <a:rPr lang="en-GB" dirty="0" smtClean="0"/>
              <a:t>Lots of research on measured and modelled LSP</a:t>
            </a:r>
          </a:p>
          <a:p>
            <a:pPr lvl="1"/>
            <a:r>
              <a:rPr lang="en-GB" dirty="0" smtClean="0"/>
              <a:t>NDVI/LAI trend analysis (e.g. </a:t>
            </a:r>
            <a:r>
              <a:rPr lang="en-GB" dirty="0" err="1" smtClean="0"/>
              <a:t>Garonna</a:t>
            </a:r>
            <a:r>
              <a:rPr lang="en-GB" dirty="0" smtClean="0"/>
              <a:t> et al. 2011)</a:t>
            </a:r>
          </a:p>
          <a:p>
            <a:r>
              <a:rPr lang="en-GB" dirty="0" smtClean="0"/>
              <a:t>Lots of research on impact of climate on phenology</a:t>
            </a:r>
          </a:p>
          <a:p>
            <a:r>
              <a:rPr lang="en-GB" dirty="0" smtClean="0"/>
              <a:t>Very little research on impact of climatic controls on LSP on global scales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MSc. Concept Presentation David </a:t>
            </a:r>
            <a:r>
              <a:rPr lang="en-US" dirty="0" err="1" smtClean="0"/>
              <a:t>Schenkel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4933" y="13372"/>
              <a:ext cx="78618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Introduction</a:t>
              </a:r>
              <a:r>
                <a:rPr lang="en-US" dirty="0" smtClean="0"/>
                <a:t> | Materials and Method | Expected Results | Challenges 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4635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Climatic </a:t>
            </a:r>
            <a:r>
              <a:rPr lang="en-GB" dirty="0" smtClean="0"/>
              <a:t>Controls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Jolly’s (2005) Growing Season Index</a:t>
            </a:r>
          </a:p>
          <a:p>
            <a:pPr lvl="1"/>
            <a:r>
              <a:rPr lang="en-GB" dirty="0" smtClean="0"/>
              <a:t>Based on </a:t>
            </a:r>
            <a:r>
              <a:rPr lang="en-GB" dirty="0" err="1" smtClean="0"/>
              <a:t>T</a:t>
            </a:r>
            <a:r>
              <a:rPr lang="en-GB" baseline="-25000" dirty="0" err="1" smtClean="0"/>
              <a:t>min</a:t>
            </a:r>
            <a:r>
              <a:rPr lang="en-GB" dirty="0" smtClean="0"/>
              <a:t>, Vapour Pressure Deficit (VPD) and photoperiod</a:t>
            </a:r>
          </a:p>
          <a:p>
            <a:pPr lvl="1"/>
            <a:r>
              <a:rPr lang="en-GB" dirty="0" smtClean="0"/>
              <a:t>Simple linear relationships and thresholds</a:t>
            </a:r>
          </a:p>
          <a:p>
            <a:pPr lvl="1"/>
            <a:r>
              <a:rPr lang="en-GB" i="1" dirty="0" smtClean="0"/>
              <a:t>GSI = </a:t>
            </a:r>
            <a:r>
              <a:rPr lang="en-GB" i="1" dirty="0" err="1" smtClean="0"/>
              <a:t>iT</a:t>
            </a:r>
            <a:r>
              <a:rPr lang="en-GB" i="1" baseline="-25000" dirty="0" err="1" smtClean="0"/>
              <a:t>min</a:t>
            </a:r>
            <a:r>
              <a:rPr lang="en-GB" i="1" dirty="0" smtClean="0"/>
              <a:t> * </a:t>
            </a:r>
            <a:r>
              <a:rPr lang="en-GB" i="1" dirty="0" err="1"/>
              <a:t>i</a:t>
            </a:r>
            <a:r>
              <a:rPr lang="en-GB" i="1" dirty="0" err="1" smtClean="0"/>
              <a:t>VPD</a:t>
            </a:r>
            <a:r>
              <a:rPr lang="en-GB" i="1" dirty="0" smtClean="0"/>
              <a:t> * iPhoto</a:t>
            </a:r>
            <a:endParaRPr lang="en-GB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 descr="jolly-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706" y="4329843"/>
            <a:ext cx="2753065" cy="2026507"/>
          </a:xfrm>
          <a:prstGeom prst="rect">
            <a:avLst/>
          </a:prstGeom>
        </p:spPr>
      </p:pic>
      <p:pic>
        <p:nvPicPr>
          <p:cNvPr id="7" name="Picture 6" descr="jolly-VP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4329843"/>
            <a:ext cx="2740610" cy="2026507"/>
          </a:xfrm>
          <a:prstGeom prst="rect">
            <a:avLst/>
          </a:prstGeom>
        </p:spPr>
      </p:pic>
      <p:pic>
        <p:nvPicPr>
          <p:cNvPr id="8" name="Picture 7" descr="jolly-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3" y="4329843"/>
            <a:ext cx="2764462" cy="202650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42547" y="6217850"/>
            <a:ext cx="1147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Jolly et al. 2005</a:t>
            </a:r>
            <a:endParaRPr lang="en-US" sz="12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14933" y="13372"/>
              <a:ext cx="78618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Introduction</a:t>
              </a:r>
              <a:r>
                <a:rPr lang="en-US" dirty="0" smtClean="0"/>
                <a:t> | Materials and Method | Expected Results | Challenges 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94526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 smtClean="0"/>
              <a:t>How </a:t>
            </a:r>
            <a:r>
              <a:rPr lang="en-GB" dirty="0"/>
              <a:t>does </a:t>
            </a:r>
            <a:r>
              <a:rPr lang="en-GB" dirty="0" smtClean="0"/>
              <a:t>a modelled LAI </a:t>
            </a:r>
            <a:r>
              <a:rPr lang="en-GB" dirty="0"/>
              <a:t>compare to </a:t>
            </a:r>
            <a:r>
              <a:rPr lang="en-GB" dirty="0" smtClean="0"/>
              <a:t>a remotely sensed LAI? (How) Do </a:t>
            </a:r>
            <a:r>
              <a:rPr lang="en-GB" dirty="0"/>
              <a:t>they </a:t>
            </a:r>
            <a:r>
              <a:rPr lang="en-GB" dirty="0" smtClean="0"/>
              <a:t>differ? </a:t>
            </a:r>
            <a:endParaRPr lang="de-CH" dirty="0"/>
          </a:p>
          <a:p>
            <a:pPr lvl="0"/>
            <a:r>
              <a:rPr lang="en-GB" dirty="0"/>
              <a:t>How do climatic controls </a:t>
            </a:r>
            <a:r>
              <a:rPr lang="en-GB" dirty="0" smtClean="0"/>
              <a:t>impact </a:t>
            </a:r>
            <a:r>
              <a:rPr lang="en-GB" dirty="0"/>
              <a:t>different </a:t>
            </a:r>
            <a:r>
              <a:rPr lang="en-GB" dirty="0" smtClean="0"/>
              <a:t>regions over time?</a:t>
            </a:r>
            <a:endParaRPr lang="de-CH" dirty="0"/>
          </a:p>
          <a:p>
            <a:pPr lvl="0"/>
            <a:r>
              <a:rPr lang="en-GB" dirty="0"/>
              <a:t>(How) do changes in LSP depend on changes in climatic controls? </a:t>
            </a:r>
            <a:endParaRPr lang="de-CH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4933" y="13372"/>
              <a:ext cx="784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Introduction</a:t>
              </a:r>
              <a:r>
                <a:rPr lang="en-US" dirty="0" smtClean="0"/>
                <a:t> | Materials and Method | Expected Results | Challenges | </a:t>
              </a:r>
              <a:r>
                <a:rPr lang="en-US" dirty="0"/>
                <a:t>Timetable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6580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b="1" dirty="0" smtClean="0"/>
              <a:t>Materials and Methods</a:t>
            </a:r>
            <a:endParaRPr lang="en-US" dirty="0" smtClean="0"/>
          </a:p>
          <a:p>
            <a:r>
              <a:rPr lang="en-US" dirty="0" smtClean="0"/>
              <a:t>Expected Results</a:t>
            </a:r>
          </a:p>
          <a:p>
            <a:r>
              <a:rPr lang="en-US" dirty="0"/>
              <a:t>Challenges</a:t>
            </a:r>
            <a:endParaRPr lang="en-US" dirty="0" smtClean="0"/>
          </a:p>
          <a:p>
            <a:r>
              <a:rPr lang="en-US" dirty="0"/>
              <a:t>Timetable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68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Data &amp; Data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i="1" dirty="0" smtClean="0"/>
              <a:t>Available data</a:t>
            </a:r>
            <a:endParaRPr lang="de-CH" dirty="0" smtClean="0"/>
          </a:p>
          <a:p>
            <a:pPr lvl="0"/>
            <a:r>
              <a:rPr lang="en-GB" dirty="0" smtClean="0"/>
              <a:t>LAI3g </a:t>
            </a:r>
          </a:p>
          <a:p>
            <a:pPr lvl="1"/>
            <a:r>
              <a:rPr lang="en-GB" dirty="0" smtClean="0"/>
              <a:t>Based on AVHRR/GIMMS NDVI3g </a:t>
            </a:r>
          </a:p>
          <a:p>
            <a:pPr lvl="1"/>
            <a:r>
              <a:rPr lang="en-GB" dirty="0" smtClean="0"/>
              <a:t>30 years (1982-2011) of global, 15-day composite LAI data</a:t>
            </a:r>
          </a:p>
          <a:p>
            <a:pPr lvl="1"/>
            <a:r>
              <a:rPr lang="en-GB" dirty="0" smtClean="0"/>
              <a:t>spatial resolution: </a:t>
            </a:r>
            <a:r>
              <a:rPr lang="en-GB" baseline="30000" dirty="0" smtClean="0"/>
              <a:t>1</a:t>
            </a:r>
            <a:r>
              <a:rPr lang="en-GB" dirty="0" smtClean="0"/>
              <a:t>/</a:t>
            </a:r>
            <a:r>
              <a:rPr lang="en-GB" baseline="-25000" dirty="0" smtClean="0"/>
              <a:t>12</a:t>
            </a:r>
            <a:r>
              <a:rPr lang="en-GB" dirty="0" smtClean="0"/>
              <a:t> degree</a:t>
            </a:r>
          </a:p>
          <a:p>
            <a:pPr lvl="0"/>
            <a:r>
              <a:rPr lang="en-GB" dirty="0" smtClean="0"/>
              <a:t>LAI-re </a:t>
            </a:r>
          </a:p>
          <a:p>
            <a:pPr lvl="1"/>
            <a:r>
              <a:rPr lang="en-GB" dirty="0" smtClean="0"/>
              <a:t>Modelled</a:t>
            </a:r>
          </a:p>
          <a:p>
            <a:pPr lvl="1"/>
            <a:r>
              <a:rPr lang="en-GB" dirty="0" smtClean="0"/>
              <a:t>33 years (1980-2012) of global, daily LAI and climatic control data</a:t>
            </a:r>
          </a:p>
          <a:p>
            <a:pPr lvl="1"/>
            <a:r>
              <a:rPr lang="en-GB" dirty="0" smtClean="0"/>
              <a:t>spatial resolution ½ degree</a:t>
            </a:r>
          </a:p>
          <a:p>
            <a:pPr marL="0" lvl="0" indent="0">
              <a:buNone/>
            </a:pPr>
            <a:r>
              <a:rPr lang="en-GB" i="1" dirty="0" smtClean="0"/>
              <a:t>Pre-Processing:</a:t>
            </a:r>
            <a:endParaRPr lang="de-CH" dirty="0" smtClean="0"/>
          </a:p>
          <a:p>
            <a:pPr lvl="0"/>
            <a:r>
              <a:rPr lang="en-GB" dirty="0" smtClean="0"/>
              <a:t>Resize LAI3g to fit LAI-re resolution</a:t>
            </a:r>
            <a:endParaRPr lang="de-CH" dirty="0" smtClean="0"/>
          </a:p>
          <a:p>
            <a:pPr lvl="0"/>
            <a:r>
              <a:rPr lang="en-GB" dirty="0" smtClean="0"/>
              <a:t>Resample temporal frequency of LAI-re (daily) to fit LAI3g (15 day composites)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4933" y="13372"/>
              <a:ext cx="784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Materials and Method</a:t>
              </a:r>
              <a:r>
                <a:rPr lang="en-US" dirty="0" smtClean="0"/>
                <a:t> | Expected Results | Challenges | </a:t>
              </a:r>
              <a:r>
                <a:rPr lang="en-US" dirty="0"/>
                <a:t>Timetable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4367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LAI </a:t>
            </a:r>
            <a:r>
              <a:rPr lang="en-US" dirty="0" err="1" smtClean="0"/>
              <a:t>Reanalysed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 err="1" smtClean="0"/>
              <a:t>Stöckli</a:t>
            </a:r>
            <a:r>
              <a:rPr lang="en-GB" dirty="0" smtClean="0"/>
              <a:t> et al. (2011) </a:t>
            </a:r>
            <a:r>
              <a:rPr lang="en-GB" b="1" dirty="0" smtClean="0"/>
              <a:t>modelled</a:t>
            </a:r>
            <a:r>
              <a:rPr lang="en-GB" dirty="0" smtClean="0"/>
              <a:t> </a:t>
            </a:r>
            <a:r>
              <a:rPr lang="en-GB" dirty="0"/>
              <a:t>LAI based on GSI,  Plant Functional Type (PFT) and elevation </a:t>
            </a:r>
            <a:r>
              <a:rPr lang="en-GB" dirty="0" smtClean="0"/>
              <a:t>classes</a:t>
            </a:r>
          </a:p>
          <a:p>
            <a:pPr lvl="0"/>
            <a:r>
              <a:rPr lang="en-GB" dirty="0" smtClean="0"/>
              <a:t>Uses reanalysed meteorological data for T, VPD, incoming radiation</a:t>
            </a:r>
            <a:endParaRPr lang="de-CH" dirty="0"/>
          </a:p>
          <a:p>
            <a:pPr lvl="0"/>
            <a:r>
              <a:rPr lang="en-GB" dirty="0" smtClean="0"/>
              <a:t>Model assimilated </a:t>
            </a:r>
            <a:r>
              <a:rPr lang="en-GB" dirty="0"/>
              <a:t>with 10 years of MODIS LAI and FPAR data</a:t>
            </a:r>
            <a:endParaRPr lang="de-CH" dirty="0"/>
          </a:p>
          <a:p>
            <a:pPr marL="0" indent="0">
              <a:buNone/>
            </a:pPr>
            <a:endParaRPr lang="de-CH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4933" y="13372"/>
              <a:ext cx="784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Materials and Method</a:t>
              </a:r>
              <a:r>
                <a:rPr lang="en-US" dirty="0" smtClean="0"/>
                <a:t> | Expected Results | Challenges | </a:t>
              </a:r>
              <a:r>
                <a:rPr lang="en-US" dirty="0"/>
                <a:t>Timetable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1536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1478"/>
            <a:ext cx="8229600" cy="5490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LAI-re for 18 April 2001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96" y="903319"/>
            <a:ext cx="4273873" cy="27974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63" y="3705769"/>
            <a:ext cx="4279514" cy="28011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386" y="903319"/>
            <a:ext cx="4266436" cy="279257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175" y="3711697"/>
            <a:ext cx="4288224" cy="2806837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4933" y="13372"/>
              <a:ext cx="784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Materials and Method</a:t>
              </a:r>
              <a:r>
                <a:rPr lang="en-US" dirty="0" smtClean="0"/>
                <a:t> | Expected Results | Challenges | </a:t>
              </a:r>
              <a:r>
                <a:rPr lang="en-US" dirty="0"/>
                <a:t>Timetable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8264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1762</TotalTime>
  <Words>1448</Words>
  <Application>Microsoft Macintosh PowerPoint</Application>
  <PresentationFormat>On-screen Show (4:3)</PresentationFormat>
  <Paragraphs>217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Assessing the impact of climatic controls on global changes in land-surface phenology</vt:lpstr>
      <vt:lpstr>Contents</vt:lpstr>
      <vt:lpstr>Land Surface Phenology</vt:lpstr>
      <vt:lpstr>Climatic Controls</vt:lpstr>
      <vt:lpstr>Research Questions</vt:lpstr>
      <vt:lpstr>Contents</vt:lpstr>
      <vt:lpstr>Data &amp; Data Pre-Processing</vt:lpstr>
      <vt:lpstr>LAI Reanalysed</vt:lpstr>
      <vt:lpstr>Example: LAI-re for 18 April 2001</vt:lpstr>
      <vt:lpstr>Comparison: Modelled vs. Measured</vt:lpstr>
      <vt:lpstr>Extracting LSP Indices</vt:lpstr>
      <vt:lpstr>Analysing Changes in Climatic Controls </vt:lpstr>
      <vt:lpstr> Compare Climatic Controls to LAI</vt:lpstr>
      <vt:lpstr>Expected Results</vt:lpstr>
      <vt:lpstr>Contents</vt:lpstr>
      <vt:lpstr>LAI Dataset Comparison </vt:lpstr>
      <vt:lpstr>Climatic Controls</vt:lpstr>
      <vt:lpstr>Effect of Climatic Controls on LSP</vt:lpstr>
      <vt:lpstr>Timetable</vt:lpstr>
      <vt:lpstr>Literature</vt:lpstr>
      <vt:lpstr>PowerPoint Presentation</vt:lpstr>
      <vt:lpstr>MODIS! MODIS everywhere!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Assessing the impact of climatic controls on global changes in land-surface phenology</dc:title>
  <dc:creator>David</dc:creator>
  <cp:lastModifiedBy>David</cp:lastModifiedBy>
  <cp:revision>99</cp:revision>
  <dcterms:created xsi:type="dcterms:W3CDTF">2014-11-18T10:13:13Z</dcterms:created>
  <dcterms:modified xsi:type="dcterms:W3CDTF">2014-12-15T12:37:54Z</dcterms:modified>
</cp:coreProperties>
</file>