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1" r:id="rId4"/>
    <p:sldId id="258" r:id="rId5"/>
    <p:sldId id="262" r:id="rId6"/>
    <p:sldId id="263" r:id="rId7"/>
    <p:sldId id="264" r:id="rId8"/>
    <p:sldId id="259" r:id="rId9"/>
    <p:sldId id="260" r:id="rId10"/>
    <p:sldId id="276" r:id="rId11"/>
    <p:sldId id="261" r:id="rId12"/>
    <p:sldId id="265" r:id="rId13"/>
    <p:sldId id="267" r:id="rId14"/>
    <p:sldId id="268" r:id="rId15"/>
    <p:sldId id="274" r:id="rId16"/>
    <p:sldId id="282" r:id="rId17"/>
    <p:sldId id="270" r:id="rId18"/>
    <p:sldId id="269" r:id="rId19"/>
    <p:sldId id="271" r:id="rId20"/>
    <p:sldId id="272" r:id="rId21"/>
    <p:sldId id="277" r:id="rId22"/>
    <p:sldId id="278" r:id="rId23"/>
    <p:sldId id="275" r:id="rId24"/>
    <p:sldId id="280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46" autoAdjust="0"/>
  </p:normalViewPr>
  <p:slideViewPr>
    <p:cSldViewPr snapToGrid="0" snapToObjects="1">
      <p:cViewPr varScale="1">
        <p:scale>
          <a:sx n="95" d="100"/>
          <a:sy n="95" d="100"/>
        </p:scale>
        <p:origin x="-14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A28D4-F388-CD4D-863E-D2DC4ADDE27D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7F43A-6382-094D-80B3-6F394295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DBB1-AED9-AA4B-940F-86C1FBD997C3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E1329-8783-B347-BB71-6F100FAD1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2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7512-6A85-4845-8272-E57429F1E23A}" type="datetime1">
              <a:rPr lang="de-CH" smtClean="0"/>
              <a:t>15.12.14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AA09-27EA-FB49-BA55-97081CD4DB14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62F-4B89-5643-B824-C27F9E0F03DC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10DB-BC7D-744B-9435-A40E4B1419F0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0C69-2429-DE4B-835E-8D58A2A4C43E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05BE-013C-D94D-846C-441118E4A473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6ACF-2C5C-2949-9911-E22A6FEA238D}" type="datetime1">
              <a:rPr lang="de-CH" smtClean="0"/>
              <a:t>15.12.14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F5-4A74-AA47-95FD-C6EC54EC49D2}" type="datetime1">
              <a:rPr lang="de-CH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DF1-3D53-E74E-B318-12C474EF531E}" type="datetime1">
              <a:rPr lang="de-CH" smtClean="0"/>
              <a:t>15.12.14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0285-993C-DE46-9D70-C01531A479A1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E98A-A18D-5D4D-9488-3A18075BBA41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4BC3-F574-E44E-91D5-080B5DAF0250}" type="datetime1">
              <a:rPr lang="de-CH" smtClean="0"/>
              <a:t>15.12.14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3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005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Assessing the impact of climatic controls on global changes in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land surface </a:t>
            </a:r>
            <a:r>
              <a:rPr lang="en-US" sz="4800" dirty="0"/>
              <a:t>phenology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0065"/>
            <a:ext cx="6400800" cy="1348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MSc Concept Presentation</a:t>
            </a:r>
            <a:br>
              <a:rPr lang="en-US" sz="1800" dirty="0" smtClean="0"/>
            </a:br>
            <a:r>
              <a:rPr lang="en-US" sz="1800" dirty="0" smtClean="0"/>
              <a:t>David </a:t>
            </a:r>
            <a:r>
              <a:rPr lang="en-US" sz="1800" dirty="0" err="1" smtClean="0"/>
              <a:t>Schenkel</a:t>
            </a:r>
            <a:endParaRPr lang="en-US" sz="1800" dirty="0" smtClean="0"/>
          </a:p>
          <a:p>
            <a:r>
              <a:rPr lang="en-US" sz="1800" dirty="0" smtClean="0"/>
              <a:t>UZH – Remote Sensing Laboratories</a:t>
            </a:r>
          </a:p>
          <a:p>
            <a:r>
              <a:rPr lang="en-US" sz="1800" dirty="0" smtClean="0"/>
              <a:t>17 December 2014</a:t>
            </a:r>
            <a:endParaRPr lang="en-US" sz="1800" dirty="0"/>
          </a:p>
        </p:txBody>
      </p:sp>
      <p:pic>
        <p:nvPicPr>
          <p:cNvPr id="4" name="Picture 3" descr="jolly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7405"/>
            <a:ext cx="7645564" cy="3335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1426" y="4976716"/>
            <a:ext cx="80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2005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9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478"/>
            <a:ext cx="8229600" cy="5490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LAI-re for 18 April 2001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" y="903319"/>
            <a:ext cx="4273873" cy="27974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" y="3705769"/>
            <a:ext cx="4279514" cy="2801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86" y="903319"/>
            <a:ext cx="4266436" cy="27925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5" y="3711697"/>
            <a:ext cx="4288224" cy="28068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26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Comparison: Modelled vs. Measured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LAI-re not yet </a:t>
            </a:r>
            <a:r>
              <a:rPr lang="en-GB" dirty="0" smtClean="0"/>
              <a:t>tried and </a:t>
            </a:r>
            <a:r>
              <a:rPr lang="en-GB" dirty="0" smtClean="0"/>
              <a:t>tested</a:t>
            </a:r>
          </a:p>
          <a:p>
            <a:pPr lvl="1"/>
            <a:r>
              <a:rPr lang="en-GB" dirty="0" smtClean="0"/>
              <a:t>Plausibility analysis necessary</a:t>
            </a:r>
          </a:p>
          <a:p>
            <a:r>
              <a:rPr lang="en-GB" dirty="0" smtClean="0"/>
              <a:t>LAI3g as reference </a:t>
            </a:r>
            <a:r>
              <a:rPr lang="en-GB" dirty="0" smtClean="0"/>
              <a:t>dataset</a:t>
            </a:r>
          </a:p>
          <a:p>
            <a:pPr lvl="1"/>
            <a:r>
              <a:rPr lang="en-GB" dirty="0" smtClean="0"/>
              <a:t>LAI3g and predecessors often used</a:t>
            </a:r>
          </a:p>
          <a:p>
            <a:pPr lvl="1"/>
            <a:r>
              <a:rPr lang="en-GB" dirty="0" smtClean="0"/>
              <a:t>Based on measurements</a:t>
            </a:r>
            <a:endParaRPr lang="en-GB" dirty="0" smtClean="0"/>
          </a:p>
          <a:p>
            <a:r>
              <a:rPr lang="en-GB" dirty="0" smtClean="0"/>
              <a:t>Compare raw LAI-re data to LAI3g data (yearly averages, monthly averages)</a:t>
            </a:r>
          </a:p>
          <a:p>
            <a:r>
              <a:rPr lang="en-GB" dirty="0" smtClean="0"/>
              <a:t>Compare extracted LSP indices and trend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31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Extracting </a:t>
            </a:r>
            <a:r>
              <a:rPr lang="en-GB" dirty="0"/>
              <a:t>LSP I</a:t>
            </a:r>
            <a:r>
              <a:rPr lang="en-GB" dirty="0" smtClean="0"/>
              <a:t>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200" dirty="0" smtClean="0"/>
              <a:t>Goal: Get </a:t>
            </a:r>
            <a:r>
              <a:rPr lang="en-GB" sz="2200" i="1" dirty="0" smtClean="0"/>
              <a:t>Start of Season</a:t>
            </a:r>
            <a:r>
              <a:rPr lang="en-GB" sz="2200" dirty="0" smtClean="0"/>
              <a:t>, </a:t>
            </a:r>
            <a:r>
              <a:rPr lang="en-GB" sz="2200" i="1" dirty="0" smtClean="0"/>
              <a:t>End of Season </a:t>
            </a:r>
            <a:r>
              <a:rPr lang="en-GB" sz="2200" dirty="0" smtClean="0"/>
              <a:t>and </a:t>
            </a:r>
            <a:r>
              <a:rPr lang="en-GB" sz="2200" i="1" dirty="0" smtClean="0"/>
              <a:t>Growing Season Length</a:t>
            </a:r>
          </a:p>
          <a:p>
            <a:pPr lvl="0"/>
            <a:r>
              <a:rPr lang="en-GB" sz="2200" dirty="0" smtClean="0"/>
              <a:t>Harmonic Analysis to get smooth yearly LAI profiles using HANTS-algorithm (</a:t>
            </a:r>
            <a:r>
              <a:rPr lang="en-GB" sz="2200" dirty="0" err="1" smtClean="0"/>
              <a:t>Roerink</a:t>
            </a:r>
            <a:r>
              <a:rPr lang="en-GB" sz="2200" dirty="0" smtClean="0"/>
              <a:t> et al. 2000)</a:t>
            </a:r>
          </a:p>
          <a:p>
            <a:pPr lvl="1"/>
            <a:r>
              <a:rPr lang="en-GB" sz="2200" dirty="0" smtClean="0"/>
              <a:t>Developed for NDVI, </a:t>
            </a:r>
            <a:br>
              <a:rPr lang="en-GB" sz="2200" dirty="0" smtClean="0"/>
            </a:br>
            <a:r>
              <a:rPr lang="en-GB" sz="2200" dirty="0" smtClean="0"/>
              <a:t>but same principle </a:t>
            </a:r>
            <a:br>
              <a:rPr lang="en-GB" sz="2200" dirty="0" smtClean="0"/>
            </a:br>
            <a:r>
              <a:rPr lang="en-GB" sz="2200" dirty="0" smtClean="0"/>
              <a:t>applies for LAI</a:t>
            </a:r>
          </a:p>
          <a:p>
            <a:r>
              <a:rPr lang="en-GB" sz="2400" dirty="0" smtClean="0"/>
              <a:t>Several possibilities</a:t>
            </a:r>
            <a:br>
              <a:rPr lang="en-GB" sz="2400" dirty="0" smtClean="0"/>
            </a:br>
            <a:r>
              <a:rPr lang="en-GB" sz="2400" dirty="0" smtClean="0"/>
              <a:t>for definition of SOS/EOS</a:t>
            </a:r>
          </a:p>
          <a:p>
            <a:r>
              <a:rPr lang="en-GB" sz="2000" dirty="0" smtClean="0"/>
              <a:t>GSL = EOS - SOS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Bildschirmfoto 2014-03-26 um 15.55.46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793" y="3247846"/>
            <a:ext cx="3981301" cy="2240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3603" y="5496723"/>
            <a:ext cx="183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Reed et al. (2003)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921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Analysing </a:t>
            </a:r>
            <a:r>
              <a:rPr lang="en-GB" dirty="0"/>
              <a:t>Changes in Climatic Controls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Trend analysis for monthly and yearly averages</a:t>
            </a:r>
          </a:p>
          <a:p>
            <a:pPr lvl="0"/>
            <a:r>
              <a:rPr lang="en-GB" dirty="0" smtClean="0"/>
              <a:t>Extract and analyse LSP indices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91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Compare Climatic Controls to </a:t>
            </a:r>
            <a:r>
              <a:rPr lang="en-GB" dirty="0" smtClean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Calculate correlation coefficient for climate controls and LSP indices</a:t>
            </a:r>
            <a:endParaRPr lang="de-CH" dirty="0"/>
          </a:p>
          <a:p>
            <a:pPr lvl="0"/>
            <a:r>
              <a:rPr lang="en-GB" dirty="0"/>
              <a:t>Different ways to go about it:</a:t>
            </a:r>
            <a:endParaRPr lang="de-CH" dirty="0"/>
          </a:p>
          <a:p>
            <a:pPr lvl="1"/>
            <a:r>
              <a:rPr lang="en-GB" dirty="0"/>
              <a:t>Compare SOS to control factors on this day/month</a:t>
            </a:r>
            <a:endParaRPr lang="de-CH" dirty="0"/>
          </a:p>
          <a:p>
            <a:pPr lvl="1"/>
            <a:r>
              <a:rPr lang="en-GB" dirty="0"/>
              <a:t>Compare SOS to control factors in the preceding month</a:t>
            </a:r>
            <a:endParaRPr lang="de-CH" dirty="0"/>
          </a:p>
          <a:p>
            <a:pPr lvl="1"/>
            <a:r>
              <a:rPr lang="en-GB" dirty="0"/>
              <a:t>Compare GSL to annual mean or monthly means</a:t>
            </a:r>
            <a:endParaRPr lang="de-CH" dirty="0"/>
          </a:p>
          <a:p>
            <a:pPr lvl="1"/>
            <a:r>
              <a:rPr lang="en-GB" dirty="0"/>
              <a:t>…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618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Expected </a:t>
            </a:r>
            <a:r>
              <a:rPr lang="en-GB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LAI3g-LAIre</a:t>
            </a:r>
            <a:r>
              <a:rPr lang="en-GB" dirty="0" smtClean="0"/>
              <a:t>: generally good agreement expected </a:t>
            </a:r>
          </a:p>
          <a:p>
            <a:r>
              <a:rPr lang="en-GB" i="1" dirty="0" smtClean="0"/>
              <a:t>Climatic Controls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rising temperatures global, differences regionally</a:t>
            </a:r>
          </a:p>
          <a:p>
            <a:pPr lvl="1"/>
            <a:r>
              <a:rPr lang="en-GB" dirty="0" smtClean="0"/>
              <a:t>VPD hard to predict</a:t>
            </a:r>
          </a:p>
          <a:p>
            <a:r>
              <a:rPr lang="en-GB" dirty="0" smtClean="0"/>
              <a:t>Climatic Controls and LAI: GSL-lengthening with increase in </a:t>
            </a:r>
            <a:r>
              <a:rPr lang="en-GB" dirty="0" smtClean="0"/>
              <a:t>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</a:t>
              </a:r>
              <a:r>
                <a:rPr lang="en-US" dirty="0" smtClean="0"/>
                <a:t>&amp; </a:t>
              </a:r>
              <a:r>
                <a:rPr lang="en-US" dirty="0" smtClean="0"/>
                <a:t>Method </a:t>
              </a:r>
              <a:r>
                <a:rPr lang="en-US" dirty="0" smtClean="0"/>
                <a:t>| </a:t>
              </a:r>
              <a:r>
                <a:rPr lang="en-US" b="1" dirty="0" smtClean="0"/>
                <a:t>Expected Results </a:t>
              </a:r>
              <a:r>
                <a:rPr lang="en-US" dirty="0" smtClean="0"/>
                <a:t>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22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RQ 1: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Maps for differences, metrics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4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Materials and Methods</a:t>
            </a:r>
            <a:endParaRPr lang="en-US" b="1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b="1" dirty="0"/>
              <a:t>Challenges</a:t>
            </a:r>
            <a:endParaRPr lang="en-US" b="1" dirty="0" smtClean="0"/>
          </a:p>
          <a:p>
            <a:r>
              <a:rPr lang="en-US" dirty="0"/>
              <a:t>Timetable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7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LAI Dataset Comparison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Both datasets connected to MODIS LAI</a:t>
            </a:r>
            <a:endParaRPr lang="de-CH" dirty="0"/>
          </a:p>
          <a:p>
            <a:pPr lvl="0"/>
            <a:r>
              <a:rPr lang="en-GB" dirty="0"/>
              <a:t>No absolute </a:t>
            </a:r>
            <a:r>
              <a:rPr lang="en-GB" dirty="0" smtClean="0"/>
              <a:t>verification of </a:t>
            </a:r>
            <a:r>
              <a:rPr lang="en-GB" dirty="0" smtClean="0"/>
              <a:t>LAI-re </a:t>
            </a:r>
            <a:r>
              <a:rPr lang="en-GB" dirty="0" smtClean="0"/>
              <a:t>possible </a:t>
            </a:r>
            <a:r>
              <a:rPr lang="en-GB" dirty="0"/>
              <a:t>within the scope of thesis</a:t>
            </a:r>
            <a:endParaRPr lang="de-CH" dirty="0"/>
          </a:p>
          <a:p>
            <a:pPr lvl="0"/>
            <a:r>
              <a:rPr lang="en-GB" dirty="0"/>
              <a:t>Differences in both datasets could arise for several reasons:</a:t>
            </a:r>
            <a:endParaRPr lang="de-CH" dirty="0"/>
          </a:p>
          <a:p>
            <a:pPr lvl="1"/>
            <a:r>
              <a:rPr lang="en-GB" dirty="0"/>
              <a:t>LAI3g could be limited by NDVI saturation</a:t>
            </a:r>
            <a:endParaRPr lang="de-CH" dirty="0"/>
          </a:p>
          <a:p>
            <a:pPr lvl="1"/>
            <a:r>
              <a:rPr lang="en-GB" dirty="0" smtClean="0"/>
              <a:t>LAI-re </a:t>
            </a:r>
            <a:r>
              <a:rPr lang="en-GB" dirty="0"/>
              <a:t>could be limited by model assumptions or GSI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316" y="13372"/>
              <a:ext cx="9603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</a:t>
              </a:r>
              <a:r>
                <a:rPr lang="en-US" dirty="0" smtClean="0"/>
                <a:t>&amp; Method </a:t>
              </a:r>
              <a:r>
                <a:rPr lang="en-US" dirty="0" smtClean="0"/>
                <a:t>| Expected Results | </a:t>
              </a:r>
              <a:r>
                <a:rPr lang="en-US" b="1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674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Based on linear functions and thresholds</a:t>
            </a:r>
            <a:endParaRPr lang="de-CH" dirty="0"/>
          </a:p>
          <a:p>
            <a:pPr lvl="1"/>
            <a:r>
              <a:rPr lang="en-GB" dirty="0"/>
              <a:t>Oversimplified</a:t>
            </a:r>
            <a:endParaRPr lang="de-CH" dirty="0"/>
          </a:p>
          <a:p>
            <a:r>
              <a:rPr lang="en-GB" dirty="0"/>
              <a:t>Analysis constrained by GSI data</a:t>
            </a:r>
            <a:endParaRPr lang="de-CH" dirty="0"/>
          </a:p>
          <a:p>
            <a:pPr lvl="1"/>
            <a:r>
              <a:rPr lang="en-GB" dirty="0" smtClean="0"/>
              <a:t>No </a:t>
            </a:r>
            <a:r>
              <a:rPr lang="en-GB" dirty="0"/>
              <a:t>absolute T/VPD </a:t>
            </a:r>
            <a:r>
              <a:rPr lang="en-GB" dirty="0" smtClean="0"/>
              <a:t>data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316" y="13372"/>
              <a:ext cx="9603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</a:t>
              </a:r>
              <a:r>
                <a:rPr lang="en-US" dirty="0" smtClean="0"/>
                <a:t>&amp; Method </a:t>
              </a:r>
              <a:r>
                <a:rPr lang="en-US" dirty="0" smtClean="0"/>
                <a:t>| Expected Results | </a:t>
              </a:r>
              <a:r>
                <a:rPr lang="en-US" b="1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367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dirty="0" smtClean="0"/>
              <a:t>Materials and Methods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Limitations &amp; Challenges</a:t>
            </a:r>
            <a:endParaRPr lang="en-US" dirty="0" smtClean="0"/>
          </a:p>
          <a:p>
            <a:r>
              <a:rPr lang="en-US" dirty="0" smtClean="0"/>
              <a:t>Timetable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Climatic Controls on </a:t>
            </a:r>
            <a:r>
              <a:rPr lang="en-GB" dirty="0" smtClean="0"/>
              <a:t>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Explorative approach</a:t>
            </a:r>
            <a:endParaRPr lang="de-CH" dirty="0"/>
          </a:p>
          <a:p>
            <a:pPr lvl="1"/>
            <a:r>
              <a:rPr lang="en-GB" dirty="0"/>
              <a:t>So many Possibilities, very little time</a:t>
            </a:r>
            <a:endParaRPr lang="de-CH" dirty="0"/>
          </a:p>
          <a:p>
            <a:pPr lvl="0"/>
            <a:r>
              <a:rPr lang="en-GB" dirty="0" smtClean="0"/>
              <a:t>(Almost) no </a:t>
            </a:r>
            <a:r>
              <a:rPr lang="en-GB" dirty="0"/>
              <a:t>prior work to draw </a:t>
            </a:r>
            <a:r>
              <a:rPr lang="en-GB" dirty="0" smtClean="0"/>
              <a:t>on</a:t>
            </a:r>
          </a:p>
          <a:p>
            <a:pPr lvl="0"/>
            <a:r>
              <a:rPr lang="en-GB" dirty="0" smtClean="0"/>
              <a:t>Stratification of </a:t>
            </a:r>
            <a:r>
              <a:rPr lang="en-GB" dirty="0" smtClean="0"/>
              <a:t>results (statistics by biome, PFT, </a:t>
            </a:r>
            <a:r>
              <a:rPr lang="en-GB" dirty="0" err="1" smtClean="0"/>
              <a:t>pixelwise</a:t>
            </a:r>
            <a:r>
              <a:rPr lang="en-GB" dirty="0" smtClean="0"/>
              <a:t>, …</a:t>
            </a:r>
            <a:r>
              <a:rPr lang="en-GB" dirty="0" smtClean="0"/>
              <a:t>) not yet clear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316" y="13372"/>
              <a:ext cx="9603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</a:t>
              </a:r>
              <a:r>
                <a:rPr lang="en-US" dirty="0" smtClean="0"/>
                <a:t>&amp; Method </a:t>
              </a:r>
              <a:r>
                <a:rPr lang="en-US" dirty="0" smtClean="0"/>
                <a:t>| Expected Results | </a:t>
              </a:r>
              <a:r>
                <a:rPr lang="en-US" b="1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46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062"/>
            <a:ext cx="8229600" cy="1143000"/>
          </a:xfrm>
        </p:spPr>
        <p:txBody>
          <a:bodyPr/>
          <a:lstStyle/>
          <a:p>
            <a:r>
              <a:rPr lang="en-US" dirty="0" smtClean="0"/>
              <a:t>Timetable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</a:t>
              </a:r>
              <a:r>
                <a:rPr lang="en-US" b="1" dirty="0"/>
                <a:t>Timetable</a:t>
              </a:r>
            </a:p>
          </p:txBody>
        </p:sp>
      </p:grp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446059"/>
              </p:ext>
            </p:extLst>
          </p:nvPr>
        </p:nvGraphicFramePr>
        <p:xfrm>
          <a:off x="614934" y="1128080"/>
          <a:ext cx="7840607" cy="5228270"/>
        </p:xfrm>
        <a:graphic>
          <a:graphicData uri="http://schemas.openxmlformats.org/drawingml/2006/table">
            <a:tbl>
              <a:tblPr/>
              <a:tblGrid>
                <a:gridCol w="1149275"/>
                <a:gridCol w="4438738"/>
                <a:gridCol w="2252594"/>
              </a:tblGrid>
              <a:tr h="1285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7801" marR="7801" marT="780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Tasks</a:t>
                      </a:r>
                    </a:p>
                  </a:txBody>
                  <a:tcPr marL="7801" marR="7801" marT="78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Writing</a:t>
                      </a:r>
                    </a:p>
                  </a:txBody>
                  <a:tcPr marL="7801" marR="7801" marT="780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October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Reading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introduction to R coding, Data overview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November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preprocessing (resizing)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December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 (17th Dec), data processing (HANTS)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January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processing (extracting LSP Indices), preliminary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LAI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comparison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start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February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Holidays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buffer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Methods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Results as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they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 in)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April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start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on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extracted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indices: Correlation coefficients,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regression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analysis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Results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(as they come in)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Interpretation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 trend analysis / doing/redoing statistics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finish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Methods, Analysis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preliminary)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for statistics (Climatic Controls - LAI)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Analysis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start Discussion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buffer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54921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August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Writing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Layout,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finishing touches 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Analysis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Introduction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Discussion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54921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September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Final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Presentation, more finishing touches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finishing touches,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 Presentation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0316" y="13372"/>
              <a:ext cx="9603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</a:t>
              </a:r>
              <a:r>
                <a:rPr lang="en-US" dirty="0" smtClean="0"/>
                <a:t>&amp; 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</a:t>
              </a:r>
              <a:r>
                <a:rPr lang="en-US" b="1" dirty="0" smtClean="0"/>
                <a:t>Timetable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545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 err="1"/>
              <a:t>Garonna</a:t>
            </a:r>
            <a:r>
              <a:rPr lang="en-US" i="1" dirty="0"/>
              <a:t>, I., de Jong, R., de Wit, A. J. W., </a:t>
            </a:r>
            <a:r>
              <a:rPr lang="en-US" i="1" dirty="0" err="1"/>
              <a:t>Mücher</a:t>
            </a:r>
            <a:r>
              <a:rPr lang="en-US" i="1" dirty="0"/>
              <a:t>, C. a, </a:t>
            </a:r>
            <a:r>
              <a:rPr lang="en-US" i="1" dirty="0" err="1"/>
              <a:t>Schmid</a:t>
            </a:r>
            <a:r>
              <a:rPr lang="en-US" i="1" dirty="0"/>
              <a:t>, B., &amp; </a:t>
            </a:r>
            <a:r>
              <a:rPr lang="en-US" i="1" dirty="0" err="1"/>
              <a:t>Schaepman</a:t>
            </a:r>
            <a:r>
              <a:rPr lang="en-US" i="1" dirty="0"/>
              <a:t>, M. E. (2014). </a:t>
            </a:r>
            <a:r>
              <a:rPr lang="en-US" dirty="0"/>
              <a:t>Strong contribution of autumn phenology to changes in satellite-derived growing season length estimates across Europe (1982-2011). Global Change Biology, 20(11), 3457–70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/>
              <a:t>Jolly, W. M., </a:t>
            </a:r>
            <a:r>
              <a:rPr lang="en-US" i="1" dirty="0" err="1"/>
              <a:t>Nemani</a:t>
            </a:r>
            <a:r>
              <a:rPr lang="en-US" i="1" dirty="0"/>
              <a:t>, R., &amp; Running, S. W. (2005)</a:t>
            </a:r>
            <a:r>
              <a:rPr lang="en-US" dirty="0"/>
              <a:t>. A generalized, bioclimatic index to predict foliar phenology in response to climate. Global Change Biology, 11(4), 619–632. </a:t>
            </a:r>
            <a:endParaRPr lang="en-US" dirty="0" smtClean="0"/>
          </a:p>
          <a:p>
            <a:r>
              <a:rPr lang="en-US" i="1" dirty="0"/>
              <a:t>Reed, B. C., Michael White, and </a:t>
            </a:r>
            <a:r>
              <a:rPr lang="en-US" i="1" dirty="0" err="1"/>
              <a:t>Jesslyn</a:t>
            </a:r>
            <a:r>
              <a:rPr lang="en-US" i="1" dirty="0"/>
              <a:t> F. Brown. (2003)</a:t>
            </a:r>
            <a:r>
              <a:rPr lang="en-US" dirty="0"/>
              <a:t>. “Remote Sensing Phenology.” Pp. 365–81 in Phenology: An Integra3ve Environmental Science SE - 23, vol. 39, edited by </a:t>
            </a:r>
            <a:r>
              <a:rPr lang="en-US" dirty="0" err="1"/>
              <a:t>MarkD</a:t>
            </a:r>
            <a:r>
              <a:rPr lang="en-US" dirty="0"/>
              <a:t>. Schwartz. Springer Netherlands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 err="1"/>
              <a:t>Roerink</a:t>
            </a:r>
            <a:r>
              <a:rPr lang="en-US" i="1" dirty="0"/>
              <a:t>, G. J., </a:t>
            </a:r>
            <a:r>
              <a:rPr lang="en-US" i="1" dirty="0" err="1"/>
              <a:t>Menenti</a:t>
            </a:r>
            <a:r>
              <a:rPr lang="en-US" i="1" dirty="0"/>
              <a:t>, M., &amp; </a:t>
            </a:r>
            <a:r>
              <a:rPr lang="en-US" i="1" dirty="0" err="1"/>
              <a:t>Verhoef</a:t>
            </a:r>
            <a:r>
              <a:rPr lang="en-US" i="1" dirty="0"/>
              <a:t>, W. (2000)</a:t>
            </a:r>
            <a:r>
              <a:rPr lang="en-US" dirty="0"/>
              <a:t>. Reconstructing </a:t>
            </a:r>
            <a:r>
              <a:rPr lang="en-US" dirty="0" err="1"/>
              <a:t>cloudfree</a:t>
            </a:r>
            <a:r>
              <a:rPr lang="en-US" dirty="0"/>
              <a:t> NDVI composites using Fourier analysis of time series. International Journal of Remote Sensing, 21(9), 1911–</a:t>
            </a:r>
            <a:r>
              <a:rPr lang="en-US" dirty="0" smtClean="0"/>
              <a:t>1917</a:t>
            </a:r>
            <a:endParaRPr lang="en-US" dirty="0"/>
          </a:p>
          <a:p>
            <a:r>
              <a:rPr lang="en-US" i="1" dirty="0" err="1"/>
              <a:t>Stöckli</a:t>
            </a:r>
            <a:r>
              <a:rPr lang="en-US" i="1" dirty="0"/>
              <a:t>, R., </a:t>
            </a:r>
            <a:r>
              <a:rPr lang="en-US" i="1" dirty="0" err="1"/>
              <a:t>Rutishauser</a:t>
            </a:r>
            <a:r>
              <a:rPr lang="en-US" i="1" dirty="0"/>
              <a:t>, T., Baker, I., </a:t>
            </a:r>
            <a:r>
              <a:rPr lang="en-US" i="1" dirty="0" err="1"/>
              <a:t>Liniger</a:t>
            </a:r>
            <a:r>
              <a:rPr lang="en-US" i="1" dirty="0"/>
              <a:t>, M. a., &amp; Denning, a. S. (2011)</a:t>
            </a:r>
            <a:r>
              <a:rPr lang="en-US" dirty="0"/>
              <a:t>. A global reanalysis of vegetation phenology. Journal of Geophysical Research, 116(</a:t>
            </a:r>
            <a:r>
              <a:rPr lang="en-US" dirty="0" smtClean="0"/>
              <a:t>G3)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</a:t>
            </a:r>
            <a:r>
              <a:rPr lang="en-US" dirty="0" smtClean="0"/>
              <a:t>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 </a:t>
            </a:r>
            <a:r>
              <a:rPr lang="en-US" dirty="0" smtClean="0"/>
              <a:t>time…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6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MODIS! MODIS everywhere!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compare LAI-re to widely used  MODIS LAI?</a:t>
            </a:r>
          </a:p>
          <a:p>
            <a:pPr lvl="1"/>
            <a:r>
              <a:rPr lang="en-US" dirty="0" smtClean="0"/>
              <a:t>LAI-re and LAI3g both assimilated with MODIS LAI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MODIS dataset only from year 2000 onwards</a:t>
            </a:r>
            <a:endParaRPr lang="en-US" dirty="0" smtClean="0"/>
          </a:p>
          <a:p>
            <a:pPr lvl="1"/>
            <a:r>
              <a:rPr lang="en-US" dirty="0" smtClean="0"/>
              <a:t>MODIS LAI has a </a:t>
            </a:r>
            <a:r>
              <a:rPr lang="en-US" dirty="0" smtClean="0"/>
              <a:t>much higher resolution – </a:t>
            </a:r>
            <a:r>
              <a:rPr lang="en-US" dirty="0" smtClean="0"/>
              <a:t>possible </a:t>
            </a:r>
            <a:r>
              <a:rPr lang="en-US" dirty="0" smtClean="0"/>
              <a:t>scaling </a:t>
            </a:r>
            <a:r>
              <a:rPr lang="en-US" dirty="0" smtClean="0"/>
              <a:t>effects (introduces more uncertainty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Phenology and Climatic Controls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Richardson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417638"/>
            <a:ext cx="7269747" cy="47005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0810" y="5756831"/>
            <a:ext cx="226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Richardson et al.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84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Phenology and 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limiting factors fo</a:t>
            </a:r>
            <a:r>
              <a:rPr lang="en-GB" dirty="0" smtClean="0"/>
              <a:t>r Phenology?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MSc. Concept Presentation David </a:t>
            </a:r>
            <a:r>
              <a:rPr lang="en-US" dirty="0" err="1" smtClean="0"/>
              <a:t>Schenkel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</a:t>
              </a:r>
              <a:r>
                <a:rPr lang="en-US" dirty="0" smtClean="0"/>
                <a:t>&amp; </a:t>
              </a:r>
              <a:r>
                <a:rPr lang="en-US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  <p:pic>
        <p:nvPicPr>
          <p:cNvPr id="10" name="Picture 9" descr="jolly-glob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1090"/>
            <a:ext cx="8229600" cy="35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How </a:t>
            </a:r>
            <a:r>
              <a:rPr lang="en-GB" dirty="0"/>
              <a:t>does </a:t>
            </a:r>
            <a:r>
              <a:rPr lang="en-GB" dirty="0" smtClean="0"/>
              <a:t>a modelled LAI </a:t>
            </a:r>
            <a:r>
              <a:rPr lang="en-GB" dirty="0" smtClean="0"/>
              <a:t>compare </a:t>
            </a:r>
            <a:r>
              <a:rPr lang="en-GB" dirty="0"/>
              <a:t>to </a:t>
            </a:r>
            <a:r>
              <a:rPr lang="en-GB" dirty="0" smtClean="0"/>
              <a:t>a remotely sensed </a:t>
            </a:r>
            <a:r>
              <a:rPr lang="en-GB" dirty="0" smtClean="0"/>
              <a:t>LAI? Where do </a:t>
            </a:r>
            <a:r>
              <a:rPr lang="en-GB" dirty="0"/>
              <a:t>they </a:t>
            </a:r>
            <a:r>
              <a:rPr lang="en-GB" dirty="0" smtClean="0"/>
              <a:t>differ? </a:t>
            </a:r>
            <a:endParaRPr lang="de-CH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How do climatic controls </a:t>
            </a:r>
            <a:r>
              <a:rPr lang="en-GB" dirty="0" smtClean="0"/>
              <a:t>impact </a:t>
            </a:r>
            <a:r>
              <a:rPr lang="en-GB" dirty="0"/>
              <a:t>different </a:t>
            </a:r>
            <a:r>
              <a:rPr lang="en-GB" dirty="0" smtClean="0"/>
              <a:t>regions over time?</a:t>
            </a:r>
            <a:endParaRPr lang="de-CH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Do </a:t>
            </a:r>
            <a:r>
              <a:rPr lang="en-GB" dirty="0" smtClean="0"/>
              <a:t>changes </a:t>
            </a:r>
            <a:r>
              <a:rPr lang="en-GB" dirty="0"/>
              <a:t>in LSP depend on changes in climatic controls? 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</a:t>
              </a:r>
              <a:r>
                <a:rPr lang="en-US" dirty="0" smtClean="0"/>
                <a:t>&amp; </a:t>
              </a:r>
              <a:r>
                <a:rPr lang="en-US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58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dirty="0" smtClean="0"/>
              <a:t>Materials and Methods</a:t>
            </a:r>
            <a:endParaRPr lang="en-US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dirty="0"/>
              <a:t>Challenges</a:t>
            </a:r>
            <a:endParaRPr lang="en-US" dirty="0" smtClean="0"/>
          </a:p>
          <a:p>
            <a:r>
              <a:rPr lang="en-US" dirty="0"/>
              <a:t>Timetable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&amp;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i="1" dirty="0" smtClean="0"/>
              <a:t>Available data</a:t>
            </a:r>
            <a:endParaRPr lang="de-CH" dirty="0" smtClean="0"/>
          </a:p>
          <a:p>
            <a:pPr lvl="0"/>
            <a:r>
              <a:rPr lang="en-GB" dirty="0" smtClean="0"/>
              <a:t>LAI3g </a:t>
            </a:r>
          </a:p>
          <a:p>
            <a:pPr lvl="1"/>
            <a:r>
              <a:rPr lang="en-GB" dirty="0" smtClean="0"/>
              <a:t>Based on AVHRR/GIMMS NDVI3g </a:t>
            </a:r>
          </a:p>
          <a:p>
            <a:pPr lvl="1"/>
            <a:r>
              <a:rPr lang="en-GB" dirty="0" smtClean="0"/>
              <a:t>30 years </a:t>
            </a:r>
            <a:r>
              <a:rPr lang="en-GB" dirty="0" smtClean="0"/>
              <a:t>of </a:t>
            </a:r>
            <a:r>
              <a:rPr lang="en-GB" dirty="0" smtClean="0"/>
              <a:t>global, 15-day composite LAI data</a:t>
            </a:r>
          </a:p>
          <a:p>
            <a:pPr lvl="1"/>
            <a:r>
              <a:rPr lang="en-GB" dirty="0" smtClean="0"/>
              <a:t>spatial resolution: </a:t>
            </a:r>
            <a:r>
              <a:rPr lang="en-GB" baseline="30000" dirty="0" smtClean="0"/>
              <a:t>1</a:t>
            </a:r>
            <a:r>
              <a:rPr lang="en-GB" dirty="0" smtClean="0"/>
              <a:t>/</a:t>
            </a:r>
            <a:r>
              <a:rPr lang="en-GB" baseline="-25000" dirty="0" smtClean="0"/>
              <a:t>12</a:t>
            </a:r>
            <a:r>
              <a:rPr lang="en-GB" dirty="0" smtClean="0"/>
              <a:t> degree</a:t>
            </a:r>
          </a:p>
          <a:p>
            <a:pPr lvl="0"/>
            <a:r>
              <a:rPr lang="en-GB" dirty="0" smtClean="0"/>
              <a:t>LAI-re </a:t>
            </a:r>
          </a:p>
          <a:p>
            <a:pPr lvl="1"/>
            <a:r>
              <a:rPr lang="en-GB" dirty="0" smtClean="0"/>
              <a:t>Modelled</a:t>
            </a:r>
          </a:p>
          <a:p>
            <a:pPr lvl="1"/>
            <a:r>
              <a:rPr lang="en-GB" dirty="0" smtClean="0"/>
              <a:t>33 </a:t>
            </a:r>
            <a:r>
              <a:rPr lang="en-GB" dirty="0" smtClean="0"/>
              <a:t>years of </a:t>
            </a:r>
            <a:r>
              <a:rPr lang="en-GB" dirty="0" smtClean="0"/>
              <a:t>global, daily LAI and climatic control data</a:t>
            </a:r>
          </a:p>
          <a:p>
            <a:pPr lvl="1"/>
            <a:r>
              <a:rPr lang="en-GB" dirty="0" smtClean="0"/>
              <a:t>spatial resolution ½ </a:t>
            </a:r>
            <a:r>
              <a:rPr lang="en-GB" dirty="0" smtClean="0"/>
              <a:t>degree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436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Climatic </a:t>
            </a:r>
            <a:r>
              <a:rPr lang="en-GB" dirty="0" smtClean="0"/>
              <a:t>Controls - GSI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Jolly’s (2005) Growing Season Index</a:t>
            </a:r>
          </a:p>
          <a:p>
            <a:pPr lvl="1"/>
            <a:r>
              <a:rPr lang="en-GB" dirty="0" smtClean="0"/>
              <a:t>Based on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min</a:t>
            </a:r>
            <a:r>
              <a:rPr lang="en-GB" dirty="0" smtClean="0"/>
              <a:t>, Vapour Pressure Deficit (VPD) and photoperiod</a:t>
            </a:r>
          </a:p>
          <a:p>
            <a:pPr lvl="1"/>
            <a:r>
              <a:rPr lang="en-GB" dirty="0" smtClean="0"/>
              <a:t>Simple linear relationships and thresholds</a:t>
            </a:r>
          </a:p>
          <a:p>
            <a:pPr lvl="1"/>
            <a:r>
              <a:rPr lang="en-GB" i="1" dirty="0" smtClean="0"/>
              <a:t>GSI = </a:t>
            </a:r>
            <a:r>
              <a:rPr lang="en-GB" i="1" dirty="0" err="1" smtClean="0"/>
              <a:t>iT</a:t>
            </a:r>
            <a:r>
              <a:rPr lang="en-GB" i="1" baseline="-25000" dirty="0" err="1" smtClean="0"/>
              <a:t>min</a:t>
            </a:r>
            <a:r>
              <a:rPr lang="en-GB" i="1" dirty="0" smtClean="0"/>
              <a:t> * </a:t>
            </a:r>
            <a:r>
              <a:rPr lang="en-GB" i="1" dirty="0" err="1"/>
              <a:t>i</a:t>
            </a:r>
            <a:r>
              <a:rPr lang="en-GB" i="1" dirty="0" err="1" smtClean="0"/>
              <a:t>VPD</a:t>
            </a:r>
            <a:r>
              <a:rPr lang="en-GB" i="1" dirty="0" smtClean="0"/>
              <a:t> * iPhoto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jolly-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06" y="4329843"/>
            <a:ext cx="2753065" cy="2026507"/>
          </a:xfrm>
          <a:prstGeom prst="rect">
            <a:avLst/>
          </a:prstGeom>
        </p:spPr>
      </p:pic>
      <p:pic>
        <p:nvPicPr>
          <p:cNvPr id="7" name="Picture 6" descr="jolly-VP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329843"/>
            <a:ext cx="2740610" cy="2026507"/>
          </a:xfrm>
          <a:prstGeom prst="rect">
            <a:avLst/>
          </a:prstGeom>
        </p:spPr>
      </p:pic>
      <p:pic>
        <p:nvPicPr>
          <p:cNvPr id="8" name="Picture 7" descr="jolly-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3" y="4329843"/>
            <a:ext cx="2764462" cy="20265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2547" y="6217850"/>
            <a:ext cx="114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et al. 2005</a:t>
            </a:r>
            <a:endParaRPr lang="en-US" sz="12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52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LAI </a:t>
            </a:r>
            <a:r>
              <a:rPr lang="en-US" dirty="0" err="1" smtClean="0"/>
              <a:t>Reanalysed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 smtClean="0"/>
              <a:t>Stöckli</a:t>
            </a:r>
            <a:r>
              <a:rPr lang="en-GB" dirty="0" smtClean="0"/>
              <a:t> et al. (2011) </a:t>
            </a:r>
            <a:r>
              <a:rPr lang="en-GB" b="1" dirty="0" smtClean="0"/>
              <a:t>modelled</a:t>
            </a:r>
            <a:r>
              <a:rPr lang="en-GB" dirty="0" smtClean="0"/>
              <a:t> </a:t>
            </a:r>
            <a:r>
              <a:rPr lang="en-GB" dirty="0"/>
              <a:t>LAI based on GSI</a:t>
            </a:r>
            <a:r>
              <a:rPr lang="en-GB" dirty="0" smtClean="0"/>
              <a:t>, </a:t>
            </a:r>
            <a:r>
              <a:rPr lang="en-GB" dirty="0"/>
              <a:t>Plant Functional Type </a:t>
            </a:r>
            <a:r>
              <a:rPr lang="en-GB" dirty="0" smtClean="0"/>
              <a:t>and </a:t>
            </a:r>
            <a:r>
              <a:rPr lang="en-GB" dirty="0"/>
              <a:t>elevation </a:t>
            </a:r>
            <a:r>
              <a:rPr lang="en-GB" dirty="0" smtClean="0"/>
              <a:t>classes</a:t>
            </a:r>
          </a:p>
          <a:p>
            <a:pPr lvl="0"/>
            <a:r>
              <a:rPr lang="en-GB" dirty="0" smtClean="0"/>
              <a:t>Uses reanalysed meteorological data for T, VPD, incoming radiation</a:t>
            </a:r>
            <a:endParaRPr lang="de-CH" dirty="0"/>
          </a:p>
          <a:p>
            <a:pPr lvl="0"/>
            <a:r>
              <a:rPr lang="en-GB" dirty="0" smtClean="0"/>
              <a:t>Model assimilated </a:t>
            </a:r>
            <a:r>
              <a:rPr lang="en-GB" dirty="0"/>
              <a:t>with 10 years of MODIS LAI and FPAR data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</a:t>
              </a:r>
              <a:r>
                <a:rPr lang="en-US" b="1" dirty="0" smtClean="0"/>
                <a:t>&amp; </a:t>
              </a:r>
              <a:r>
                <a:rPr lang="en-US" b="1" dirty="0" smtClean="0"/>
                <a:t>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Limitations &amp; 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153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</TotalTime>
  <Words>1487</Words>
  <Application>Microsoft Macintosh PowerPoint</Application>
  <PresentationFormat>On-screen Show (4:3)</PresentationFormat>
  <Paragraphs>227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Assessing the impact of climatic controls on global changes in  land surface phenology</vt:lpstr>
      <vt:lpstr>Contents</vt:lpstr>
      <vt:lpstr>Phenology and Climatic Controls</vt:lpstr>
      <vt:lpstr>Phenology and Climatic Controls</vt:lpstr>
      <vt:lpstr>Research Questions</vt:lpstr>
      <vt:lpstr>Contents</vt:lpstr>
      <vt:lpstr>Data &amp; Data Pre-Processing</vt:lpstr>
      <vt:lpstr>Climatic Controls - GSI</vt:lpstr>
      <vt:lpstr>LAI Reanalysed</vt:lpstr>
      <vt:lpstr>Example: LAI-re for 18 April 2001</vt:lpstr>
      <vt:lpstr>Comparison: Modelled vs. Measured</vt:lpstr>
      <vt:lpstr>Extracting LSP Indices</vt:lpstr>
      <vt:lpstr>Analysing Changes in Climatic Controls </vt:lpstr>
      <vt:lpstr> Compare Climatic Controls to LAI</vt:lpstr>
      <vt:lpstr>Expected Results</vt:lpstr>
      <vt:lpstr>Expected Results</vt:lpstr>
      <vt:lpstr>Contents</vt:lpstr>
      <vt:lpstr>LAI Dataset Comparison </vt:lpstr>
      <vt:lpstr>Climatic Controls</vt:lpstr>
      <vt:lpstr>Effect of Climatic Controls on LSP</vt:lpstr>
      <vt:lpstr>Timetable</vt:lpstr>
      <vt:lpstr>Literature</vt:lpstr>
      <vt:lpstr>PowerPoint Presentation</vt:lpstr>
      <vt:lpstr>PowerPoint Presentation</vt:lpstr>
      <vt:lpstr>MODIS! MODIS everywhere!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climatic controls on global changes in land-surface phenology</dc:title>
  <dc:creator>David</dc:creator>
  <cp:lastModifiedBy>David</cp:lastModifiedBy>
  <cp:revision>125</cp:revision>
  <dcterms:created xsi:type="dcterms:W3CDTF">2014-11-18T10:13:13Z</dcterms:created>
  <dcterms:modified xsi:type="dcterms:W3CDTF">2014-12-15T16:12:12Z</dcterms:modified>
</cp:coreProperties>
</file>