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303" r:id="rId3"/>
    <p:sldId id="302" r:id="rId4"/>
    <p:sldId id="304" r:id="rId5"/>
    <p:sldId id="301" r:id="rId6"/>
    <p:sldId id="305" r:id="rId7"/>
    <p:sldId id="300" r:id="rId8"/>
    <p:sldId id="299" r:id="rId9"/>
    <p:sldId id="276" r:id="rId10"/>
    <p:sldId id="306" r:id="rId11"/>
    <p:sldId id="292" r:id="rId12"/>
    <p:sldId id="307" r:id="rId13"/>
    <p:sldId id="298" r:id="rId14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59" d="100"/>
          <a:sy n="59" d="100"/>
        </p:scale>
        <p:origin x="84" y="33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s-A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Diferencia del estimado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7000"/>
                    <a:satMod val="100000"/>
                    <a:lumMod val="102000"/>
                  </a:schemeClr>
                </a:gs>
                <a:gs pos="50000">
                  <a:schemeClr val="accent1">
                    <a:shade val="100000"/>
                    <a:satMod val="100000"/>
                    <a:lumMod val="100000"/>
                  </a:schemeClr>
                </a:gs>
                <a:gs pos="100000">
                  <a:schemeClr val="accent1">
                    <a:shade val="80000"/>
                    <a:satMod val="100000"/>
                    <a:lumMod val="99000"/>
                  </a:schemeClr>
                </a:gs>
              </a:gsLst>
              <a:lin ang="2700000" scaled="0"/>
            </a:gra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Sprint 3</c:v>
                </c:pt>
                <c:pt idx="1">
                  <c:v>Sprint 4</c:v>
                </c:pt>
                <c:pt idx="2">
                  <c:v>Sprint 5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14</c:v>
                </c:pt>
                <c:pt idx="1">
                  <c:v>15</c:v>
                </c:pt>
                <c:pt idx="2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238477216"/>
        <c:axId val="238477776"/>
      </c:barChart>
      <c:catAx>
        <c:axId val="2384772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s-AR"/>
          </a:p>
        </c:txPr>
        <c:crossAx val="238477776"/>
        <c:crosses val="autoZero"/>
        <c:auto val="1"/>
        <c:lblAlgn val="ctr"/>
        <c:lblOffset val="100"/>
        <c:noMultiLvlLbl val="0"/>
      </c:catAx>
      <c:valAx>
        <c:axId val="2384777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s-AR"/>
          </a:p>
        </c:txPr>
        <c:crossAx val="2384772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s-A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A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A3B91EB6-4160-46A1-BFEE-CCE548EA35CA}" type="datetimeFigureOut">
              <a:rPr lang="es-AR" smtClean="0"/>
              <a:pPr/>
              <a:t>17/11/2013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146C01B7-3F94-48E0-9801-4B4D2FF8F9CB}" type="slidenum">
              <a:rPr lang="es-AR" smtClean="0"/>
              <a:pPr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83670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91EB6-4160-46A1-BFEE-CCE548EA35CA}" type="datetimeFigureOut">
              <a:rPr lang="es-AR" smtClean="0"/>
              <a:pPr/>
              <a:t>17/11/2013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C01B7-3F94-48E0-9801-4B4D2FF8F9CB}" type="slidenum">
              <a:rPr lang="es-AR" smtClean="0"/>
              <a:pPr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62801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91EB6-4160-46A1-BFEE-CCE548EA35CA}" type="datetimeFigureOut">
              <a:rPr lang="es-AR" smtClean="0"/>
              <a:pPr/>
              <a:t>17/11/2013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C01B7-3F94-48E0-9801-4B4D2FF8F9CB}" type="slidenum">
              <a:rPr lang="es-AR" smtClean="0"/>
              <a:pPr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59089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91EB6-4160-46A1-BFEE-CCE548EA35CA}" type="datetimeFigureOut">
              <a:rPr lang="es-AR" smtClean="0"/>
              <a:pPr/>
              <a:t>17/11/2013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C01B7-3F94-48E0-9801-4B4D2FF8F9CB}" type="slidenum">
              <a:rPr lang="es-AR" smtClean="0"/>
              <a:pPr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50054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91EB6-4160-46A1-BFEE-CCE548EA35CA}" type="datetimeFigureOut">
              <a:rPr lang="es-AR" smtClean="0"/>
              <a:pPr/>
              <a:t>17/11/2013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C01B7-3F94-48E0-9801-4B4D2FF8F9CB}" type="slidenum">
              <a:rPr lang="es-AR" smtClean="0"/>
              <a:pPr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05287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91EB6-4160-46A1-BFEE-CCE548EA35CA}" type="datetimeFigureOut">
              <a:rPr lang="es-AR" smtClean="0"/>
              <a:pPr/>
              <a:t>17/11/2013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C01B7-3F94-48E0-9801-4B4D2FF8F9CB}" type="slidenum">
              <a:rPr lang="es-AR" smtClean="0"/>
              <a:pPr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99552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91EB6-4160-46A1-BFEE-CCE548EA35CA}" type="datetimeFigureOut">
              <a:rPr lang="es-AR" smtClean="0"/>
              <a:pPr/>
              <a:t>17/11/2013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C01B7-3F94-48E0-9801-4B4D2FF8F9CB}" type="slidenum">
              <a:rPr lang="es-AR" smtClean="0"/>
              <a:pPr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5881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91EB6-4160-46A1-BFEE-CCE548EA35CA}" type="datetimeFigureOut">
              <a:rPr lang="es-AR" smtClean="0"/>
              <a:pPr/>
              <a:t>17/11/2013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C01B7-3F94-48E0-9801-4B4D2FF8F9CB}" type="slidenum">
              <a:rPr lang="es-AR" smtClean="0"/>
              <a:pPr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95840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91EB6-4160-46A1-BFEE-CCE548EA35CA}" type="datetimeFigureOut">
              <a:rPr lang="es-AR" smtClean="0"/>
              <a:pPr/>
              <a:t>17/11/2013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C01B7-3F94-48E0-9801-4B4D2FF8F9CB}" type="slidenum">
              <a:rPr lang="es-AR" smtClean="0"/>
              <a:pPr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21564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91EB6-4160-46A1-BFEE-CCE548EA35CA}" type="datetimeFigureOut">
              <a:rPr lang="es-AR" smtClean="0"/>
              <a:pPr/>
              <a:t>17/11/2013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146C01B7-3F94-48E0-9801-4B4D2FF8F9CB}" type="slidenum">
              <a:rPr lang="es-AR" smtClean="0"/>
              <a:pPr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58346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A3B91EB6-4160-46A1-BFEE-CCE548EA35CA}" type="datetimeFigureOut">
              <a:rPr lang="es-AR" smtClean="0"/>
              <a:pPr/>
              <a:t>17/11/2013</a:t>
            </a:fld>
            <a:endParaRPr lang="es-AR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s-AR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146C01B7-3F94-48E0-9801-4B4D2FF8F9CB}" type="slidenum">
              <a:rPr lang="es-AR" smtClean="0"/>
              <a:pPr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037770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A3B91EB6-4160-46A1-BFEE-CCE548EA35CA}" type="datetimeFigureOut">
              <a:rPr lang="es-AR" smtClean="0"/>
              <a:pPr/>
              <a:t>17/11/2013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146C01B7-3F94-48E0-9801-4B4D2FF8F9CB}" type="slidenum">
              <a:rPr lang="es-AR" smtClean="0"/>
              <a:pPr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85626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057400" y="642918"/>
            <a:ext cx="7851648" cy="1343036"/>
          </a:xfrm>
        </p:spPr>
        <p:txBody>
          <a:bodyPr>
            <a:normAutofit fontScale="90000"/>
          </a:bodyPr>
          <a:lstStyle/>
          <a:p>
            <a:pPr algn="ctr"/>
            <a:r>
              <a:rPr lang="es-AR" dirty="0" err="1" smtClean="0"/>
              <a:t>PhoneTicket</a:t>
            </a:r>
            <a:r>
              <a:rPr lang="es-AR" dirty="0" smtClean="0"/>
              <a:t/>
            </a:r>
            <a:br>
              <a:rPr lang="es-AR" dirty="0" smtClean="0"/>
            </a:br>
            <a:r>
              <a:rPr lang="es-AR" sz="4000" dirty="0" err="1" smtClean="0"/>
              <a:t>Presentacion</a:t>
            </a:r>
            <a:r>
              <a:rPr lang="es-AR" sz="4000" dirty="0" smtClean="0"/>
              <a:t> Final</a:t>
            </a:r>
            <a:endParaRPr lang="es-AR" sz="4000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2313270" y="2143116"/>
            <a:ext cx="7854696" cy="3343736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s-AR" b="1" dirty="0" smtClean="0"/>
              <a:t>Grupo N° :</a:t>
            </a:r>
            <a:r>
              <a:rPr lang="es-AR" dirty="0" smtClean="0"/>
              <a:t> 5</a:t>
            </a:r>
          </a:p>
          <a:p>
            <a:pPr algn="l"/>
            <a:r>
              <a:rPr lang="es-AR" b="1" dirty="0" smtClean="0"/>
              <a:t>Cliente / </a:t>
            </a:r>
            <a:r>
              <a:rPr lang="es-AR" b="1" dirty="0" err="1" smtClean="0"/>
              <a:t>Product</a:t>
            </a:r>
            <a:r>
              <a:rPr lang="es-AR" b="1" dirty="0" smtClean="0"/>
              <a:t> </a:t>
            </a:r>
            <a:r>
              <a:rPr lang="es-AR" b="1" dirty="0" err="1" smtClean="0"/>
              <a:t>Owner</a:t>
            </a:r>
            <a:r>
              <a:rPr lang="es-AR" b="1" dirty="0" smtClean="0"/>
              <a:t>: </a:t>
            </a:r>
            <a:r>
              <a:rPr lang="es-AR" dirty="0" smtClean="0"/>
              <a:t>Mercedes Madeira</a:t>
            </a:r>
          </a:p>
          <a:p>
            <a:pPr algn="l"/>
            <a:r>
              <a:rPr lang="es-AR" b="1" dirty="0" smtClean="0"/>
              <a:t>Integrantes : </a:t>
            </a:r>
          </a:p>
          <a:p>
            <a:pPr algn="l"/>
            <a:r>
              <a:rPr lang="es-AR" dirty="0" smtClean="0"/>
              <a:t>	</a:t>
            </a:r>
            <a:r>
              <a:rPr lang="es-AR" dirty="0" err="1" smtClean="0"/>
              <a:t>Festa</a:t>
            </a:r>
            <a:r>
              <a:rPr lang="es-AR" dirty="0" smtClean="0"/>
              <a:t>, Gastón Daniel</a:t>
            </a:r>
          </a:p>
          <a:p>
            <a:pPr algn="l"/>
            <a:r>
              <a:rPr lang="es-AR" dirty="0" smtClean="0"/>
              <a:t>	</a:t>
            </a:r>
            <a:r>
              <a:rPr lang="es-AR" dirty="0" err="1" smtClean="0"/>
              <a:t>Rodriguez</a:t>
            </a:r>
            <a:r>
              <a:rPr lang="es-AR" dirty="0" smtClean="0"/>
              <a:t>, </a:t>
            </a:r>
            <a:r>
              <a:rPr lang="es-AR" dirty="0" err="1" smtClean="0"/>
              <a:t>Sebastian</a:t>
            </a:r>
            <a:endParaRPr lang="es-AR" dirty="0" smtClean="0"/>
          </a:p>
          <a:p>
            <a:pPr algn="l"/>
            <a:r>
              <a:rPr lang="es-AR" dirty="0" smtClean="0"/>
              <a:t>	</a:t>
            </a:r>
            <a:r>
              <a:rPr lang="es-AR" dirty="0" err="1" smtClean="0"/>
              <a:t>Schenkelman</a:t>
            </a:r>
            <a:r>
              <a:rPr lang="es-AR" dirty="0" smtClean="0"/>
              <a:t>, Damián</a:t>
            </a:r>
          </a:p>
          <a:p>
            <a:pPr algn="l"/>
            <a:r>
              <a:rPr lang="es-AR" dirty="0" smtClean="0"/>
              <a:t>	</a:t>
            </a:r>
            <a:r>
              <a:rPr lang="es-AR" dirty="0" err="1" smtClean="0"/>
              <a:t>Servetto</a:t>
            </a:r>
            <a:r>
              <a:rPr lang="es-AR" dirty="0" smtClean="0"/>
              <a:t>, Matías</a:t>
            </a:r>
          </a:p>
          <a:p>
            <a:pPr algn="l"/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103899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4684204"/>
              </p:ext>
            </p:extLst>
          </p:nvPr>
        </p:nvGraphicFramePr>
        <p:xfrm>
          <a:off x="122518" y="3140136"/>
          <a:ext cx="354852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094"/>
                <a:gridCol w="281043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Sprint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Trabajo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respecto</a:t>
                      </a:r>
                      <a:r>
                        <a:rPr lang="en-US" baseline="0" dirty="0" smtClean="0"/>
                        <a:t> al </a:t>
                      </a:r>
                      <a:r>
                        <a:rPr lang="en-US" baseline="0" dirty="0" err="1" smtClean="0"/>
                        <a:t>estimado</a:t>
                      </a:r>
                      <a:endParaRPr lang="es-A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114%</a:t>
                      </a:r>
                      <a:endParaRPr lang="es-A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85%</a:t>
                      </a:r>
                      <a:endParaRPr lang="es-A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105%</a:t>
                      </a:r>
                      <a:endParaRPr lang="es-A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Chart 9"/>
          <p:cNvGraphicFramePr/>
          <p:nvPr>
            <p:extLst>
              <p:ext uri="{D42A27DB-BD31-4B8C-83A1-F6EECF244321}">
                <p14:modId xmlns:p14="http://schemas.microsoft.com/office/powerpoint/2010/main" val="198107308"/>
              </p:ext>
            </p:extLst>
          </p:nvPr>
        </p:nvGraphicFramePr>
        <p:xfrm>
          <a:off x="3599542" y="735994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44927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9613" y="2599901"/>
            <a:ext cx="10772775" cy="1658198"/>
          </a:xfrm>
        </p:spPr>
        <p:txBody>
          <a:bodyPr/>
          <a:lstStyle/>
          <a:p>
            <a:pPr algn="ctr"/>
            <a:r>
              <a:rPr lang="es-AR" dirty="0" smtClean="0"/>
              <a:t>DEMO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094428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9613" y="2599901"/>
            <a:ext cx="10772775" cy="1658198"/>
          </a:xfrm>
        </p:spPr>
        <p:txBody>
          <a:bodyPr/>
          <a:lstStyle/>
          <a:p>
            <a:pPr algn="ctr"/>
            <a:r>
              <a:rPr lang="es-AR" dirty="0" smtClean="0"/>
              <a:t>Preguntas?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209414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9613" y="2599901"/>
            <a:ext cx="10772775" cy="1658198"/>
          </a:xfrm>
        </p:spPr>
        <p:txBody>
          <a:bodyPr/>
          <a:lstStyle/>
          <a:p>
            <a:pPr algn="ctr"/>
            <a:r>
              <a:rPr lang="es-AR" dirty="0" smtClean="0"/>
              <a:t>Gracias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220513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402292" y="988359"/>
            <a:ext cx="11387417" cy="4881282"/>
            <a:chOff x="401172" y="954741"/>
            <a:chExt cx="11387417" cy="4881282"/>
          </a:xfrm>
        </p:grpSpPr>
        <p:grpSp>
          <p:nvGrpSpPr>
            <p:cNvPr id="18" name="Group 17"/>
            <p:cNvGrpSpPr/>
            <p:nvPr/>
          </p:nvGrpSpPr>
          <p:grpSpPr>
            <a:xfrm>
              <a:off x="403412" y="954741"/>
              <a:ext cx="11385177" cy="3254188"/>
              <a:chOff x="793376" y="954741"/>
              <a:chExt cx="11385177" cy="3254188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793376" y="954741"/>
                <a:ext cx="1627094" cy="162709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err="1" smtClean="0"/>
                  <a:t>Planificación</a:t>
                </a:r>
                <a:endParaRPr lang="es-AR" dirty="0"/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2420470" y="954741"/>
                <a:ext cx="1627094" cy="162709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4047564" y="954741"/>
                <a:ext cx="1627094" cy="162709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Backlog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err="1" smtClean="0"/>
                  <a:t>Objetivos</a:t>
                </a:r>
                <a:endParaRPr lang="en-US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err="1" smtClean="0"/>
                  <a:t>Criterios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Aceptación</a:t>
                </a:r>
                <a:endParaRPr lang="es-AR" dirty="0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5674658" y="954741"/>
                <a:ext cx="1627094" cy="162709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7301752" y="954741"/>
                <a:ext cx="1627094" cy="162709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8928846" y="954741"/>
                <a:ext cx="1627094" cy="162709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E-mail a </a:t>
                </a:r>
                <a:r>
                  <a:rPr lang="en-US" dirty="0" err="1" smtClean="0"/>
                  <a:t>cliente</a:t>
                </a:r>
                <a:endParaRPr lang="es-AR" dirty="0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793376" y="2581835"/>
                <a:ext cx="1627094" cy="162709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err="1" smtClean="0"/>
                  <a:t>Reunión</a:t>
                </a:r>
                <a:r>
                  <a:rPr lang="en-US" dirty="0" smtClean="0"/>
                  <a:t> informal</a:t>
                </a:r>
                <a:endParaRPr lang="es-AR" dirty="0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2420470" y="2581835"/>
                <a:ext cx="1627094" cy="162709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4047564" y="2581835"/>
                <a:ext cx="1627094" cy="162709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E-mail </a:t>
                </a:r>
                <a:r>
                  <a:rPr lang="en-US" dirty="0" smtClean="0"/>
                  <a:t>a </a:t>
                </a:r>
                <a:r>
                  <a:rPr lang="en-US" dirty="0" err="1" smtClean="0"/>
                  <a:t>cliente</a:t>
                </a:r>
                <a:endParaRPr lang="es-AR" dirty="0"/>
              </a:p>
              <a:p>
                <a:pPr algn="ctr"/>
                <a:endParaRPr lang="es-AR" dirty="0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5674658" y="2581835"/>
                <a:ext cx="1627094" cy="162709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7301752" y="2581835"/>
                <a:ext cx="1627094" cy="162709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8928846" y="2581835"/>
                <a:ext cx="1627094" cy="162709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E-mail a </a:t>
                </a:r>
                <a:r>
                  <a:rPr lang="en-US" dirty="0" err="1" smtClean="0"/>
                  <a:t>cliente</a:t>
                </a:r>
                <a:endParaRPr lang="es-AR" dirty="0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10551459" y="954741"/>
                <a:ext cx="1627094" cy="162709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10551459" y="2581835"/>
                <a:ext cx="1627094" cy="162709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</p:grpSp>
        <p:sp>
          <p:nvSpPr>
            <p:cNvPr id="19" name="Rectangle 18"/>
            <p:cNvSpPr/>
            <p:nvPr/>
          </p:nvSpPr>
          <p:spPr>
            <a:xfrm>
              <a:off x="401172" y="4208929"/>
              <a:ext cx="1627094" cy="162709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err="1" smtClean="0"/>
                <a:t>Revisión</a:t>
              </a:r>
              <a:endParaRPr lang="es-AR" dirty="0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846045" y="503802"/>
            <a:ext cx="739588" cy="376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Lunes</a:t>
            </a:r>
            <a:endParaRPr lang="es-AR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2408703" y="503802"/>
            <a:ext cx="872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Martes</a:t>
            </a:r>
            <a:endParaRPr lang="es-AR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3877513" y="503802"/>
            <a:ext cx="1189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Miércoles</a:t>
            </a:r>
            <a:endParaRPr lang="es-AR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5662892" y="503802"/>
            <a:ext cx="872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Jueves</a:t>
            </a:r>
            <a:endParaRPr lang="es-AR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7278079" y="503802"/>
            <a:ext cx="896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Viernes</a:t>
            </a:r>
            <a:endParaRPr lang="es-AR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8917079" y="503802"/>
            <a:ext cx="878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Sábado</a:t>
            </a:r>
            <a:endParaRPr lang="es-AR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10429034" y="503802"/>
            <a:ext cx="1094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Domingo</a:t>
            </a:r>
            <a:endParaRPr lang="es-AR" b="1" dirty="0"/>
          </a:p>
        </p:txBody>
      </p:sp>
      <p:cxnSp>
        <p:nvCxnSpPr>
          <p:cNvPr id="32" name="Straight Arrow Connector 31"/>
          <p:cNvCxnSpPr>
            <a:stCxn id="19" idx="3"/>
          </p:cNvCxnSpPr>
          <p:nvPr/>
        </p:nvCxnSpPr>
        <p:spPr>
          <a:xfrm flipV="1">
            <a:off x="2029386" y="4827494"/>
            <a:ext cx="379317" cy="2286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408703" y="4679576"/>
            <a:ext cx="1247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Burndown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808417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981200" y="357166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s-AR" dirty="0" smtClean="0"/>
              <a:t>Lecciones Aprendidas – Sprint #1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rgbClr val="00B050"/>
              </a:buClr>
              <a:buFont typeface="Wingdings" panose="05000000000000000000" pitchFamily="2" charset="2"/>
              <a:buChar char="Ø"/>
            </a:pPr>
            <a:r>
              <a:rPr lang="es-AR" sz="3200" dirty="0" smtClean="0"/>
              <a:t>Estimar mas tiempo para </a:t>
            </a:r>
            <a:r>
              <a:rPr lang="es-AR" sz="3200" dirty="0" err="1" smtClean="0"/>
              <a:t>spikes</a:t>
            </a:r>
            <a:r>
              <a:rPr lang="es-AR" sz="3200" dirty="0" smtClean="0"/>
              <a:t> con nuevas tecnologías (Android Studio + </a:t>
            </a:r>
            <a:r>
              <a:rPr lang="es-AR" sz="3200" dirty="0" err="1" smtClean="0"/>
              <a:t>RoboLetric</a:t>
            </a:r>
            <a:r>
              <a:rPr lang="es-AR" sz="3200" dirty="0" smtClean="0"/>
              <a:t>)</a:t>
            </a:r>
          </a:p>
          <a:p>
            <a:pPr>
              <a:buClr>
                <a:srgbClr val="00B050"/>
              </a:buClr>
              <a:buSzPct val="95000"/>
              <a:buFont typeface="Wingdings" panose="05000000000000000000" pitchFamily="2" charset="2"/>
              <a:buChar char="Ø"/>
            </a:pPr>
            <a:r>
              <a:rPr lang="en-US" sz="3200" dirty="0" err="1" smtClean="0"/>
              <a:t>Trabajar</a:t>
            </a:r>
            <a:r>
              <a:rPr lang="en-US" sz="3200" dirty="0" smtClean="0"/>
              <a:t> en la </a:t>
            </a:r>
            <a:r>
              <a:rPr lang="en-US" sz="3200" dirty="0" err="1" smtClean="0"/>
              <a:t>tarea</a:t>
            </a:r>
            <a:r>
              <a:rPr lang="en-US" sz="3200" dirty="0" smtClean="0"/>
              <a:t> mas </a:t>
            </a:r>
            <a:r>
              <a:rPr lang="en-US" sz="3200" dirty="0" err="1" smtClean="0"/>
              <a:t>prioritaria</a:t>
            </a:r>
            <a:endParaRPr lang="es-AR" sz="3200" dirty="0" smtClean="0"/>
          </a:p>
          <a:p>
            <a:pPr>
              <a:buClr>
                <a:srgbClr val="00B050"/>
              </a:buClr>
              <a:buFont typeface="Wingdings" panose="05000000000000000000" pitchFamily="2" charset="2"/>
              <a:buChar char="Ø"/>
              <a:tabLst>
                <a:tab pos="357188" algn="l"/>
              </a:tabLst>
            </a:pPr>
            <a:r>
              <a:rPr lang="en-US" sz="3200" dirty="0" err="1" smtClean="0"/>
              <a:t>Enviar</a:t>
            </a:r>
            <a:r>
              <a:rPr lang="en-US" sz="3200" dirty="0" smtClean="0"/>
              <a:t> e-mails de </a:t>
            </a:r>
            <a:r>
              <a:rPr lang="en-US" sz="3200" dirty="0" err="1" smtClean="0"/>
              <a:t>progreso</a:t>
            </a:r>
            <a:r>
              <a:rPr lang="en-US" sz="3200" dirty="0" smtClean="0"/>
              <a:t> </a:t>
            </a:r>
            <a:r>
              <a:rPr lang="en-US" sz="3200" dirty="0" err="1" smtClean="0"/>
              <a:t>interno</a:t>
            </a:r>
            <a:r>
              <a:rPr lang="en-US" sz="3200" dirty="0" smtClean="0"/>
              <a:t> para </a:t>
            </a:r>
            <a:r>
              <a:rPr lang="en-US" sz="3200" dirty="0" err="1" smtClean="0"/>
              <a:t>facilitar</a:t>
            </a:r>
            <a:r>
              <a:rPr lang="en-US" sz="3200" dirty="0" smtClean="0"/>
              <a:t> el </a:t>
            </a:r>
            <a:r>
              <a:rPr lang="en-US" sz="3200" dirty="0" err="1" smtClean="0"/>
              <a:t>armado</a:t>
            </a:r>
            <a:r>
              <a:rPr lang="en-US" sz="3200" dirty="0" smtClean="0"/>
              <a:t> de los e-mails al </a:t>
            </a:r>
            <a:r>
              <a:rPr lang="en-US" sz="3200" dirty="0" err="1" smtClean="0"/>
              <a:t>cliente</a:t>
            </a:r>
            <a:endParaRPr lang="es-AR" sz="3200" dirty="0"/>
          </a:p>
        </p:txBody>
      </p:sp>
    </p:spTree>
    <p:extLst>
      <p:ext uri="{BB962C8B-B14F-4D97-AF65-F5344CB8AC3E}">
        <p14:creationId xmlns:p14="http://schemas.microsoft.com/office/powerpoint/2010/main" val="3891147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402292" y="988359"/>
            <a:ext cx="11387417" cy="4881282"/>
            <a:chOff x="401172" y="954741"/>
            <a:chExt cx="11387417" cy="4881282"/>
          </a:xfrm>
        </p:grpSpPr>
        <p:grpSp>
          <p:nvGrpSpPr>
            <p:cNvPr id="18" name="Group 17"/>
            <p:cNvGrpSpPr/>
            <p:nvPr/>
          </p:nvGrpSpPr>
          <p:grpSpPr>
            <a:xfrm>
              <a:off x="403412" y="954741"/>
              <a:ext cx="11385177" cy="3254188"/>
              <a:chOff x="793376" y="954741"/>
              <a:chExt cx="11385177" cy="3254188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793376" y="954741"/>
                <a:ext cx="1627094" cy="162709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err="1" smtClean="0"/>
                  <a:t>Planificación</a:t>
                </a:r>
                <a:endParaRPr lang="es-AR" dirty="0"/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2420470" y="954741"/>
                <a:ext cx="1627094" cy="162709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4047564" y="954741"/>
                <a:ext cx="1627094" cy="162709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Backlog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err="1" smtClean="0"/>
                  <a:t>Objetivos</a:t>
                </a:r>
                <a:endParaRPr lang="en-US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err="1" smtClean="0"/>
                  <a:t>Criterios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Aceptación</a:t>
                </a:r>
                <a:endParaRPr lang="es-AR" dirty="0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5674658" y="954741"/>
                <a:ext cx="1627094" cy="162709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7301752" y="954741"/>
                <a:ext cx="1627094" cy="162709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8928846" y="954741"/>
                <a:ext cx="1627094" cy="162709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rgbClr val="00B050"/>
                    </a:solidFill>
                  </a:rPr>
                  <a:t>E-mails </a:t>
                </a:r>
                <a:r>
                  <a:rPr lang="en-US" dirty="0" err="1" smtClean="0">
                    <a:solidFill>
                      <a:srgbClr val="00B050"/>
                    </a:solidFill>
                  </a:rPr>
                  <a:t>internos</a:t>
                </a:r>
                <a:endParaRPr lang="en-US" dirty="0" smtClean="0">
                  <a:solidFill>
                    <a:srgbClr val="00B050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E-mail a </a:t>
                </a:r>
                <a:r>
                  <a:rPr lang="en-US" dirty="0" err="1" smtClean="0"/>
                  <a:t>cliente</a:t>
                </a:r>
                <a:endParaRPr lang="es-AR" dirty="0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793376" y="2581835"/>
                <a:ext cx="1627094" cy="162709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err="1" smtClean="0"/>
                  <a:t>Reunión</a:t>
                </a:r>
                <a:r>
                  <a:rPr lang="en-US" dirty="0" smtClean="0"/>
                  <a:t> informal</a:t>
                </a:r>
                <a:endParaRPr lang="es-AR" dirty="0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2420470" y="2581835"/>
                <a:ext cx="1627094" cy="162709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4047564" y="2581835"/>
                <a:ext cx="1627094" cy="162709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E-mail </a:t>
                </a:r>
                <a:r>
                  <a:rPr lang="en-US" dirty="0" smtClean="0"/>
                  <a:t>a </a:t>
                </a:r>
                <a:r>
                  <a:rPr lang="en-US" dirty="0" err="1" smtClean="0"/>
                  <a:t>cliente</a:t>
                </a:r>
                <a:endParaRPr lang="es-AR" dirty="0"/>
              </a:p>
              <a:p>
                <a:pPr algn="ctr"/>
                <a:endParaRPr lang="es-AR" dirty="0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5674658" y="2581835"/>
                <a:ext cx="1627094" cy="162709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7301752" y="2581835"/>
                <a:ext cx="1627094" cy="162709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8928846" y="2581835"/>
                <a:ext cx="1627094" cy="162709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E-mail a </a:t>
                </a:r>
                <a:r>
                  <a:rPr lang="en-US" dirty="0" err="1" smtClean="0"/>
                  <a:t>cliente</a:t>
                </a:r>
                <a:endParaRPr lang="en-US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rgbClr val="00B050"/>
                    </a:solidFill>
                  </a:rPr>
                  <a:t>E-mails </a:t>
                </a:r>
                <a:r>
                  <a:rPr lang="en-US" dirty="0" err="1" smtClean="0">
                    <a:solidFill>
                      <a:srgbClr val="00B050"/>
                    </a:solidFill>
                  </a:rPr>
                  <a:t>internos</a:t>
                </a:r>
                <a:endParaRPr lang="es-AR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10551459" y="954741"/>
                <a:ext cx="1627094" cy="162709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rgbClr val="00B050"/>
                    </a:solidFill>
                  </a:rPr>
                  <a:t>E-mail </a:t>
                </a:r>
                <a:r>
                  <a:rPr lang="en-US" dirty="0" err="1" smtClean="0">
                    <a:solidFill>
                      <a:srgbClr val="00B050"/>
                    </a:solidFill>
                  </a:rPr>
                  <a:t>internos</a:t>
                </a:r>
                <a:endParaRPr lang="es-AR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10551459" y="2581835"/>
                <a:ext cx="1627094" cy="162709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rgbClr val="00B050"/>
                    </a:solidFill>
                  </a:rPr>
                  <a:t>E-mail </a:t>
                </a:r>
                <a:r>
                  <a:rPr lang="en-US" dirty="0" err="1" smtClean="0">
                    <a:solidFill>
                      <a:srgbClr val="00B050"/>
                    </a:solidFill>
                  </a:rPr>
                  <a:t>internos</a:t>
                </a:r>
                <a:endParaRPr lang="es-AR" dirty="0">
                  <a:solidFill>
                    <a:srgbClr val="00B050"/>
                  </a:solidFill>
                </a:endParaRPr>
              </a:p>
            </p:txBody>
          </p:sp>
        </p:grpSp>
        <p:sp>
          <p:nvSpPr>
            <p:cNvPr id="19" name="Rectangle 18"/>
            <p:cNvSpPr/>
            <p:nvPr/>
          </p:nvSpPr>
          <p:spPr>
            <a:xfrm>
              <a:off x="401172" y="4208929"/>
              <a:ext cx="1627094" cy="162709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err="1" smtClean="0"/>
                <a:t>Revisión</a:t>
              </a:r>
              <a:endParaRPr lang="es-AR" dirty="0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846045" y="503802"/>
            <a:ext cx="739588" cy="376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Lunes</a:t>
            </a:r>
            <a:endParaRPr lang="es-AR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2408703" y="503802"/>
            <a:ext cx="872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Martes</a:t>
            </a:r>
            <a:endParaRPr lang="es-AR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3877513" y="503802"/>
            <a:ext cx="1189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Miércoles</a:t>
            </a:r>
            <a:endParaRPr lang="es-AR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5662892" y="503802"/>
            <a:ext cx="872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Jueves</a:t>
            </a:r>
            <a:endParaRPr lang="es-AR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7278079" y="503802"/>
            <a:ext cx="896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Viernes</a:t>
            </a:r>
            <a:endParaRPr lang="es-AR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8917079" y="503802"/>
            <a:ext cx="878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Sábado</a:t>
            </a:r>
            <a:endParaRPr lang="es-AR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10429034" y="503802"/>
            <a:ext cx="1094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Domingo</a:t>
            </a:r>
            <a:endParaRPr lang="es-AR" b="1" dirty="0"/>
          </a:p>
        </p:txBody>
      </p:sp>
      <p:cxnSp>
        <p:nvCxnSpPr>
          <p:cNvPr id="32" name="Straight Arrow Connector 31"/>
          <p:cNvCxnSpPr>
            <a:stCxn id="19" idx="3"/>
          </p:cNvCxnSpPr>
          <p:nvPr/>
        </p:nvCxnSpPr>
        <p:spPr>
          <a:xfrm flipV="1">
            <a:off x="2029386" y="4827494"/>
            <a:ext cx="379317" cy="2286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408703" y="4679576"/>
            <a:ext cx="1247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Burndown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994687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981199" y="357166"/>
            <a:ext cx="8695765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s-AR" dirty="0" smtClean="0"/>
              <a:t>Lecciones aprendidas – Sprint #2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08529" y="1268761"/>
            <a:ext cx="10488705" cy="5400600"/>
          </a:xfrm>
        </p:spPr>
        <p:txBody>
          <a:bodyPr>
            <a:normAutofit lnSpcReduction="10000"/>
          </a:bodyPr>
          <a:lstStyle/>
          <a:p>
            <a:pPr>
              <a:buClr>
                <a:srgbClr val="00B050"/>
              </a:buClr>
              <a:buFont typeface="Wingdings" panose="05000000000000000000" pitchFamily="2" charset="2"/>
              <a:buChar char="Ø"/>
            </a:pPr>
            <a:r>
              <a:rPr lang="en-US" sz="3200" dirty="0" err="1"/>
              <a:t>Reuniones</a:t>
            </a:r>
            <a:r>
              <a:rPr lang="en-US" sz="3200" dirty="0"/>
              <a:t> - </a:t>
            </a:r>
            <a:r>
              <a:rPr lang="en-US" sz="3200" dirty="0" err="1"/>
              <a:t>Planeamiento</a:t>
            </a:r>
            <a:r>
              <a:rPr lang="en-US" sz="3200" dirty="0"/>
              <a:t>: </a:t>
            </a:r>
          </a:p>
          <a:p>
            <a:pPr marL="971550" lvl="2" indent="-514350"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en-US" sz="2800" dirty="0" err="1"/>
              <a:t>Prioridades</a:t>
            </a:r>
            <a:r>
              <a:rPr lang="en-US" sz="2800" dirty="0"/>
              <a:t> de alto </a:t>
            </a:r>
            <a:r>
              <a:rPr lang="en-US" sz="2800" dirty="0" err="1"/>
              <a:t>nivel</a:t>
            </a:r>
            <a:r>
              <a:rPr lang="en-US" sz="2800" dirty="0"/>
              <a:t> </a:t>
            </a:r>
            <a:r>
              <a:rPr lang="en-US" sz="2800" dirty="0" err="1"/>
              <a:t>definidas</a:t>
            </a:r>
            <a:endParaRPr lang="en-US" sz="2800" dirty="0"/>
          </a:p>
          <a:p>
            <a:pPr marL="971550" lvl="2" indent="-514350"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en-US" sz="2800" dirty="0"/>
              <a:t>Mockups simples (</a:t>
            </a:r>
            <a:r>
              <a:rPr lang="en-US" sz="2800" dirty="0" err="1"/>
              <a:t>ej</a:t>
            </a:r>
            <a:r>
              <a:rPr lang="en-US" sz="2800" dirty="0"/>
              <a:t>: </a:t>
            </a:r>
            <a:r>
              <a:rPr lang="en-US" sz="2800" dirty="0" err="1"/>
              <a:t>papel</a:t>
            </a:r>
            <a:r>
              <a:rPr lang="en-US" sz="2800" dirty="0"/>
              <a:t>) </a:t>
            </a:r>
            <a:r>
              <a:rPr lang="en-US" sz="2800" dirty="0" err="1"/>
              <a:t>aprobados</a:t>
            </a:r>
            <a:endParaRPr lang="en-US" sz="2800" dirty="0"/>
          </a:p>
          <a:p>
            <a:pPr marL="971550" lvl="2" indent="-514350"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en-US" sz="2800" dirty="0" err="1"/>
              <a:t>Criterios</a:t>
            </a:r>
            <a:r>
              <a:rPr lang="en-US" sz="2800" dirty="0"/>
              <a:t> de </a:t>
            </a:r>
            <a:r>
              <a:rPr lang="en-US" sz="2800" dirty="0" err="1"/>
              <a:t>aceptación</a:t>
            </a:r>
            <a:r>
              <a:rPr lang="en-US" sz="2800" dirty="0"/>
              <a:t> </a:t>
            </a:r>
            <a:r>
              <a:rPr lang="en-US" sz="2800" dirty="0" err="1"/>
              <a:t>mínimos</a:t>
            </a:r>
            <a:r>
              <a:rPr lang="en-US" sz="2800" dirty="0"/>
              <a:t> </a:t>
            </a:r>
            <a:r>
              <a:rPr lang="en-US" sz="2800" dirty="0" err="1"/>
              <a:t>establecidos</a:t>
            </a:r>
            <a:r>
              <a:rPr lang="en-US" sz="2800" dirty="0"/>
              <a:t> </a:t>
            </a:r>
            <a:r>
              <a:rPr lang="en-US" sz="2800" dirty="0" err="1"/>
              <a:t>por</a:t>
            </a:r>
            <a:r>
              <a:rPr lang="en-US" sz="2800" dirty="0"/>
              <a:t> el </a:t>
            </a:r>
            <a:r>
              <a:rPr lang="en-US" sz="2800" dirty="0" err="1"/>
              <a:t>cliente</a:t>
            </a:r>
            <a:r>
              <a:rPr lang="en-US" sz="2800" dirty="0"/>
              <a:t>.</a:t>
            </a:r>
          </a:p>
          <a:p>
            <a:pPr marL="971550" lvl="2" indent="-514350"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en-US" sz="2800" dirty="0" err="1"/>
              <a:t>Modelo</a:t>
            </a:r>
            <a:r>
              <a:rPr lang="en-US" sz="2800" dirty="0"/>
              <a:t> </a:t>
            </a:r>
            <a:r>
              <a:rPr lang="en-US" sz="2800" dirty="0" err="1"/>
              <a:t>básico</a:t>
            </a:r>
            <a:r>
              <a:rPr lang="en-US" sz="2800" dirty="0"/>
              <a:t> </a:t>
            </a:r>
            <a:r>
              <a:rPr lang="en-US" sz="2800" dirty="0" err="1"/>
              <a:t>definido</a:t>
            </a:r>
            <a:r>
              <a:rPr lang="en-US" sz="2800" dirty="0"/>
              <a:t> </a:t>
            </a:r>
            <a:r>
              <a:rPr lang="en-US" sz="2800" dirty="0" err="1"/>
              <a:t>aprobado</a:t>
            </a:r>
            <a:endParaRPr lang="es-AR" sz="2800" dirty="0"/>
          </a:p>
          <a:p>
            <a:pPr>
              <a:buClr>
                <a:srgbClr val="00B050"/>
              </a:buClr>
              <a:buFont typeface="Wingdings" panose="05000000000000000000" pitchFamily="2" charset="2"/>
              <a:buChar char="Ø"/>
            </a:pPr>
            <a:r>
              <a:rPr lang="es-AR" sz="3200" dirty="0"/>
              <a:t>Obtener información del esfuerzo real de las tareas para mejorar la estimación</a:t>
            </a:r>
            <a:r>
              <a:rPr lang="es-AR" sz="3200" dirty="0" smtClean="0"/>
              <a:t>.</a:t>
            </a:r>
          </a:p>
          <a:p>
            <a:pPr>
              <a:buClr>
                <a:srgbClr val="00B050"/>
              </a:buClr>
              <a:buFont typeface="Wingdings" panose="05000000000000000000" pitchFamily="2" charset="2"/>
              <a:buChar char="Ø"/>
            </a:pPr>
            <a:r>
              <a:rPr lang="es-AR" sz="3200" dirty="0"/>
              <a:t>Utilizar mensajes separados y enviar recordatorios para no quedarnos bloqueados.</a:t>
            </a:r>
          </a:p>
          <a:p>
            <a:pPr>
              <a:buClr>
                <a:srgbClr val="00B050"/>
              </a:buClr>
              <a:buFont typeface="Wingdings" panose="05000000000000000000" pitchFamily="2" charset="2"/>
              <a:buChar char="Ø"/>
            </a:pPr>
            <a:r>
              <a:rPr lang="en-US" sz="3200" dirty="0" err="1"/>
              <a:t>Reducir</a:t>
            </a:r>
            <a:r>
              <a:rPr lang="en-US" sz="3200" dirty="0"/>
              <a:t> la </a:t>
            </a:r>
            <a:r>
              <a:rPr lang="en-US" sz="3200" dirty="0" err="1"/>
              <a:t>cantidad</a:t>
            </a:r>
            <a:r>
              <a:rPr lang="en-US" sz="3200" dirty="0"/>
              <a:t> de e-mails de </a:t>
            </a:r>
            <a:r>
              <a:rPr lang="en-US" sz="3200" dirty="0" err="1"/>
              <a:t>informe</a:t>
            </a:r>
            <a:r>
              <a:rPr lang="en-US" sz="3200" dirty="0"/>
              <a:t> de </a:t>
            </a:r>
            <a:r>
              <a:rPr lang="en-US" sz="3200" dirty="0" err="1"/>
              <a:t>progreso</a:t>
            </a:r>
            <a:r>
              <a:rPr lang="en-US" sz="3200" dirty="0"/>
              <a:t>, con </a:t>
            </a:r>
            <a:r>
              <a:rPr lang="en-US" sz="3200" dirty="0" err="1"/>
              <a:t>orientación</a:t>
            </a:r>
            <a:r>
              <a:rPr lang="en-US" sz="3200" dirty="0"/>
              <a:t> a </a:t>
            </a:r>
            <a:r>
              <a:rPr lang="en-US" sz="3200" dirty="0" err="1"/>
              <a:t>funcionalidades</a:t>
            </a:r>
            <a:r>
              <a:rPr lang="en-US" sz="3200" dirty="0"/>
              <a:t> </a:t>
            </a:r>
            <a:r>
              <a:rPr lang="en-US" sz="3200" dirty="0" err="1"/>
              <a:t>completas</a:t>
            </a:r>
            <a:r>
              <a:rPr lang="en-US" sz="3200" dirty="0"/>
              <a:t> y no </a:t>
            </a:r>
            <a:r>
              <a:rPr lang="en-US" sz="3200" dirty="0" err="1"/>
              <a:t>tanto</a:t>
            </a:r>
            <a:r>
              <a:rPr lang="en-US" sz="3200" dirty="0"/>
              <a:t> a </a:t>
            </a:r>
            <a:r>
              <a:rPr lang="en-US" sz="3200" dirty="0" err="1"/>
              <a:t>detalles</a:t>
            </a:r>
            <a:r>
              <a:rPr lang="en-US" sz="3200" dirty="0"/>
              <a:t> </a:t>
            </a:r>
            <a:r>
              <a:rPr lang="en-US" sz="3200" dirty="0" err="1"/>
              <a:t>internos</a:t>
            </a:r>
            <a:r>
              <a:rPr lang="en-US" sz="3200" dirty="0"/>
              <a:t> para no </a:t>
            </a:r>
            <a:r>
              <a:rPr lang="en-US" sz="3200" dirty="0" err="1"/>
              <a:t>agobiar</a:t>
            </a:r>
            <a:r>
              <a:rPr lang="en-US" sz="3200" dirty="0"/>
              <a:t> al </a:t>
            </a:r>
            <a:r>
              <a:rPr lang="en-US" sz="3200" dirty="0" err="1"/>
              <a:t>cliente</a:t>
            </a:r>
            <a:r>
              <a:rPr lang="en-US" sz="3200" dirty="0" smtClean="0"/>
              <a:t>.</a:t>
            </a:r>
            <a:endParaRPr lang="es-AR" sz="3200" dirty="0"/>
          </a:p>
        </p:txBody>
      </p:sp>
    </p:spTree>
    <p:extLst>
      <p:ext uri="{BB962C8B-B14F-4D97-AF65-F5344CB8AC3E}">
        <p14:creationId xmlns:p14="http://schemas.microsoft.com/office/powerpoint/2010/main" val="2586793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402292" y="988359"/>
            <a:ext cx="11387417" cy="4881282"/>
            <a:chOff x="401172" y="954741"/>
            <a:chExt cx="11387417" cy="4881282"/>
          </a:xfrm>
        </p:grpSpPr>
        <p:grpSp>
          <p:nvGrpSpPr>
            <p:cNvPr id="18" name="Group 17"/>
            <p:cNvGrpSpPr/>
            <p:nvPr/>
          </p:nvGrpSpPr>
          <p:grpSpPr>
            <a:xfrm>
              <a:off x="403412" y="954741"/>
              <a:ext cx="11385177" cy="3254188"/>
              <a:chOff x="793376" y="954741"/>
              <a:chExt cx="11385177" cy="3254188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793376" y="954741"/>
                <a:ext cx="1627094" cy="162709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err="1" smtClean="0"/>
                  <a:t>Planificación</a:t>
                </a:r>
                <a:endParaRPr lang="en-US" dirty="0" smtClean="0"/>
              </a:p>
              <a:p>
                <a:pPr marL="363538" lvl="1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rgbClr val="00B050"/>
                    </a:solidFill>
                  </a:rPr>
                  <a:t>Mockups</a:t>
                </a:r>
              </a:p>
              <a:p>
                <a:pPr marL="363538" lvl="1" indent="-285750">
                  <a:buFont typeface="Arial" panose="020B0604020202020204" pitchFamily="34" charset="0"/>
                  <a:buChar char="•"/>
                </a:pPr>
                <a:r>
                  <a:rPr lang="en-US" dirty="0" err="1" smtClean="0">
                    <a:solidFill>
                      <a:srgbClr val="00B050"/>
                    </a:solidFill>
                  </a:rPr>
                  <a:t>Criterios</a:t>
                </a:r>
                <a:r>
                  <a:rPr lang="en-US" dirty="0" smtClean="0">
                    <a:solidFill>
                      <a:srgbClr val="00B050"/>
                    </a:solidFill>
                  </a:rPr>
                  <a:t> </a:t>
                </a:r>
                <a:r>
                  <a:rPr lang="en-US" dirty="0" err="1" smtClean="0">
                    <a:solidFill>
                      <a:srgbClr val="00B050"/>
                    </a:solidFill>
                  </a:rPr>
                  <a:t>aceptación</a:t>
                </a:r>
                <a:endParaRPr lang="en-US" dirty="0" smtClean="0">
                  <a:solidFill>
                    <a:srgbClr val="00B050"/>
                  </a:solidFill>
                </a:endParaRPr>
              </a:p>
              <a:p>
                <a:pPr marL="363538" lvl="1" indent="-285750">
                  <a:buFont typeface="Arial" panose="020B0604020202020204" pitchFamily="34" charset="0"/>
                  <a:buChar char="•"/>
                </a:pPr>
                <a:r>
                  <a:rPr lang="en-US" dirty="0" err="1" smtClean="0">
                    <a:solidFill>
                      <a:srgbClr val="00B050"/>
                    </a:solidFill>
                  </a:rPr>
                  <a:t>Prioridades</a:t>
                </a:r>
                <a:endParaRPr lang="es-AR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2420470" y="954741"/>
                <a:ext cx="1627094" cy="162709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4047564" y="954741"/>
                <a:ext cx="1627094" cy="162709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Backlog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err="1" smtClean="0"/>
                  <a:t>Objetivos</a:t>
                </a:r>
                <a:endParaRPr lang="en-US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err="1" smtClean="0"/>
                  <a:t>Criterios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Aceptación</a:t>
                </a:r>
                <a:endParaRPr lang="es-AR" dirty="0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5674658" y="954741"/>
                <a:ext cx="1627094" cy="162709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7301752" y="954741"/>
                <a:ext cx="1627094" cy="162709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8928846" y="954741"/>
                <a:ext cx="1627094" cy="162709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err="1" smtClean="0">
                    <a:solidFill>
                      <a:srgbClr val="00B050"/>
                    </a:solidFill>
                  </a:rPr>
                  <a:t>Aprobar</a:t>
                </a:r>
                <a:r>
                  <a:rPr lang="en-US" dirty="0" smtClean="0">
                    <a:solidFill>
                      <a:srgbClr val="00B050"/>
                    </a:solidFill>
                  </a:rPr>
                  <a:t> mockups y UAT</a:t>
                </a:r>
                <a:endParaRPr lang="es-AR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793376" y="2581835"/>
                <a:ext cx="1627094" cy="162709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err="1" smtClean="0"/>
                  <a:t>Reunión</a:t>
                </a:r>
                <a:r>
                  <a:rPr lang="en-US" dirty="0" smtClean="0"/>
                  <a:t> informal</a:t>
                </a:r>
                <a:endParaRPr lang="es-AR" dirty="0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2420470" y="2581835"/>
                <a:ext cx="1627094" cy="162709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4047564" y="2581835"/>
                <a:ext cx="1627094" cy="162709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AR" dirty="0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5674658" y="2581835"/>
                <a:ext cx="1627094" cy="162709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7301752" y="2581835"/>
                <a:ext cx="1627094" cy="162709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8928846" y="2581835"/>
                <a:ext cx="1627094" cy="162709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s-AR" dirty="0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10551459" y="954741"/>
                <a:ext cx="1627094" cy="162709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s-AR" dirty="0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10551459" y="2581835"/>
                <a:ext cx="1627094" cy="162709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s-AR" dirty="0"/>
              </a:p>
            </p:txBody>
          </p:sp>
        </p:grpSp>
        <p:sp>
          <p:nvSpPr>
            <p:cNvPr id="19" name="Rectangle 18"/>
            <p:cNvSpPr/>
            <p:nvPr/>
          </p:nvSpPr>
          <p:spPr>
            <a:xfrm>
              <a:off x="401172" y="4208929"/>
              <a:ext cx="1627094" cy="162709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err="1" smtClean="0"/>
                <a:t>Revisión</a:t>
              </a:r>
              <a:endParaRPr lang="es-AR" dirty="0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846045" y="503802"/>
            <a:ext cx="739588" cy="376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Lunes</a:t>
            </a:r>
            <a:endParaRPr lang="es-AR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2408703" y="503802"/>
            <a:ext cx="872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Martes</a:t>
            </a:r>
            <a:endParaRPr lang="es-AR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3877513" y="503802"/>
            <a:ext cx="1189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Miércoles</a:t>
            </a:r>
            <a:endParaRPr lang="es-AR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5662892" y="503802"/>
            <a:ext cx="872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Jueves</a:t>
            </a:r>
            <a:endParaRPr lang="es-AR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7278079" y="503802"/>
            <a:ext cx="896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Viernes</a:t>
            </a:r>
            <a:endParaRPr lang="es-AR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8917079" y="503802"/>
            <a:ext cx="878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Sábado</a:t>
            </a:r>
            <a:endParaRPr lang="es-AR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10429034" y="503802"/>
            <a:ext cx="1094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Domingo</a:t>
            </a:r>
            <a:endParaRPr lang="es-AR" b="1" dirty="0"/>
          </a:p>
        </p:txBody>
      </p:sp>
      <p:cxnSp>
        <p:nvCxnSpPr>
          <p:cNvPr id="32" name="Straight Arrow Connector 31"/>
          <p:cNvCxnSpPr>
            <a:stCxn id="19" idx="3"/>
          </p:cNvCxnSpPr>
          <p:nvPr/>
        </p:nvCxnSpPr>
        <p:spPr>
          <a:xfrm flipV="1">
            <a:off x="2029386" y="4827494"/>
            <a:ext cx="379317" cy="2286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408703" y="4679576"/>
            <a:ext cx="1247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Burndown</a:t>
            </a:r>
            <a:endParaRPr lang="es-AR" dirty="0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2029386" y="5091917"/>
            <a:ext cx="379317" cy="2767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408703" y="5184045"/>
            <a:ext cx="2270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Análisis</a:t>
            </a:r>
            <a:r>
              <a:rPr lang="en-US" dirty="0" smtClean="0"/>
              <a:t> </a:t>
            </a:r>
            <a:r>
              <a:rPr lang="en-US" dirty="0" err="1" smtClean="0"/>
              <a:t>estimaciones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049106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024034" y="142852"/>
            <a:ext cx="8229600" cy="134420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 smtClean="0"/>
              <a:t>Lecciones</a:t>
            </a:r>
            <a:r>
              <a:rPr lang="en-US" dirty="0" smtClean="0"/>
              <a:t> </a:t>
            </a:r>
            <a:r>
              <a:rPr lang="en-US" dirty="0" err="1" smtClean="0"/>
              <a:t>aprendidas</a:t>
            </a:r>
            <a:r>
              <a:rPr lang="en-US" dirty="0" smtClean="0"/>
              <a:t> – Sprint #3</a:t>
            </a:r>
            <a:endParaRPr lang="es-AR" sz="3600" i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76943" y="1469571"/>
            <a:ext cx="10907486" cy="4450939"/>
          </a:xfrm>
        </p:spPr>
        <p:txBody>
          <a:bodyPr>
            <a:noAutofit/>
          </a:bodyPr>
          <a:lstStyle/>
          <a:p>
            <a:pPr marL="0" indent="0">
              <a:buClr>
                <a:srgbClr val="00B050"/>
              </a:buClr>
              <a:buFont typeface="Wingdings" pitchFamily="2" charset="2"/>
              <a:buChar char="Ø"/>
            </a:pPr>
            <a:r>
              <a:rPr lang="es-AR" sz="3200" dirty="0" smtClean="0"/>
              <a:t>Realizar estimaciones con SP == 1 Hora o pasar a usar HH para poder usar estimaciones con números no enteros.</a:t>
            </a:r>
          </a:p>
          <a:p>
            <a:pPr marL="0" indent="0">
              <a:buClr>
                <a:srgbClr val="00B050"/>
              </a:buClr>
              <a:buFont typeface="Wingdings" pitchFamily="2" charset="2"/>
              <a:buChar char="Ø"/>
            </a:pPr>
            <a:r>
              <a:rPr lang="es-AR" sz="3200" dirty="0" smtClean="0"/>
              <a:t>Crear </a:t>
            </a:r>
            <a:r>
              <a:rPr lang="es-AR" sz="3200" dirty="0" err="1" smtClean="0"/>
              <a:t>templates</a:t>
            </a:r>
            <a:r>
              <a:rPr lang="es-AR" sz="3200" dirty="0" smtClean="0"/>
              <a:t> para los documentos de pruebas funcionales.</a:t>
            </a:r>
          </a:p>
          <a:p>
            <a:pPr marL="0" indent="0">
              <a:buClr>
                <a:srgbClr val="00B050"/>
              </a:buClr>
              <a:buFont typeface="Wingdings" pitchFamily="2" charset="2"/>
              <a:buChar char="Ø"/>
            </a:pPr>
            <a:r>
              <a:rPr lang="en-US" sz="3200" dirty="0" smtClean="0"/>
              <a:t>Responder </a:t>
            </a:r>
            <a:r>
              <a:rPr lang="en-US" sz="3200" dirty="0" err="1" smtClean="0"/>
              <a:t>más</a:t>
            </a:r>
            <a:r>
              <a:rPr lang="en-US" sz="3200" dirty="0" smtClean="0"/>
              <a:t> </a:t>
            </a:r>
            <a:r>
              <a:rPr lang="en-US" sz="3200" dirty="0" err="1" smtClean="0"/>
              <a:t>rápido</a:t>
            </a:r>
            <a:r>
              <a:rPr lang="en-US" sz="3200" dirty="0" smtClean="0"/>
              <a:t> a los e-mails del </a:t>
            </a:r>
            <a:r>
              <a:rPr lang="en-US" sz="3200" dirty="0" err="1" smtClean="0"/>
              <a:t>cliente</a:t>
            </a:r>
            <a:r>
              <a:rPr lang="en-US" sz="3200" dirty="0" smtClean="0"/>
              <a:t>. De </a:t>
            </a:r>
            <a:r>
              <a:rPr lang="en-US" sz="3200" dirty="0" err="1" smtClean="0"/>
              <a:t>otra</a:t>
            </a:r>
            <a:r>
              <a:rPr lang="en-US" sz="3200" dirty="0" smtClean="0"/>
              <a:t> forma, no </a:t>
            </a:r>
            <a:r>
              <a:rPr lang="en-US" sz="3200" dirty="0" err="1" smtClean="0"/>
              <a:t>esta</a:t>
            </a:r>
            <a:r>
              <a:rPr lang="en-US" sz="3200" dirty="0" smtClean="0"/>
              <a:t> </a:t>
            </a:r>
            <a:r>
              <a:rPr lang="en-US" sz="3200" dirty="0" err="1" smtClean="0"/>
              <a:t>seguro</a:t>
            </a:r>
            <a:r>
              <a:rPr lang="en-US" sz="3200" dirty="0" smtClean="0"/>
              <a:t> </a:t>
            </a:r>
            <a:r>
              <a:rPr lang="en-US" sz="3200" dirty="0" err="1" smtClean="0"/>
              <a:t>que</a:t>
            </a:r>
            <a:r>
              <a:rPr lang="en-US" sz="3200" dirty="0" smtClean="0"/>
              <a:t> el </a:t>
            </a:r>
            <a:r>
              <a:rPr lang="en-US" sz="3200" dirty="0" err="1" smtClean="0"/>
              <a:t>mismo</a:t>
            </a:r>
            <a:r>
              <a:rPr lang="en-US" sz="3200" dirty="0" smtClean="0"/>
              <a:t> </a:t>
            </a:r>
            <a:r>
              <a:rPr lang="en-US" sz="3200" dirty="0" err="1" smtClean="0"/>
              <a:t>llegó</a:t>
            </a:r>
            <a:r>
              <a:rPr lang="en-US" sz="3200" dirty="0"/>
              <a:t> </a:t>
            </a:r>
            <a:r>
              <a:rPr lang="en-US" sz="3200" dirty="0" smtClean="0"/>
              <a:t>y </a:t>
            </a:r>
            <a:r>
              <a:rPr lang="en-US" sz="3200" dirty="0" err="1" smtClean="0"/>
              <a:t>que</a:t>
            </a:r>
            <a:r>
              <a:rPr lang="en-US" sz="3200" dirty="0" smtClean="0"/>
              <a:t> </a:t>
            </a:r>
            <a:r>
              <a:rPr lang="en-US" sz="3200" dirty="0" err="1" smtClean="0"/>
              <a:t>vamos</a:t>
            </a:r>
            <a:r>
              <a:rPr lang="en-US" sz="3200" dirty="0" smtClean="0"/>
              <a:t> a </a:t>
            </a:r>
            <a:r>
              <a:rPr lang="en-US" sz="3200" dirty="0" err="1" smtClean="0"/>
              <a:t>hacer</a:t>
            </a:r>
            <a:r>
              <a:rPr lang="en-US" sz="3200" dirty="0" smtClean="0"/>
              <a:t> los </a:t>
            </a:r>
            <a:r>
              <a:rPr lang="en-US" sz="3200" dirty="0" err="1" smtClean="0"/>
              <a:t>cambios</a:t>
            </a:r>
            <a:r>
              <a:rPr lang="en-US" sz="3200" dirty="0" smtClean="0"/>
              <a:t> </a:t>
            </a:r>
            <a:r>
              <a:rPr lang="en-US" sz="3200" dirty="0" err="1" smtClean="0"/>
              <a:t>pedidos</a:t>
            </a:r>
            <a:r>
              <a:rPr lang="en-US" sz="3200" dirty="0" smtClean="0"/>
              <a:t>.</a:t>
            </a:r>
          </a:p>
          <a:p>
            <a:pPr marL="0" indent="0">
              <a:buClr>
                <a:srgbClr val="00B050"/>
              </a:buClr>
              <a:buFont typeface="Wingdings" pitchFamily="2" charset="2"/>
              <a:buChar char="Ø"/>
            </a:pPr>
            <a:r>
              <a:rPr lang="en-US" sz="3200" dirty="0" err="1" smtClean="0"/>
              <a:t>Detallar</a:t>
            </a:r>
            <a:r>
              <a:rPr lang="en-US" sz="3200" dirty="0" smtClean="0"/>
              <a:t> </a:t>
            </a:r>
            <a:r>
              <a:rPr lang="en-US" sz="3200" dirty="0" err="1" smtClean="0"/>
              <a:t>pruebas</a:t>
            </a:r>
            <a:r>
              <a:rPr lang="en-US" sz="3200" dirty="0" smtClean="0"/>
              <a:t> </a:t>
            </a:r>
            <a:r>
              <a:rPr lang="en-US" sz="3200" dirty="0" err="1" smtClean="0"/>
              <a:t>funcionales</a:t>
            </a:r>
            <a:r>
              <a:rPr lang="en-US" sz="3200" dirty="0" smtClean="0"/>
              <a:t> </a:t>
            </a:r>
            <a:r>
              <a:rPr lang="en-US" sz="3200" dirty="0" err="1" smtClean="0"/>
              <a:t>más</a:t>
            </a:r>
            <a:r>
              <a:rPr lang="en-US" sz="3200" dirty="0" smtClean="0"/>
              <a:t> </a:t>
            </a:r>
            <a:r>
              <a:rPr lang="en-US" sz="3200" dirty="0" err="1" smtClean="0"/>
              <a:t>exhaustivas</a:t>
            </a:r>
            <a:r>
              <a:rPr lang="en-US" sz="3200" dirty="0" smtClean="0"/>
              <a:t> y </a:t>
            </a:r>
            <a:r>
              <a:rPr lang="en-US" sz="3200" dirty="0" err="1" smtClean="0"/>
              <a:t>hacer</a:t>
            </a:r>
            <a:r>
              <a:rPr lang="en-US" sz="3200" dirty="0" smtClean="0"/>
              <a:t> </a:t>
            </a:r>
            <a:r>
              <a:rPr lang="en-US" sz="3200" dirty="0" err="1" smtClean="0"/>
              <a:t>pruebas</a:t>
            </a:r>
            <a:r>
              <a:rPr lang="en-US" sz="3200" dirty="0" smtClean="0"/>
              <a:t> </a:t>
            </a:r>
            <a:r>
              <a:rPr lang="en-US" sz="3200" dirty="0" err="1" smtClean="0"/>
              <a:t>exploratorias</a:t>
            </a:r>
            <a:r>
              <a:rPr lang="en-US" sz="3200" dirty="0" smtClean="0"/>
              <a:t> lo antes </a:t>
            </a:r>
            <a:r>
              <a:rPr lang="en-US" sz="3200" dirty="0" err="1" smtClean="0"/>
              <a:t>posible</a:t>
            </a:r>
            <a:r>
              <a:rPr lang="en-US" sz="3200" dirty="0" smtClean="0"/>
              <a:t>.</a:t>
            </a:r>
          </a:p>
          <a:p>
            <a:pPr marL="0" indent="0">
              <a:buClr>
                <a:srgbClr val="00B050"/>
              </a:buClr>
              <a:buFont typeface="Wingdings" pitchFamily="2" charset="2"/>
              <a:buChar char="Ø"/>
            </a:pPr>
            <a:r>
              <a:rPr lang="en-US" sz="3200" dirty="0" err="1" smtClean="0"/>
              <a:t>Agregar</a:t>
            </a:r>
            <a:r>
              <a:rPr lang="en-US" sz="3200" dirty="0" smtClean="0"/>
              <a:t> </a:t>
            </a:r>
            <a:r>
              <a:rPr lang="en-US" sz="3200" dirty="0" err="1" smtClean="0"/>
              <a:t>tareas</a:t>
            </a:r>
            <a:r>
              <a:rPr lang="en-US" sz="3200" dirty="0" smtClean="0"/>
              <a:t> </a:t>
            </a:r>
            <a:r>
              <a:rPr lang="en-US" sz="3200" dirty="0" err="1" smtClean="0"/>
              <a:t>las</a:t>
            </a:r>
            <a:r>
              <a:rPr lang="en-US" sz="3200" dirty="0" smtClean="0"/>
              <a:t> </a:t>
            </a:r>
            <a:r>
              <a:rPr lang="en-US" sz="3200" dirty="0" err="1" smtClean="0"/>
              <a:t>tareas</a:t>
            </a:r>
            <a:r>
              <a:rPr lang="en-US" sz="3200" dirty="0" smtClean="0"/>
              <a:t> de </a:t>
            </a:r>
            <a:r>
              <a:rPr lang="en-US" sz="3200" dirty="0" err="1" smtClean="0"/>
              <a:t>crear</a:t>
            </a:r>
            <a:r>
              <a:rPr lang="en-US" sz="3200" dirty="0" smtClean="0"/>
              <a:t> el </a:t>
            </a:r>
            <a:r>
              <a:rPr lang="en-US" sz="3200" dirty="0" err="1" smtClean="0"/>
              <a:t>análisis</a:t>
            </a:r>
            <a:r>
              <a:rPr lang="en-US" sz="3200" dirty="0" smtClean="0"/>
              <a:t> de </a:t>
            </a:r>
            <a:r>
              <a:rPr lang="en-US" sz="3200" dirty="0" err="1" smtClean="0"/>
              <a:t>métricas</a:t>
            </a:r>
            <a:r>
              <a:rPr lang="en-US" sz="3200" dirty="0" smtClean="0"/>
              <a:t> y los </a:t>
            </a:r>
            <a:r>
              <a:rPr lang="en-US" sz="3200" dirty="0" err="1" smtClean="0"/>
              <a:t>informes</a:t>
            </a:r>
            <a:r>
              <a:rPr lang="en-US" sz="3200" dirty="0" smtClean="0"/>
              <a:t> de </a:t>
            </a:r>
            <a:r>
              <a:rPr lang="en-US" sz="3200" dirty="0" err="1" smtClean="0"/>
              <a:t>avance</a:t>
            </a:r>
            <a:r>
              <a:rPr lang="en-US" sz="3200" dirty="0"/>
              <a:t> </a:t>
            </a:r>
            <a:r>
              <a:rPr lang="en-US" sz="3200" dirty="0" smtClean="0"/>
              <a:t>al backlog.</a:t>
            </a:r>
            <a:endParaRPr lang="es-AR" sz="3200" dirty="0" smtClean="0"/>
          </a:p>
        </p:txBody>
      </p:sp>
    </p:spTree>
    <p:extLst>
      <p:ext uri="{BB962C8B-B14F-4D97-AF65-F5344CB8AC3E}">
        <p14:creationId xmlns:p14="http://schemas.microsoft.com/office/powerpoint/2010/main" val="3739559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7130" y="259388"/>
            <a:ext cx="10772775" cy="1658198"/>
          </a:xfrm>
        </p:spPr>
        <p:txBody>
          <a:bodyPr/>
          <a:lstStyle/>
          <a:p>
            <a:pPr algn="ctr"/>
            <a:r>
              <a:rPr lang="es-AR" dirty="0" smtClean="0"/>
              <a:t>Lecciones aprendidas – Sprint #4</a:t>
            </a:r>
            <a:endParaRPr lang="es-AR" dirty="0"/>
          </a:p>
        </p:txBody>
      </p:sp>
      <p:sp>
        <p:nvSpPr>
          <p:cNvPr id="5" name="2 Marcador de contenido"/>
          <p:cNvSpPr>
            <a:spLocks noGrp="1"/>
          </p:cNvSpPr>
          <p:nvPr>
            <p:ph idx="1"/>
          </p:nvPr>
        </p:nvSpPr>
        <p:spPr>
          <a:xfrm>
            <a:off x="676656" y="1838036"/>
            <a:ext cx="10753725" cy="4738255"/>
          </a:xfrm>
        </p:spPr>
        <p:txBody>
          <a:bodyPr>
            <a:noAutofit/>
          </a:bodyPr>
          <a:lstStyle/>
          <a:p>
            <a:pPr lvl="0">
              <a:buClr>
                <a:srgbClr val="00B050"/>
              </a:buClr>
              <a:buFont typeface="Wingdings" panose="05000000000000000000" pitchFamily="2" charset="2"/>
              <a:buChar char="Ø"/>
            </a:pPr>
            <a:r>
              <a:rPr lang="es-AR" sz="3200" dirty="0" smtClean="0"/>
              <a:t>Pruebas Funcionales - No usar palabras técnicas, o en inglés. Aclarar con mayor detalle los pasos a seguir.</a:t>
            </a:r>
          </a:p>
          <a:p>
            <a:pPr lvl="0">
              <a:buClr>
                <a:srgbClr val="00B050"/>
              </a:buClr>
              <a:buFont typeface="Wingdings" panose="05000000000000000000" pitchFamily="2" charset="2"/>
              <a:buChar char="Ø"/>
            </a:pPr>
            <a:endParaRPr lang="es-AR" sz="3200" dirty="0" smtClean="0"/>
          </a:p>
          <a:p>
            <a:pPr lvl="0">
              <a:buClr>
                <a:srgbClr val="00B050"/>
              </a:buClr>
              <a:buFont typeface="Wingdings" panose="05000000000000000000" pitchFamily="2" charset="2"/>
              <a:buChar char="Ø"/>
            </a:pPr>
            <a:r>
              <a:rPr lang="es-AR" sz="3200" dirty="0" smtClean="0"/>
              <a:t>Identificación de Tareas – Es positivo tener tareas atómicas, pero se debe tener cuidado para que no cambie mucho el alcance. Faltó identificar tareas en el comienzo del sprint.</a:t>
            </a:r>
          </a:p>
          <a:p>
            <a:pPr lvl="0">
              <a:buClr>
                <a:srgbClr val="00B050"/>
              </a:buClr>
              <a:buFont typeface="Wingdings" panose="05000000000000000000" pitchFamily="2" charset="2"/>
              <a:buChar char="Ø"/>
            </a:pPr>
            <a:endParaRPr lang="es-AR" sz="3200" dirty="0" smtClean="0"/>
          </a:p>
          <a:p>
            <a:pPr lvl="0">
              <a:buClr>
                <a:srgbClr val="00B050"/>
              </a:buClr>
              <a:buFont typeface="Wingdings" panose="05000000000000000000" pitchFamily="2" charset="2"/>
              <a:buChar char="Ø"/>
            </a:pPr>
            <a:r>
              <a:rPr lang="es-AR" sz="3200" dirty="0" smtClean="0"/>
              <a:t>Documento REST API – Fue fundamental para la comunicación del equipo.</a:t>
            </a:r>
          </a:p>
          <a:p>
            <a:pPr lvl="3">
              <a:buClr>
                <a:srgbClr val="00B050"/>
              </a:buClr>
            </a:pPr>
            <a:endParaRPr lang="es-AR" sz="2600" dirty="0" smtClean="0"/>
          </a:p>
        </p:txBody>
      </p:sp>
    </p:spTree>
    <p:extLst>
      <p:ext uri="{BB962C8B-B14F-4D97-AF65-F5344CB8AC3E}">
        <p14:creationId xmlns:p14="http://schemas.microsoft.com/office/powerpoint/2010/main" val="3121502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7130" y="259388"/>
            <a:ext cx="10772775" cy="1658198"/>
          </a:xfrm>
        </p:spPr>
        <p:txBody>
          <a:bodyPr/>
          <a:lstStyle/>
          <a:p>
            <a:pPr algn="ctr"/>
            <a:r>
              <a:rPr lang="es-AR" dirty="0" smtClean="0"/>
              <a:t>Lecciones aprendidas – Sprint #5</a:t>
            </a:r>
            <a:endParaRPr lang="es-AR" dirty="0"/>
          </a:p>
        </p:txBody>
      </p:sp>
      <p:sp>
        <p:nvSpPr>
          <p:cNvPr id="5" name="2 Marcador de contenido"/>
          <p:cNvSpPr>
            <a:spLocks noGrp="1"/>
          </p:cNvSpPr>
          <p:nvPr>
            <p:ph idx="1"/>
          </p:nvPr>
        </p:nvSpPr>
        <p:spPr>
          <a:xfrm>
            <a:off x="676656" y="1838036"/>
            <a:ext cx="10753725" cy="4738255"/>
          </a:xfrm>
        </p:spPr>
        <p:txBody>
          <a:bodyPr>
            <a:noAutofit/>
          </a:bodyPr>
          <a:lstStyle/>
          <a:p>
            <a:pPr lvl="0">
              <a:buClr>
                <a:srgbClr val="00B050"/>
              </a:buClr>
              <a:buFont typeface="Wingdings" panose="05000000000000000000" pitchFamily="2" charset="2"/>
              <a:buChar char="Ø"/>
            </a:pPr>
            <a:r>
              <a:rPr lang="es-AR" sz="3200" dirty="0" smtClean="0"/>
              <a:t>Fue fundamental la gestión de los riesgos (</a:t>
            </a:r>
            <a:r>
              <a:rPr lang="es-AR" sz="3200" dirty="0" err="1" smtClean="0"/>
              <a:t>exámen</a:t>
            </a:r>
            <a:r>
              <a:rPr lang="es-AR" sz="3200" dirty="0" smtClean="0"/>
              <a:t>) para poder terminar el proyecto cumpliendo con el cliente</a:t>
            </a:r>
          </a:p>
          <a:p>
            <a:pPr lvl="0">
              <a:buClr>
                <a:srgbClr val="00B050"/>
              </a:buClr>
              <a:buFont typeface="Wingdings" panose="05000000000000000000" pitchFamily="2" charset="2"/>
              <a:buChar char="Ø"/>
            </a:pPr>
            <a:endParaRPr lang="es-AR" sz="2600" dirty="0"/>
          </a:p>
          <a:p>
            <a:pPr lvl="0">
              <a:buClr>
                <a:srgbClr val="00B050"/>
              </a:buClr>
              <a:buFont typeface="Wingdings" panose="05000000000000000000" pitchFamily="2" charset="2"/>
              <a:buChar char="Ø"/>
            </a:pPr>
            <a:r>
              <a:rPr lang="en-US" sz="3200" dirty="0" err="1" smtClean="0"/>
              <a:t>Faltó</a:t>
            </a:r>
            <a:r>
              <a:rPr lang="en-US" sz="3200" dirty="0" smtClean="0"/>
              <a:t> </a:t>
            </a:r>
            <a:r>
              <a:rPr lang="en-US" sz="3200" dirty="0" err="1" smtClean="0"/>
              <a:t>agregar</a:t>
            </a:r>
            <a:r>
              <a:rPr lang="en-US" sz="3200" dirty="0" smtClean="0"/>
              <a:t> spike para </a:t>
            </a:r>
            <a:r>
              <a:rPr lang="en-US" sz="3200" dirty="0" err="1" smtClean="0"/>
              <a:t>creación</a:t>
            </a:r>
            <a:r>
              <a:rPr lang="en-US" sz="3200" dirty="0" smtClean="0"/>
              <a:t> de reports en </a:t>
            </a:r>
            <a:r>
              <a:rPr lang="en-US" sz="3200" dirty="0" err="1" smtClean="0"/>
              <a:t>formato</a:t>
            </a:r>
            <a:r>
              <a:rPr lang="en-US" sz="3200" dirty="0" smtClean="0"/>
              <a:t> PDF</a:t>
            </a:r>
            <a:endParaRPr lang="es-AR" sz="4000" dirty="0" smtClean="0"/>
          </a:p>
        </p:txBody>
      </p:sp>
    </p:spTree>
    <p:extLst>
      <p:ext uri="{BB962C8B-B14F-4D97-AF65-F5344CB8AC3E}">
        <p14:creationId xmlns:p14="http://schemas.microsoft.com/office/powerpoint/2010/main" val="4094428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524</TotalTime>
  <Words>449</Words>
  <Application>Microsoft Office PowerPoint</Application>
  <PresentationFormat>Widescreen</PresentationFormat>
  <Paragraphs>106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 Light</vt:lpstr>
      <vt:lpstr>Wingdings</vt:lpstr>
      <vt:lpstr>Metropolitan</vt:lpstr>
      <vt:lpstr>PhoneTicket Presentacion Final</vt:lpstr>
      <vt:lpstr>PowerPoint Presentation</vt:lpstr>
      <vt:lpstr>Lecciones Aprendidas – Sprint #1</vt:lpstr>
      <vt:lpstr>PowerPoint Presentation</vt:lpstr>
      <vt:lpstr>Lecciones aprendidas – Sprint #2</vt:lpstr>
      <vt:lpstr>PowerPoint Presentation</vt:lpstr>
      <vt:lpstr>Lecciones aprendidas – Sprint #3</vt:lpstr>
      <vt:lpstr>Lecciones aprendidas – Sprint #4</vt:lpstr>
      <vt:lpstr>Lecciones aprendidas – Sprint #5</vt:lpstr>
      <vt:lpstr>PowerPoint Presentation</vt:lpstr>
      <vt:lpstr>DEMO</vt:lpstr>
      <vt:lpstr>Preguntas?</vt:lpstr>
      <vt:lpstr>Gracias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PhoneTicket Sprint #3</dc:title>
  <dc:creator>SEBAS</dc:creator>
  <cp:lastModifiedBy>Damian</cp:lastModifiedBy>
  <cp:revision>106</cp:revision>
  <dcterms:created xsi:type="dcterms:W3CDTF">2013-10-19T20:14:30Z</dcterms:created>
  <dcterms:modified xsi:type="dcterms:W3CDTF">2013-11-18T00:28:50Z</dcterms:modified>
</cp:coreProperties>
</file>