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3" r:id="rId3"/>
    <p:sldId id="302" r:id="rId4"/>
    <p:sldId id="304" r:id="rId5"/>
    <p:sldId id="301" r:id="rId6"/>
    <p:sldId id="305" r:id="rId7"/>
    <p:sldId id="300" r:id="rId8"/>
    <p:sldId id="299" r:id="rId9"/>
    <p:sldId id="276" r:id="rId10"/>
    <p:sldId id="306" r:id="rId11"/>
    <p:sldId id="292" r:id="rId12"/>
    <p:sldId id="307" r:id="rId13"/>
    <p:sldId id="298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17/11/2013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367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17/11/2013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280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17/11/2013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908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17/11/2013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00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17/11/2013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52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17/11/2013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95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17/11/2013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88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17/11/2013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584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17/11/2013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15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17/11/2013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834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17/11/2013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3777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17/11/2013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562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 err="1" smtClean="0"/>
              <a:t>Presentacion</a:t>
            </a:r>
            <a:r>
              <a:rPr lang="es-AR" sz="4000" dirty="0" smtClean="0"/>
              <a:t> Final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Cliente / </a:t>
            </a:r>
            <a:r>
              <a:rPr lang="es-AR" b="1" dirty="0" err="1" smtClean="0"/>
              <a:t>Product</a:t>
            </a:r>
            <a:r>
              <a:rPr lang="es-AR" b="1" dirty="0" smtClean="0"/>
              <a:t> </a:t>
            </a:r>
            <a:r>
              <a:rPr lang="es-AR" b="1" dirty="0" err="1" smtClean="0"/>
              <a:t>Owner</a:t>
            </a:r>
            <a:r>
              <a:rPr lang="es-AR" b="1" dirty="0" smtClean="0"/>
              <a:t>: </a:t>
            </a:r>
            <a:r>
              <a:rPr lang="es-AR" dirty="0" smtClean="0"/>
              <a:t>Mercedes Madeira</a:t>
            </a:r>
            <a:endParaRPr lang="es-AR" dirty="0" smtClean="0"/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038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92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2599901"/>
            <a:ext cx="10772775" cy="1658198"/>
          </a:xfrm>
        </p:spPr>
        <p:txBody>
          <a:bodyPr/>
          <a:lstStyle/>
          <a:p>
            <a:pPr algn="ctr"/>
            <a:r>
              <a:rPr lang="es-AR" dirty="0" smtClean="0"/>
              <a:t>DEMO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944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2599901"/>
            <a:ext cx="10772775" cy="1658198"/>
          </a:xfrm>
        </p:spPr>
        <p:txBody>
          <a:bodyPr/>
          <a:lstStyle/>
          <a:p>
            <a:pPr algn="ctr"/>
            <a:r>
              <a:rPr lang="es-AR" dirty="0" smtClean="0"/>
              <a:t>Preguntas?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0941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2599901"/>
            <a:ext cx="10772775" cy="1658198"/>
          </a:xfrm>
        </p:spPr>
        <p:txBody>
          <a:bodyPr/>
          <a:lstStyle/>
          <a:p>
            <a:pPr algn="ctr"/>
            <a:r>
              <a:rPr lang="es-AR" dirty="0" smtClean="0"/>
              <a:t>Gracias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205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02292" y="988359"/>
            <a:ext cx="11387417" cy="4881282"/>
            <a:chOff x="401172" y="954741"/>
            <a:chExt cx="11387417" cy="4881282"/>
          </a:xfrm>
        </p:grpSpPr>
        <p:grpSp>
          <p:nvGrpSpPr>
            <p:cNvPr id="18" name="Group 17"/>
            <p:cNvGrpSpPr/>
            <p:nvPr/>
          </p:nvGrpSpPr>
          <p:grpSpPr>
            <a:xfrm>
              <a:off x="403412" y="954741"/>
              <a:ext cx="11385177" cy="3254188"/>
              <a:chOff x="793376" y="954741"/>
              <a:chExt cx="11385177" cy="325418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93376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Planificación</a:t>
                </a:r>
                <a:endParaRPr lang="es-AR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420470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047564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Backlog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Objetivos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Criterios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Aceptación</a:t>
                </a:r>
                <a:endParaRPr lang="es-AR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674658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301752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928846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E-mail a </a:t>
                </a:r>
                <a:r>
                  <a:rPr lang="en-US" dirty="0" err="1" smtClean="0"/>
                  <a:t>cliente</a:t>
                </a:r>
                <a:endParaRPr lang="es-AR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93376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Reunión</a:t>
                </a:r>
                <a:r>
                  <a:rPr lang="en-US" dirty="0" smtClean="0"/>
                  <a:t> informal</a:t>
                </a:r>
                <a:endParaRPr lang="es-AR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20470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047564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E-mail </a:t>
                </a:r>
                <a:r>
                  <a:rPr lang="en-US" dirty="0" smtClean="0"/>
                  <a:t>a </a:t>
                </a:r>
                <a:r>
                  <a:rPr lang="en-US" dirty="0" err="1" smtClean="0"/>
                  <a:t>cliente</a:t>
                </a:r>
                <a:endParaRPr lang="es-AR" dirty="0"/>
              </a:p>
              <a:p>
                <a:pPr algn="ctr"/>
                <a:endParaRPr lang="es-AR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674658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301752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28846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E-mail a </a:t>
                </a:r>
                <a:r>
                  <a:rPr lang="en-US" dirty="0" err="1" smtClean="0"/>
                  <a:t>cliente</a:t>
                </a:r>
                <a:endParaRPr lang="es-AR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551459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0551459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401172" y="4208929"/>
              <a:ext cx="1627094" cy="1627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Revisión</a:t>
              </a:r>
              <a:endParaRPr lang="es-AR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46045" y="503802"/>
            <a:ext cx="739588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Lunes</a:t>
            </a:r>
            <a:endParaRPr lang="es-AR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08703" y="503802"/>
            <a:ext cx="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Martes</a:t>
            </a:r>
            <a:endParaRPr lang="es-AR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877513" y="503802"/>
            <a:ext cx="118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Miércoles</a:t>
            </a:r>
            <a:endParaRPr lang="es-AR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62892" y="503802"/>
            <a:ext cx="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Jueves</a:t>
            </a:r>
            <a:endParaRPr lang="es-AR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278079" y="503802"/>
            <a:ext cx="89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Viernes</a:t>
            </a:r>
            <a:endParaRPr lang="es-AR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917079" y="503802"/>
            <a:ext cx="87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Sábado</a:t>
            </a:r>
            <a:endParaRPr lang="es-AR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429034" y="503802"/>
            <a:ext cx="10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Domingo</a:t>
            </a:r>
            <a:endParaRPr lang="es-AR" b="1" dirty="0"/>
          </a:p>
        </p:txBody>
      </p:sp>
      <p:cxnSp>
        <p:nvCxnSpPr>
          <p:cNvPr id="32" name="Straight Arrow Connector 31"/>
          <p:cNvCxnSpPr>
            <a:stCxn id="19" idx="3"/>
          </p:cNvCxnSpPr>
          <p:nvPr/>
        </p:nvCxnSpPr>
        <p:spPr>
          <a:xfrm flipV="1">
            <a:off x="2029386" y="4827494"/>
            <a:ext cx="379317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08703" y="4679576"/>
            <a:ext cx="124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Burndown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0841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81200" y="357166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Lecciones </a:t>
            </a:r>
            <a:r>
              <a:rPr lang="es-AR" dirty="0" smtClean="0"/>
              <a:t>Aprendidas – Sprint #1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s-AR" sz="3200" dirty="0" smtClean="0"/>
              <a:t>Estimar mas tiempo para </a:t>
            </a:r>
            <a:r>
              <a:rPr lang="es-AR" sz="3200" dirty="0" err="1" smtClean="0"/>
              <a:t>spikes</a:t>
            </a:r>
            <a:r>
              <a:rPr lang="es-AR" sz="3200" dirty="0" smtClean="0"/>
              <a:t> con nuevas tecnologías (Android Studio + </a:t>
            </a:r>
            <a:r>
              <a:rPr lang="es-AR" sz="3200" dirty="0" err="1" smtClean="0"/>
              <a:t>RoboLetric</a:t>
            </a:r>
            <a:r>
              <a:rPr lang="es-AR" sz="3200" dirty="0" smtClean="0"/>
              <a:t>)</a:t>
            </a:r>
          </a:p>
          <a:p>
            <a:pPr>
              <a:buClr>
                <a:srgbClr val="00B050"/>
              </a:buClr>
              <a:buSzPct val="95000"/>
              <a:buFont typeface="Wingdings" panose="05000000000000000000" pitchFamily="2" charset="2"/>
              <a:buChar char="Ø"/>
            </a:pPr>
            <a:r>
              <a:rPr lang="en-US" sz="3200" dirty="0" err="1" smtClean="0"/>
              <a:t>Trabajar</a:t>
            </a:r>
            <a:r>
              <a:rPr lang="en-US" sz="3200" dirty="0" smtClean="0"/>
              <a:t> en la </a:t>
            </a:r>
            <a:r>
              <a:rPr lang="en-US" sz="3200" dirty="0" err="1" smtClean="0"/>
              <a:t>tarea</a:t>
            </a:r>
            <a:r>
              <a:rPr lang="en-US" sz="3200" dirty="0" smtClean="0"/>
              <a:t> mas </a:t>
            </a:r>
            <a:r>
              <a:rPr lang="en-US" sz="3200" dirty="0" err="1" smtClean="0"/>
              <a:t>prioritaria</a:t>
            </a:r>
            <a:endParaRPr lang="es-AR" sz="32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  <a:tabLst>
                <a:tab pos="357188" algn="l"/>
              </a:tabLst>
            </a:pPr>
            <a:r>
              <a:rPr lang="en-US" sz="3200" dirty="0" err="1" smtClean="0"/>
              <a:t>Enviar</a:t>
            </a:r>
            <a:r>
              <a:rPr lang="en-US" sz="3200" dirty="0" smtClean="0"/>
              <a:t> e-mails </a:t>
            </a:r>
            <a:r>
              <a:rPr lang="en-US" sz="3200" dirty="0" smtClean="0"/>
              <a:t>de </a:t>
            </a:r>
            <a:r>
              <a:rPr lang="en-US" sz="3200" dirty="0" err="1" smtClean="0"/>
              <a:t>progreso</a:t>
            </a:r>
            <a:r>
              <a:rPr lang="en-US" sz="3200" dirty="0" smtClean="0"/>
              <a:t> </a:t>
            </a:r>
            <a:r>
              <a:rPr lang="en-US" sz="3200" dirty="0" err="1" smtClean="0"/>
              <a:t>interno</a:t>
            </a:r>
            <a:r>
              <a:rPr lang="en-US" sz="3200" dirty="0" smtClean="0"/>
              <a:t> para </a:t>
            </a:r>
            <a:r>
              <a:rPr lang="en-US" sz="3200" dirty="0" err="1" smtClean="0"/>
              <a:t>facilitar</a:t>
            </a:r>
            <a:r>
              <a:rPr lang="en-US" sz="3200" dirty="0" smtClean="0"/>
              <a:t> el </a:t>
            </a:r>
            <a:r>
              <a:rPr lang="en-US" sz="3200" dirty="0" err="1" smtClean="0"/>
              <a:t>armado</a:t>
            </a:r>
            <a:r>
              <a:rPr lang="en-US" sz="3200" dirty="0" smtClean="0"/>
              <a:t> de los e-mails al </a:t>
            </a:r>
            <a:r>
              <a:rPr lang="en-US" sz="3200" dirty="0" err="1" smtClean="0"/>
              <a:t>cliente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389114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02292" y="988359"/>
            <a:ext cx="11387417" cy="4881282"/>
            <a:chOff x="401172" y="954741"/>
            <a:chExt cx="11387417" cy="4881282"/>
          </a:xfrm>
        </p:grpSpPr>
        <p:grpSp>
          <p:nvGrpSpPr>
            <p:cNvPr id="18" name="Group 17"/>
            <p:cNvGrpSpPr/>
            <p:nvPr/>
          </p:nvGrpSpPr>
          <p:grpSpPr>
            <a:xfrm>
              <a:off x="403412" y="954741"/>
              <a:ext cx="11385177" cy="3254188"/>
              <a:chOff x="793376" y="954741"/>
              <a:chExt cx="11385177" cy="325418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93376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Planificación</a:t>
                </a:r>
                <a:endParaRPr lang="es-AR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420470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047564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Backlog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Objetivos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Criterios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Aceptación</a:t>
                </a:r>
                <a:endParaRPr lang="es-AR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674658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301752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928846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B050"/>
                    </a:solidFill>
                  </a:rPr>
                  <a:t>E-mails 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internos</a:t>
                </a:r>
                <a:endParaRPr lang="en-US" dirty="0" smtClean="0">
                  <a:solidFill>
                    <a:srgbClr val="00B05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E-mail a </a:t>
                </a:r>
                <a:r>
                  <a:rPr lang="en-US" dirty="0" err="1" smtClean="0"/>
                  <a:t>cliente</a:t>
                </a:r>
                <a:endParaRPr lang="es-AR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93376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Reunión</a:t>
                </a:r>
                <a:r>
                  <a:rPr lang="en-US" dirty="0" smtClean="0"/>
                  <a:t> informal</a:t>
                </a:r>
                <a:endParaRPr lang="es-AR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20470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047564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E-mail </a:t>
                </a:r>
                <a:r>
                  <a:rPr lang="en-US" dirty="0" smtClean="0"/>
                  <a:t>a </a:t>
                </a:r>
                <a:r>
                  <a:rPr lang="en-US" dirty="0" err="1" smtClean="0"/>
                  <a:t>cliente</a:t>
                </a:r>
                <a:endParaRPr lang="es-AR" dirty="0"/>
              </a:p>
              <a:p>
                <a:pPr algn="ctr"/>
                <a:endParaRPr lang="es-AR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674658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301752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28846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E-mail a </a:t>
                </a:r>
                <a:r>
                  <a:rPr lang="en-US" dirty="0" err="1" smtClean="0"/>
                  <a:t>cliente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B050"/>
                    </a:solidFill>
                  </a:rPr>
                  <a:t>E-mails 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internos</a:t>
                </a:r>
                <a:endParaRPr lang="es-AR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551459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B050"/>
                    </a:solidFill>
                  </a:rPr>
                  <a:t>E-mail 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internos</a:t>
                </a:r>
                <a:endParaRPr lang="es-AR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0551459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B050"/>
                    </a:solidFill>
                  </a:rPr>
                  <a:t>E-mail 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internos</a:t>
                </a:r>
                <a:endParaRPr lang="es-AR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401172" y="4208929"/>
              <a:ext cx="1627094" cy="16270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Revisión</a:t>
              </a:r>
              <a:endParaRPr lang="es-AR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46045" y="503802"/>
            <a:ext cx="739588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Lunes</a:t>
            </a:r>
            <a:endParaRPr lang="es-AR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08703" y="503802"/>
            <a:ext cx="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Martes</a:t>
            </a:r>
            <a:endParaRPr lang="es-AR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877513" y="503802"/>
            <a:ext cx="118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Miércoles</a:t>
            </a:r>
            <a:endParaRPr lang="es-AR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62892" y="503802"/>
            <a:ext cx="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Jueves</a:t>
            </a:r>
            <a:endParaRPr lang="es-AR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278079" y="503802"/>
            <a:ext cx="89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Viernes</a:t>
            </a:r>
            <a:endParaRPr lang="es-AR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917079" y="503802"/>
            <a:ext cx="87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Sábado</a:t>
            </a:r>
            <a:endParaRPr lang="es-AR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429034" y="503802"/>
            <a:ext cx="10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Domingo</a:t>
            </a:r>
            <a:endParaRPr lang="es-AR" b="1" dirty="0"/>
          </a:p>
        </p:txBody>
      </p:sp>
      <p:cxnSp>
        <p:nvCxnSpPr>
          <p:cNvPr id="32" name="Straight Arrow Connector 31"/>
          <p:cNvCxnSpPr>
            <a:stCxn id="19" idx="3"/>
          </p:cNvCxnSpPr>
          <p:nvPr/>
        </p:nvCxnSpPr>
        <p:spPr>
          <a:xfrm flipV="1">
            <a:off x="2029386" y="4827494"/>
            <a:ext cx="379317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08703" y="4679576"/>
            <a:ext cx="124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Burndown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946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81199" y="357166"/>
            <a:ext cx="8695765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Lecciones aprendidas – Sprint #2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08529" y="1268761"/>
            <a:ext cx="10488705" cy="5400600"/>
          </a:xfrm>
        </p:spPr>
        <p:txBody>
          <a:bodyPr>
            <a:normAutofit lnSpcReduction="10000"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dirty="0" err="1"/>
              <a:t>Reuniones</a:t>
            </a:r>
            <a:r>
              <a:rPr lang="en-US" sz="3200" dirty="0"/>
              <a:t> - </a:t>
            </a:r>
            <a:r>
              <a:rPr lang="en-US" sz="3200" dirty="0" err="1"/>
              <a:t>Planeamiento</a:t>
            </a:r>
            <a:r>
              <a:rPr lang="en-US" sz="3200" dirty="0"/>
              <a:t>: </a:t>
            </a:r>
          </a:p>
          <a:p>
            <a:pPr marL="971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800" dirty="0" err="1"/>
              <a:t>P</a:t>
            </a:r>
            <a:r>
              <a:rPr lang="en-US" sz="2800" dirty="0" err="1"/>
              <a:t>rioridades</a:t>
            </a:r>
            <a:r>
              <a:rPr lang="en-US" sz="2800" dirty="0"/>
              <a:t> de alto </a:t>
            </a:r>
            <a:r>
              <a:rPr lang="en-US" sz="2800" dirty="0" err="1"/>
              <a:t>nivel</a:t>
            </a:r>
            <a:r>
              <a:rPr lang="en-US" sz="2800" dirty="0"/>
              <a:t> </a:t>
            </a:r>
            <a:r>
              <a:rPr lang="en-US" sz="2800" dirty="0" err="1"/>
              <a:t>definidas</a:t>
            </a:r>
            <a:endParaRPr lang="en-US" sz="2800" dirty="0"/>
          </a:p>
          <a:p>
            <a:pPr marL="971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Mockups simples (</a:t>
            </a:r>
            <a:r>
              <a:rPr lang="en-US" sz="2800" dirty="0" err="1"/>
              <a:t>ej</a:t>
            </a:r>
            <a:r>
              <a:rPr lang="en-US" sz="2800" dirty="0"/>
              <a:t>: </a:t>
            </a:r>
            <a:r>
              <a:rPr lang="en-US" sz="2800" dirty="0" err="1"/>
              <a:t>papel</a:t>
            </a:r>
            <a:r>
              <a:rPr lang="en-US" sz="2800" dirty="0"/>
              <a:t>) </a:t>
            </a:r>
            <a:r>
              <a:rPr lang="en-US" sz="2800" dirty="0" err="1"/>
              <a:t>aprobados</a:t>
            </a:r>
            <a:endParaRPr lang="en-US" sz="2800" dirty="0"/>
          </a:p>
          <a:p>
            <a:pPr marL="971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800" dirty="0" err="1"/>
              <a:t>Criterios</a:t>
            </a:r>
            <a:r>
              <a:rPr lang="en-US" sz="2800" dirty="0"/>
              <a:t> de </a:t>
            </a:r>
            <a:r>
              <a:rPr lang="en-US" sz="2800" dirty="0" err="1"/>
              <a:t>aceptación</a:t>
            </a:r>
            <a:r>
              <a:rPr lang="en-US" sz="2800" dirty="0"/>
              <a:t> </a:t>
            </a:r>
            <a:r>
              <a:rPr lang="en-US" sz="2800" dirty="0" err="1"/>
              <a:t>mínimos</a:t>
            </a:r>
            <a:r>
              <a:rPr lang="en-US" sz="2800" dirty="0"/>
              <a:t> </a:t>
            </a:r>
            <a:r>
              <a:rPr lang="en-US" sz="2800" dirty="0" err="1"/>
              <a:t>establecidos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el </a:t>
            </a:r>
            <a:r>
              <a:rPr lang="en-US" sz="2800" dirty="0" err="1"/>
              <a:t>cliente</a:t>
            </a:r>
            <a:r>
              <a:rPr lang="en-US" sz="2800" dirty="0"/>
              <a:t>.</a:t>
            </a:r>
          </a:p>
          <a:p>
            <a:pPr marL="971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800" dirty="0" err="1"/>
              <a:t>Modelo</a:t>
            </a:r>
            <a:r>
              <a:rPr lang="en-US" sz="2800" dirty="0"/>
              <a:t> </a:t>
            </a:r>
            <a:r>
              <a:rPr lang="en-US" sz="2800" dirty="0" err="1"/>
              <a:t>básico</a:t>
            </a:r>
            <a:r>
              <a:rPr lang="en-US" sz="2800" dirty="0"/>
              <a:t> </a:t>
            </a:r>
            <a:r>
              <a:rPr lang="en-US" sz="2800" dirty="0" err="1"/>
              <a:t>definido</a:t>
            </a:r>
            <a:r>
              <a:rPr lang="en-US" sz="2800" dirty="0"/>
              <a:t> </a:t>
            </a:r>
            <a:r>
              <a:rPr lang="en-US" sz="2800" dirty="0" err="1"/>
              <a:t>aprobado</a:t>
            </a:r>
            <a:endParaRPr lang="es-AR" sz="28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s-AR" sz="3200" dirty="0"/>
              <a:t>Obtener información del esfuerzo real de las tareas para mejorar la estimación</a:t>
            </a:r>
            <a:r>
              <a:rPr lang="es-AR" sz="3200" dirty="0" smtClean="0"/>
              <a:t>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s-AR" sz="3200" dirty="0"/>
              <a:t>Utilizar mensajes separados y enviar recordatorios para no quedarnos bloqueados.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dirty="0" err="1"/>
              <a:t>Reducir</a:t>
            </a:r>
            <a:r>
              <a:rPr lang="en-US" sz="3200" dirty="0"/>
              <a:t> la </a:t>
            </a:r>
            <a:r>
              <a:rPr lang="en-US" sz="3200" dirty="0" err="1"/>
              <a:t>cantidad</a:t>
            </a:r>
            <a:r>
              <a:rPr lang="en-US" sz="3200" dirty="0"/>
              <a:t> de e-mails de </a:t>
            </a:r>
            <a:r>
              <a:rPr lang="en-US" sz="3200" dirty="0" err="1"/>
              <a:t>informe</a:t>
            </a:r>
            <a:r>
              <a:rPr lang="en-US" sz="3200" dirty="0"/>
              <a:t> de </a:t>
            </a:r>
            <a:r>
              <a:rPr lang="en-US" sz="3200" dirty="0" err="1"/>
              <a:t>progreso</a:t>
            </a:r>
            <a:r>
              <a:rPr lang="en-US" sz="3200" dirty="0"/>
              <a:t>, con </a:t>
            </a:r>
            <a:r>
              <a:rPr lang="en-US" sz="3200" dirty="0" err="1"/>
              <a:t>orientación</a:t>
            </a:r>
            <a:r>
              <a:rPr lang="en-US" sz="3200" dirty="0"/>
              <a:t> a </a:t>
            </a:r>
            <a:r>
              <a:rPr lang="en-US" sz="3200" dirty="0" err="1"/>
              <a:t>funcionalidades</a:t>
            </a:r>
            <a:r>
              <a:rPr lang="en-US" sz="3200" dirty="0"/>
              <a:t> </a:t>
            </a:r>
            <a:r>
              <a:rPr lang="en-US" sz="3200" dirty="0" err="1"/>
              <a:t>completas</a:t>
            </a:r>
            <a:r>
              <a:rPr lang="en-US" sz="3200" dirty="0"/>
              <a:t> y no </a:t>
            </a:r>
            <a:r>
              <a:rPr lang="en-US" sz="3200" dirty="0" err="1"/>
              <a:t>tanto</a:t>
            </a:r>
            <a:r>
              <a:rPr lang="en-US" sz="3200" dirty="0"/>
              <a:t> a </a:t>
            </a:r>
            <a:r>
              <a:rPr lang="en-US" sz="3200" dirty="0" err="1"/>
              <a:t>detalles</a:t>
            </a:r>
            <a:r>
              <a:rPr lang="en-US" sz="3200" dirty="0"/>
              <a:t> </a:t>
            </a:r>
            <a:r>
              <a:rPr lang="en-US" sz="3200" dirty="0" err="1"/>
              <a:t>internos</a:t>
            </a:r>
            <a:r>
              <a:rPr lang="en-US" sz="3200" dirty="0"/>
              <a:t> para no </a:t>
            </a:r>
            <a:r>
              <a:rPr lang="en-US" sz="3200" dirty="0" err="1"/>
              <a:t>agobiar</a:t>
            </a:r>
            <a:r>
              <a:rPr lang="en-US" sz="3200" dirty="0"/>
              <a:t> al </a:t>
            </a:r>
            <a:r>
              <a:rPr lang="en-US" sz="3200" dirty="0" err="1"/>
              <a:t>cliente</a:t>
            </a:r>
            <a:r>
              <a:rPr lang="en-US" sz="3200" dirty="0" smtClean="0"/>
              <a:t>.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25867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02292" y="988359"/>
            <a:ext cx="11387417" cy="4881282"/>
            <a:chOff x="401172" y="954741"/>
            <a:chExt cx="11387417" cy="4881282"/>
          </a:xfrm>
        </p:grpSpPr>
        <p:grpSp>
          <p:nvGrpSpPr>
            <p:cNvPr id="18" name="Group 17"/>
            <p:cNvGrpSpPr/>
            <p:nvPr/>
          </p:nvGrpSpPr>
          <p:grpSpPr>
            <a:xfrm>
              <a:off x="403412" y="954741"/>
              <a:ext cx="11385177" cy="3254188"/>
              <a:chOff x="793376" y="954741"/>
              <a:chExt cx="11385177" cy="325418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93376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Planificación</a:t>
                </a:r>
                <a:endParaRPr lang="en-US" dirty="0" smtClean="0"/>
              </a:p>
              <a:p>
                <a:pPr marL="363538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B050"/>
                    </a:solidFill>
                  </a:rPr>
                  <a:t>Mockups</a:t>
                </a:r>
              </a:p>
              <a:p>
                <a:pPr marL="363538" lvl="1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rgbClr val="00B050"/>
                    </a:solidFill>
                  </a:rPr>
                  <a:t>Criterios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aceptación</a:t>
                </a:r>
                <a:endParaRPr lang="en-US" dirty="0" smtClean="0">
                  <a:solidFill>
                    <a:srgbClr val="00B050"/>
                  </a:solidFill>
                </a:endParaRPr>
              </a:p>
              <a:p>
                <a:pPr marL="363538" lvl="1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rgbClr val="00B050"/>
                    </a:solidFill>
                  </a:rPr>
                  <a:t>Prioridades</a:t>
                </a:r>
                <a:endParaRPr lang="es-AR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420470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047564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Backlog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Objetivos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Criterios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Aceptación</a:t>
                </a:r>
                <a:endParaRPr lang="es-AR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674658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301752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928846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rgbClr val="00B050"/>
                    </a:solidFill>
                  </a:rPr>
                  <a:t>Aprobar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mockups y UAT</a:t>
                </a:r>
                <a:endParaRPr lang="es-AR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93376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Reunión</a:t>
                </a:r>
                <a:r>
                  <a:rPr lang="en-US" dirty="0" smtClean="0"/>
                  <a:t> informal</a:t>
                </a:r>
                <a:endParaRPr lang="es-AR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20470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047564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674658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301752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28846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AR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551459" y="954741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AR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0551459" y="2581835"/>
                <a:ext cx="1627094" cy="16270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AR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401172" y="4208929"/>
              <a:ext cx="1627094" cy="16270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Revisión</a:t>
              </a:r>
              <a:endParaRPr lang="es-AR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46045" y="503802"/>
            <a:ext cx="739588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Lunes</a:t>
            </a:r>
            <a:endParaRPr lang="es-AR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08703" y="503802"/>
            <a:ext cx="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Martes</a:t>
            </a:r>
            <a:endParaRPr lang="es-AR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877513" y="503802"/>
            <a:ext cx="118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Miércoles</a:t>
            </a:r>
            <a:endParaRPr lang="es-AR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62892" y="503802"/>
            <a:ext cx="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Jueves</a:t>
            </a:r>
            <a:endParaRPr lang="es-AR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278079" y="503802"/>
            <a:ext cx="89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Viernes</a:t>
            </a:r>
            <a:endParaRPr lang="es-AR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917079" y="503802"/>
            <a:ext cx="87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Sábado</a:t>
            </a:r>
            <a:endParaRPr lang="es-AR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429034" y="503802"/>
            <a:ext cx="10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Domingo</a:t>
            </a:r>
            <a:endParaRPr lang="es-AR" b="1" dirty="0"/>
          </a:p>
        </p:txBody>
      </p:sp>
      <p:cxnSp>
        <p:nvCxnSpPr>
          <p:cNvPr id="32" name="Straight Arrow Connector 31"/>
          <p:cNvCxnSpPr>
            <a:stCxn id="19" idx="3"/>
          </p:cNvCxnSpPr>
          <p:nvPr/>
        </p:nvCxnSpPr>
        <p:spPr>
          <a:xfrm flipV="1">
            <a:off x="2029386" y="4827494"/>
            <a:ext cx="379317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08703" y="4679576"/>
            <a:ext cx="124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Burndown</a:t>
            </a:r>
            <a:endParaRPr lang="es-AR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029386" y="5091917"/>
            <a:ext cx="379317" cy="276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408703" y="5184045"/>
            <a:ext cx="227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Análisis</a:t>
            </a:r>
            <a:r>
              <a:rPr lang="en-US" dirty="0" smtClean="0"/>
              <a:t> </a:t>
            </a:r>
            <a:r>
              <a:rPr lang="en-US" dirty="0" err="1" smtClean="0"/>
              <a:t>estimaciones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4910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Lecciones</a:t>
            </a:r>
            <a:r>
              <a:rPr lang="en-US" dirty="0" smtClean="0"/>
              <a:t> </a:t>
            </a:r>
            <a:r>
              <a:rPr lang="en-US" dirty="0" err="1" smtClean="0"/>
              <a:t>aprendidas</a:t>
            </a:r>
            <a:r>
              <a:rPr lang="en-US" dirty="0" smtClean="0"/>
              <a:t> – Sprint #3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6943" y="1469571"/>
            <a:ext cx="10907486" cy="4450939"/>
          </a:xfrm>
        </p:spPr>
        <p:txBody>
          <a:bodyPr>
            <a:noAutofit/>
          </a:bodyPr>
          <a:lstStyle/>
          <a:p>
            <a:pPr marL="0" indent="0">
              <a:buClr>
                <a:srgbClr val="00B050"/>
              </a:buClr>
              <a:buFont typeface="Wingdings" pitchFamily="2" charset="2"/>
              <a:buChar char="Ø"/>
            </a:pPr>
            <a:r>
              <a:rPr lang="es-AR" sz="3200" dirty="0" smtClean="0"/>
              <a:t>Realizar estimaciones con SP == 1 Hora o pasar a usar HH para poder usar estimaciones con números no enteros.</a:t>
            </a:r>
          </a:p>
          <a:p>
            <a:pPr marL="0" indent="0">
              <a:buClr>
                <a:srgbClr val="00B050"/>
              </a:buClr>
              <a:buFont typeface="Wingdings" pitchFamily="2" charset="2"/>
              <a:buChar char="Ø"/>
            </a:pPr>
            <a:r>
              <a:rPr lang="es-AR" sz="3200" dirty="0" smtClean="0"/>
              <a:t>Crear </a:t>
            </a:r>
            <a:r>
              <a:rPr lang="es-AR" sz="3200" dirty="0" err="1" smtClean="0"/>
              <a:t>templates</a:t>
            </a:r>
            <a:r>
              <a:rPr lang="es-AR" sz="3200" dirty="0" smtClean="0"/>
              <a:t> para los documentos de pruebas funcionales.</a:t>
            </a:r>
          </a:p>
          <a:p>
            <a:pPr marL="0" indent="0"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3200" dirty="0" smtClean="0"/>
              <a:t>Responder </a:t>
            </a:r>
            <a:r>
              <a:rPr lang="en-US" sz="3200" dirty="0" err="1" smtClean="0"/>
              <a:t>más</a:t>
            </a:r>
            <a:r>
              <a:rPr lang="en-US" sz="3200" dirty="0" smtClean="0"/>
              <a:t> </a:t>
            </a:r>
            <a:r>
              <a:rPr lang="en-US" sz="3200" dirty="0" err="1" smtClean="0"/>
              <a:t>rápido</a:t>
            </a:r>
            <a:r>
              <a:rPr lang="en-US" sz="3200" dirty="0" smtClean="0"/>
              <a:t> a los e-mails del </a:t>
            </a:r>
            <a:r>
              <a:rPr lang="en-US" sz="3200" dirty="0" err="1" smtClean="0"/>
              <a:t>cliente</a:t>
            </a:r>
            <a:r>
              <a:rPr lang="en-US" sz="3200" dirty="0" smtClean="0"/>
              <a:t>. De </a:t>
            </a:r>
            <a:r>
              <a:rPr lang="en-US" sz="3200" dirty="0" err="1" smtClean="0"/>
              <a:t>otra</a:t>
            </a:r>
            <a:r>
              <a:rPr lang="en-US" sz="3200" dirty="0" smtClean="0"/>
              <a:t> forma, no </a:t>
            </a:r>
            <a:r>
              <a:rPr lang="en-US" sz="3200" dirty="0" err="1" smtClean="0"/>
              <a:t>esta</a:t>
            </a:r>
            <a:r>
              <a:rPr lang="en-US" sz="3200" dirty="0" smtClean="0"/>
              <a:t> </a:t>
            </a:r>
            <a:r>
              <a:rPr lang="en-US" sz="3200" dirty="0" err="1" smtClean="0"/>
              <a:t>seguro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 el </a:t>
            </a:r>
            <a:r>
              <a:rPr lang="en-US" sz="3200" dirty="0" err="1" smtClean="0"/>
              <a:t>mismo</a:t>
            </a:r>
            <a:r>
              <a:rPr lang="en-US" sz="3200" dirty="0" smtClean="0"/>
              <a:t> </a:t>
            </a:r>
            <a:r>
              <a:rPr lang="en-US" sz="3200" dirty="0" err="1" smtClean="0"/>
              <a:t>llegó</a:t>
            </a:r>
            <a:r>
              <a:rPr lang="en-US" sz="3200" dirty="0"/>
              <a:t> </a:t>
            </a:r>
            <a:r>
              <a:rPr lang="en-US" sz="3200" dirty="0" smtClean="0"/>
              <a:t>y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vamos</a:t>
            </a:r>
            <a:r>
              <a:rPr lang="en-US" sz="3200" dirty="0" smtClean="0"/>
              <a:t> a </a:t>
            </a:r>
            <a:r>
              <a:rPr lang="en-US" sz="3200" dirty="0" err="1" smtClean="0"/>
              <a:t>hacer</a:t>
            </a:r>
            <a:r>
              <a:rPr lang="en-US" sz="3200" dirty="0" smtClean="0"/>
              <a:t> los </a:t>
            </a:r>
            <a:r>
              <a:rPr lang="en-US" sz="3200" dirty="0" err="1" smtClean="0"/>
              <a:t>cambios</a:t>
            </a:r>
            <a:r>
              <a:rPr lang="en-US" sz="3200" dirty="0" smtClean="0"/>
              <a:t> </a:t>
            </a:r>
            <a:r>
              <a:rPr lang="en-US" sz="3200" dirty="0" err="1" smtClean="0"/>
              <a:t>pedidos</a:t>
            </a:r>
            <a:r>
              <a:rPr lang="en-US" sz="3200" dirty="0" smtClean="0"/>
              <a:t>.</a:t>
            </a:r>
            <a:endParaRPr lang="en-US" sz="3200" dirty="0" smtClean="0"/>
          </a:p>
          <a:p>
            <a:pPr marL="0" indent="0"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3200" dirty="0" err="1" smtClean="0"/>
              <a:t>Detallar</a:t>
            </a:r>
            <a:r>
              <a:rPr lang="en-US" sz="3200" dirty="0" smtClean="0"/>
              <a:t> </a:t>
            </a:r>
            <a:r>
              <a:rPr lang="en-US" sz="3200" dirty="0" err="1" smtClean="0"/>
              <a:t>pruebas</a:t>
            </a:r>
            <a:r>
              <a:rPr lang="en-US" sz="3200" dirty="0" smtClean="0"/>
              <a:t> </a:t>
            </a:r>
            <a:r>
              <a:rPr lang="en-US" sz="3200" dirty="0" err="1" smtClean="0"/>
              <a:t>funcionales</a:t>
            </a:r>
            <a:r>
              <a:rPr lang="en-US" sz="3200" dirty="0" smtClean="0"/>
              <a:t> </a:t>
            </a:r>
            <a:r>
              <a:rPr lang="en-US" sz="3200" dirty="0" err="1" smtClean="0"/>
              <a:t>más</a:t>
            </a:r>
            <a:r>
              <a:rPr lang="en-US" sz="3200" dirty="0" smtClean="0"/>
              <a:t> </a:t>
            </a:r>
            <a:r>
              <a:rPr lang="en-US" sz="3200" dirty="0" err="1" smtClean="0"/>
              <a:t>exhaustivas</a:t>
            </a:r>
            <a:r>
              <a:rPr lang="en-US" sz="3200" dirty="0" smtClean="0"/>
              <a:t> y </a:t>
            </a:r>
            <a:r>
              <a:rPr lang="en-US" sz="3200" dirty="0" err="1" smtClean="0"/>
              <a:t>hacer</a:t>
            </a:r>
            <a:r>
              <a:rPr lang="en-US" sz="3200" dirty="0" smtClean="0"/>
              <a:t> </a:t>
            </a:r>
            <a:r>
              <a:rPr lang="en-US" sz="3200" dirty="0" err="1" smtClean="0"/>
              <a:t>pruebas</a:t>
            </a:r>
            <a:r>
              <a:rPr lang="en-US" sz="3200" dirty="0" smtClean="0"/>
              <a:t> </a:t>
            </a:r>
            <a:r>
              <a:rPr lang="en-US" sz="3200" dirty="0" err="1" smtClean="0"/>
              <a:t>exploratorias</a:t>
            </a:r>
            <a:r>
              <a:rPr lang="en-US" sz="3200" dirty="0" smtClean="0"/>
              <a:t> lo antes </a:t>
            </a:r>
            <a:r>
              <a:rPr lang="en-US" sz="3200" dirty="0" err="1" smtClean="0"/>
              <a:t>posible</a:t>
            </a:r>
            <a:r>
              <a:rPr lang="en-US" sz="3200" dirty="0" smtClean="0"/>
              <a:t>.</a:t>
            </a:r>
          </a:p>
          <a:p>
            <a:pPr marL="0" indent="0"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3200" dirty="0" err="1" smtClean="0"/>
              <a:t>Agregar</a:t>
            </a:r>
            <a:r>
              <a:rPr lang="en-US" sz="3200" dirty="0" smtClean="0"/>
              <a:t> </a:t>
            </a:r>
            <a:r>
              <a:rPr lang="en-US" sz="3200" dirty="0" err="1" smtClean="0"/>
              <a:t>tareas</a:t>
            </a:r>
            <a:r>
              <a:rPr lang="en-US" sz="3200" dirty="0" smtClean="0"/>
              <a:t> </a:t>
            </a:r>
            <a:r>
              <a:rPr lang="en-US" sz="3200" dirty="0" err="1" smtClean="0"/>
              <a:t>las</a:t>
            </a:r>
            <a:r>
              <a:rPr lang="en-US" sz="3200" dirty="0" smtClean="0"/>
              <a:t> </a:t>
            </a:r>
            <a:r>
              <a:rPr lang="en-US" sz="3200" dirty="0" err="1" smtClean="0"/>
              <a:t>tareas</a:t>
            </a:r>
            <a:r>
              <a:rPr lang="en-US" sz="3200" dirty="0" smtClean="0"/>
              <a:t> de </a:t>
            </a:r>
            <a:r>
              <a:rPr lang="en-US" sz="3200" dirty="0" err="1" smtClean="0"/>
              <a:t>crear</a:t>
            </a:r>
            <a:r>
              <a:rPr lang="en-US" sz="3200" dirty="0" smtClean="0"/>
              <a:t> el </a:t>
            </a:r>
            <a:r>
              <a:rPr lang="en-US" sz="3200" dirty="0" err="1" smtClean="0"/>
              <a:t>análisis</a:t>
            </a:r>
            <a:r>
              <a:rPr lang="en-US" sz="3200" dirty="0" smtClean="0"/>
              <a:t> de </a:t>
            </a:r>
            <a:r>
              <a:rPr lang="en-US" sz="3200" dirty="0" err="1" smtClean="0"/>
              <a:t>métricas</a:t>
            </a:r>
            <a:r>
              <a:rPr lang="en-US" sz="3200" dirty="0" smtClean="0"/>
              <a:t> y los </a:t>
            </a:r>
            <a:r>
              <a:rPr lang="en-US" sz="3200" dirty="0" err="1" smtClean="0"/>
              <a:t>informes</a:t>
            </a:r>
            <a:r>
              <a:rPr lang="en-US" sz="3200" dirty="0" smtClean="0"/>
              <a:t> de </a:t>
            </a:r>
            <a:r>
              <a:rPr lang="en-US" sz="3200" dirty="0" err="1" smtClean="0"/>
              <a:t>avance</a:t>
            </a:r>
            <a:r>
              <a:rPr lang="en-US" sz="3200" dirty="0"/>
              <a:t> </a:t>
            </a:r>
            <a:r>
              <a:rPr lang="en-US" sz="3200" dirty="0" smtClean="0"/>
              <a:t>al backlog.</a:t>
            </a: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373955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259388"/>
            <a:ext cx="10772775" cy="1658198"/>
          </a:xfrm>
        </p:spPr>
        <p:txBody>
          <a:bodyPr/>
          <a:lstStyle/>
          <a:p>
            <a:pPr algn="ctr"/>
            <a:r>
              <a:rPr lang="es-AR" dirty="0" smtClean="0"/>
              <a:t>Lecciones aprendidas – Sprint #4</a:t>
            </a:r>
            <a:endParaRPr lang="es-AR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76656" y="1838036"/>
            <a:ext cx="10753725" cy="4738255"/>
          </a:xfrm>
        </p:spPr>
        <p:txBody>
          <a:bodyPr>
            <a:noAutofit/>
          </a:bodyPr>
          <a:lstStyle/>
          <a:p>
            <a:pPr lvl="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s-AR" sz="3200" dirty="0" smtClean="0"/>
              <a:t>Pruebas Funcionales - No usar palabras técnicas, o en inglés. Aclarar con mayor detalle los pasos a seguir.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s-AR" sz="3200" dirty="0" smtClean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s-AR" sz="3200" dirty="0" smtClean="0"/>
              <a:t>Identificación de Tareas – Es positivo tener tareas atómicas, pero se debe tener cuidado para que no cambie mucho el alcance. </a:t>
            </a:r>
            <a:r>
              <a:rPr lang="es-AR" sz="3200" dirty="0" smtClean="0"/>
              <a:t>Faltó </a:t>
            </a:r>
            <a:r>
              <a:rPr lang="es-AR" sz="3200" dirty="0" smtClean="0"/>
              <a:t>identificar tareas en el comienzo del sprint.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s-AR" sz="3200" dirty="0" smtClean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s-AR" sz="3200" dirty="0" smtClean="0"/>
              <a:t>Documento REST API – Fue fundamental para la comunicación del equipo.</a:t>
            </a:r>
          </a:p>
          <a:p>
            <a:pPr lvl="3">
              <a:buClr>
                <a:srgbClr val="00B050"/>
              </a:buClr>
            </a:pPr>
            <a:endParaRPr lang="es-AR" sz="2600" dirty="0" smtClean="0"/>
          </a:p>
        </p:txBody>
      </p:sp>
    </p:spTree>
    <p:extLst>
      <p:ext uri="{BB962C8B-B14F-4D97-AF65-F5344CB8AC3E}">
        <p14:creationId xmlns:p14="http://schemas.microsoft.com/office/powerpoint/2010/main" val="31215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259388"/>
            <a:ext cx="10772775" cy="1658198"/>
          </a:xfrm>
        </p:spPr>
        <p:txBody>
          <a:bodyPr/>
          <a:lstStyle/>
          <a:p>
            <a:pPr algn="ctr"/>
            <a:r>
              <a:rPr lang="es-AR" dirty="0" smtClean="0"/>
              <a:t>Lecciones </a:t>
            </a:r>
            <a:r>
              <a:rPr lang="es-AR" dirty="0" smtClean="0"/>
              <a:t>aprendidas – Sprint #5</a:t>
            </a:r>
            <a:endParaRPr lang="es-AR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76656" y="1838036"/>
            <a:ext cx="10753725" cy="4738255"/>
          </a:xfrm>
        </p:spPr>
        <p:txBody>
          <a:bodyPr>
            <a:noAutofit/>
          </a:bodyPr>
          <a:lstStyle/>
          <a:p>
            <a:pPr lvl="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s-AR" sz="3200" dirty="0" smtClean="0"/>
              <a:t>Fue </a:t>
            </a:r>
            <a:r>
              <a:rPr lang="es-AR" sz="3200" dirty="0" smtClean="0"/>
              <a:t>fundamental la gestión de los riesgos (</a:t>
            </a:r>
            <a:r>
              <a:rPr lang="es-AR" sz="3200" dirty="0" err="1" smtClean="0"/>
              <a:t>exámen</a:t>
            </a:r>
            <a:r>
              <a:rPr lang="es-AR" sz="3200" dirty="0" smtClean="0"/>
              <a:t>) para poder terminar el proyecto cumpliendo con el </a:t>
            </a:r>
            <a:r>
              <a:rPr lang="es-AR" sz="3200" dirty="0" smtClean="0"/>
              <a:t>cliente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s-AR" sz="2600" dirty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dirty="0" err="1" smtClean="0"/>
              <a:t>Faltó</a:t>
            </a:r>
            <a:r>
              <a:rPr lang="en-US" sz="3200" dirty="0" smtClean="0"/>
              <a:t> </a:t>
            </a:r>
            <a:r>
              <a:rPr lang="en-US" sz="3200" dirty="0" err="1" smtClean="0"/>
              <a:t>agregar</a:t>
            </a:r>
            <a:r>
              <a:rPr lang="en-US" sz="3200" dirty="0" smtClean="0"/>
              <a:t> spike para </a:t>
            </a:r>
            <a:r>
              <a:rPr lang="en-US" sz="3200" dirty="0" err="1" smtClean="0"/>
              <a:t>creación</a:t>
            </a:r>
            <a:r>
              <a:rPr lang="en-US" sz="3200" dirty="0" smtClean="0"/>
              <a:t> de reports en </a:t>
            </a:r>
            <a:r>
              <a:rPr lang="en-US" sz="3200" dirty="0" err="1" smtClean="0"/>
              <a:t>formato</a:t>
            </a:r>
            <a:r>
              <a:rPr lang="en-US" sz="3200" dirty="0" smtClean="0"/>
              <a:t> PDF</a:t>
            </a:r>
            <a:endParaRPr lang="es-AR" sz="4000" dirty="0" smtClean="0"/>
          </a:p>
        </p:txBody>
      </p:sp>
    </p:spTree>
    <p:extLst>
      <p:ext uri="{BB962C8B-B14F-4D97-AF65-F5344CB8AC3E}">
        <p14:creationId xmlns:p14="http://schemas.microsoft.com/office/powerpoint/2010/main" val="40944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499</TotalTime>
  <Words>432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 Light</vt:lpstr>
      <vt:lpstr>Wingdings</vt:lpstr>
      <vt:lpstr>Metropolitan</vt:lpstr>
      <vt:lpstr>PhoneTicket Presentacion Final</vt:lpstr>
      <vt:lpstr>PowerPoint Presentation</vt:lpstr>
      <vt:lpstr>Lecciones Aprendidas – Sprint #1</vt:lpstr>
      <vt:lpstr>PowerPoint Presentation</vt:lpstr>
      <vt:lpstr>Lecciones aprendidas – Sprint #2</vt:lpstr>
      <vt:lpstr>PowerPoint Presentation</vt:lpstr>
      <vt:lpstr>Lecciones aprendidas – Sprint #3</vt:lpstr>
      <vt:lpstr>Lecciones aprendidas – Sprint #4</vt:lpstr>
      <vt:lpstr>Lecciones aprendidas – Sprint #5</vt:lpstr>
      <vt:lpstr>PowerPoint Presentation</vt:lpstr>
      <vt:lpstr>DEMO</vt:lpstr>
      <vt:lpstr>Preguntas?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</dc:title>
  <dc:creator>SEBAS</dc:creator>
  <cp:lastModifiedBy>Damian</cp:lastModifiedBy>
  <cp:revision>103</cp:revision>
  <dcterms:created xsi:type="dcterms:W3CDTF">2013-10-19T20:14:30Z</dcterms:created>
  <dcterms:modified xsi:type="dcterms:W3CDTF">2013-11-17T18:02:13Z</dcterms:modified>
</cp:coreProperties>
</file>