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6128" r:id="rId6"/>
    <p:sldId id="6199" r:id="rId7"/>
    <p:sldId id="6198" r:id="rId8"/>
    <p:sldId id="6200" r:id="rId9"/>
    <p:sldId id="6207" r:id="rId10"/>
    <p:sldId id="6209" r:id="rId11"/>
    <p:sldId id="6210" r:id="rId12"/>
    <p:sldId id="6208" r:id="rId13"/>
    <p:sldId id="6211" r:id="rId14"/>
    <p:sldId id="6130" r:id="rId15"/>
    <p:sldId id="6196" r:id="rId16"/>
  </p:sldIdLst>
  <p:sldSz cx="12192000" cy="6858000"/>
  <p:notesSz cx="6954838"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4495499-0CC5-7E11-E501-6B7CC3F8087E}" name="Schey, Dakota" initials="DS" userId="S::dschey@healthfirst.org::1bd295bd-38ec-48af-b90c-ebe856b1b93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C341"/>
    <a:srgbClr val="765A0C"/>
    <a:srgbClr val="D09F16"/>
    <a:srgbClr val="FAE0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676" y="32"/>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81F06-4D23-F82E-2CF5-439B7FC2E0DB}"/>
              </a:ext>
            </a:extLst>
          </p:cNvPr>
          <p:cNvSpPr>
            <a:spLocks noGrp="1"/>
          </p:cNvSpPr>
          <p:nvPr>
            <p:ph type="hdr" sz="quarter"/>
          </p:nvPr>
        </p:nvSpPr>
        <p:spPr>
          <a:xfrm>
            <a:off x="0" y="0"/>
            <a:ext cx="3013075" cy="463550"/>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A66CAE8-FBAB-C476-412E-54A5594B7F62}"/>
              </a:ext>
            </a:extLst>
          </p:cNvPr>
          <p:cNvSpPr>
            <a:spLocks noGrp="1"/>
          </p:cNvSpPr>
          <p:nvPr>
            <p:ph type="dt" sz="quarter" idx="1"/>
          </p:nvPr>
        </p:nvSpPr>
        <p:spPr>
          <a:xfrm>
            <a:off x="3940175" y="0"/>
            <a:ext cx="3013075" cy="463550"/>
          </a:xfrm>
          <a:prstGeom prst="rect">
            <a:avLst/>
          </a:prstGeom>
        </p:spPr>
        <p:txBody>
          <a:bodyPr vert="horz" lIns="91440" tIns="45720" rIns="91440" bIns="45720" rtlCol="0"/>
          <a:lstStyle>
            <a:lvl1pPr algn="r">
              <a:defRPr sz="1200"/>
            </a:lvl1pPr>
          </a:lstStyle>
          <a:p>
            <a:fld id="{ACA34222-A5C8-4A22-8693-A3C10EB8CC50}" type="datetimeFigureOut">
              <a:rPr lang="en-US" smtClean="0"/>
              <a:t>9/28/2024</a:t>
            </a:fld>
            <a:endParaRPr lang="en-US"/>
          </a:p>
        </p:txBody>
      </p:sp>
      <p:sp>
        <p:nvSpPr>
          <p:cNvPr id="4" name="Footer Placeholder 3">
            <a:extLst>
              <a:ext uri="{FF2B5EF4-FFF2-40B4-BE49-F238E27FC236}">
                <a16:creationId xmlns:a16="http://schemas.microsoft.com/office/drawing/2014/main" id="{F09D30E3-E04D-F22D-76DD-C039F5F629FA}"/>
              </a:ext>
            </a:extLst>
          </p:cNvPr>
          <p:cNvSpPr>
            <a:spLocks noGrp="1"/>
          </p:cNvSpPr>
          <p:nvPr>
            <p:ph type="ftr" sz="quarter" idx="2"/>
          </p:nvPr>
        </p:nvSpPr>
        <p:spPr>
          <a:xfrm>
            <a:off x="0" y="8772525"/>
            <a:ext cx="3013075"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F72A166-A82B-38D3-5899-1F3C991A1831}"/>
              </a:ext>
            </a:extLst>
          </p:cNvPr>
          <p:cNvSpPr>
            <a:spLocks noGrp="1"/>
          </p:cNvSpPr>
          <p:nvPr>
            <p:ph type="sldNum" sz="quarter" idx="3"/>
          </p:nvPr>
        </p:nvSpPr>
        <p:spPr>
          <a:xfrm>
            <a:off x="3940175" y="8772525"/>
            <a:ext cx="3013075" cy="463550"/>
          </a:xfrm>
          <a:prstGeom prst="rect">
            <a:avLst/>
          </a:prstGeom>
        </p:spPr>
        <p:txBody>
          <a:bodyPr vert="horz" lIns="91440" tIns="45720" rIns="91440" bIns="45720" rtlCol="0" anchor="b"/>
          <a:lstStyle>
            <a:lvl1pPr algn="r">
              <a:defRPr sz="1200"/>
            </a:lvl1pPr>
          </a:lstStyle>
          <a:p>
            <a:fld id="{BD79ECF6-BA2A-4655-97B7-94234DF57050}" type="slidenum">
              <a:rPr lang="en-US" smtClean="0"/>
              <a:t>‹#›</a:t>
            </a:fld>
            <a:endParaRPr lang="en-US"/>
          </a:p>
        </p:txBody>
      </p:sp>
    </p:spTree>
    <p:extLst>
      <p:ext uri="{BB962C8B-B14F-4D97-AF65-F5344CB8AC3E}">
        <p14:creationId xmlns:p14="http://schemas.microsoft.com/office/powerpoint/2010/main" val="14932568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13763" cy="46340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39466" y="1"/>
            <a:ext cx="3013763" cy="463408"/>
          </a:xfrm>
          <a:prstGeom prst="rect">
            <a:avLst/>
          </a:prstGeom>
        </p:spPr>
        <p:txBody>
          <a:bodyPr vert="horz" lIns="91440" tIns="45720" rIns="91440" bIns="45720" rtlCol="0"/>
          <a:lstStyle>
            <a:lvl1pPr algn="r">
              <a:defRPr sz="1200"/>
            </a:lvl1pPr>
          </a:lstStyle>
          <a:p>
            <a:fld id="{2E9E53F0-1608-064C-9A5F-63FCDCF17C64}" type="datetimeFigureOut">
              <a:rPr lang="en-US" smtClean="0"/>
              <a:t>9/28/2024</a:t>
            </a:fld>
            <a:endParaRPr lang="en-US"/>
          </a:p>
        </p:txBody>
      </p:sp>
      <p:sp>
        <p:nvSpPr>
          <p:cNvPr id="4" name="Slide Image Placeholder 3"/>
          <p:cNvSpPr>
            <a:spLocks noGrp="1" noRot="1" noChangeAspect="1"/>
          </p:cNvSpPr>
          <p:nvPr>
            <p:ph type="sldImg" idx="2"/>
          </p:nvPr>
        </p:nvSpPr>
        <p:spPr>
          <a:xfrm>
            <a:off x="708025" y="1155700"/>
            <a:ext cx="5538788" cy="31162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484" y="4444861"/>
            <a:ext cx="5563870" cy="363670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3763" cy="46340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772669"/>
            <a:ext cx="3013763" cy="463407"/>
          </a:xfrm>
          <a:prstGeom prst="rect">
            <a:avLst/>
          </a:prstGeom>
        </p:spPr>
        <p:txBody>
          <a:bodyPr vert="horz" lIns="91440" tIns="45720" rIns="91440" bIns="45720" rtlCol="0" anchor="b"/>
          <a:lstStyle>
            <a:lvl1pPr algn="r">
              <a:defRPr sz="1200"/>
            </a:lvl1pPr>
          </a:lstStyle>
          <a:p>
            <a:fld id="{E27B6A29-85E2-F149-9544-8FBEEB6EA4F3}" type="slidenum">
              <a:rPr lang="en-US" smtClean="0"/>
              <a:t>‹#›</a:t>
            </a:fld>
            <a:endParaRPr lang="en-US"/>
          </a:p>
        </p:txBody>
      </p:sp>
    </p:spTree>
    <p:extLst>
      <p:ext uri="{BB962C8B-B14F-4D97-AF65-F5344CB8AC3E}">
        <p14:creationId xmlns:p14="http://schemas.microsoft.com/office/powerpoint/2010/main" val="309571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7B6A29-85E2-F149-9544-8FBEEB6EA4F3}" type="slidenum">
              <a:rPr lang="en-US" smtClean="0"/>
              <a:t>1</a:t>
            </a:fld>
            <a:endParaRPr lang="en-US"/>
          </a:p>
        </p:txBody>
      </p:sp>
    </p:spTree>
    <p:extLst>
      <p:ext uri="{BB962C8B-B14F-4D97-AF65-F5344CB8AC3E}">
        <p14:creationId xmlns:p14="http://schemas.microsoft.com/office/powerpoint/2010/main" val="70717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Mixed versus Neutral additional*</a:t>
            </a:r>
          </a:p>
        </p:txBody>
      </p:sp>
      <p:sp>
        <p:nvSpPr>
          <p:cNvPr id="4" name="Slide Number Placeholder 3"/>
          <p:cNvSpPr>
            <a:spLocks noGrp="1"/>
          </p:cNvSpPr>
          <p:nvPr>
            <p:ph type="sldNum" sz="quarter" idx="10"/>
          </p:nvPr>
        </p:nvSpPr>
        <p:spPr/>
        <p:txBody>
          <a:bodyPr/>
          <a:lstStyle/>
          <a:p>
            <a:fld id="{E27B6A29-85E2-F149-9544-8FBEEB6EA4F3}" type="slidenum">
              <a:rPr lang="en-US" smtClean="0"/>
              <a:t>4</a:t>
            </a:fld>
            <a:endParaRPr lang="en-US"/>
          </a:p>
        </p:txBody>
      </p:sp>
    </p:spTree>
    <p:extLst>
      <p:ext uri="{BB962C8B-B14F-4D97-AF65-F5344CB8AC3E}">
        <p14:creationId xmlns:p14="http://schemas.microsoft.com/office/powerpoint/2010/main" val="41668264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4396" y="1219200"/>
            <a:ext cx="9970576" cy="1357366"/>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585708" y="2873616"/>
            <a:ext cx="9922144" cy="2969245"/>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0C3EA35-A23B-784D-939F-1AD8AFF8881C}" type="datetime1">
              <a:rPr lang="en-US" smtClean="0"/>
              <a:t>9/28/2024</a:t>
            </a:fld>
            <a:endParaRPr lang="en-US"/>
          </a:p>
        </p:txBody>
      </p:sp>
      <p:sp>
        <p:nvSpPr>
          <p:cNvPr id="5" name="Footer Placeholder 4"/>
          <p:cNvSpPr>
            <a:spLocks noGrp="1"/>
          </p:cNvSpPr>
          <p:nvPr>
            <p:ph type="ftr" sz="quarter" idx="11"/>
          </p:nvPr>
        </p:nvSpPr>
        <p:spPr/>
        <p:txBody>
          <a:bodyPr/>
          <a:lstStyle/>
          <a:p>
            <a:r>
              <a:rPr lang="en-US"/>
              <a:t>© 2023 HF Management Services, LLC </a:t>
            </a:r>
          </a:p>
        </p:txBody>
      </p:sp>
      <p:sp>
        <p:nvSpPr>
          <p:cNvPr id="6" name="Slide Number Placeholder 5"/>
          <p:cNvSpPr>
            <a:spLocks noGrp="1"/>
          </p:cNvSpPr>
          <p:nvPr>
            <p:ph type="sldNum" sz="quarter" idx="12"/>
          </p:nvPr>
        </p:nvSpPr>
        <p:spPr/>
        <p:txBody>
          <a:bodyPr/>
          <a:lstStyle/>
          <a:p>
            <a:fld id="{8A7D6AC2-351A-3E41-82AC-AFAAA533F9AA}" type="slidenum">
              <a:rPr lang="en-US" smtClean="0"/>
              <a:t>‹#›</a:t>
            </a:fld>
            <a:endParaRPr lang="en-US"/>
          </a:p>
        </p:txBody>
      </p:sp>
      <p:sp>
        <p:nvSpPr>
          <p:cNvPr id="7" name="Rectangle 6"/>
          <p:cNvSpPr/>
          <p:nvPr userDrawn="1"/>
        </p:nvSpPr>
        <p:spPr>
          <a:xfrm>
            <a:off x="6278" y="2637692"/>
            <a:ext cx="11552676" cy="86418"/>
          </a:xfrm>
          <a:prstGeom prst="rect">
            <a:avLst/>
          </a:prstGeom>
          <a:gradFill>
            <a:gsLst>
              <a:gs pos="0">
                <a:schemeClr val="accent1">
                  <a:lumMod val="5000"/>
                  <a:lumOff val="95000"/>
                </a:schemeClr>
              </a:gs>
              <a:gs pos="20000">
                <a:srgbClr val="82C34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696200" y="4800600"/>
            <a:ext cx="4366288" cy="1882651"/>
          </a:xfrm>
          <a:prstGeom prst="rect">
            <a:avLst/>
          </a:prstGeom>
        </p:spPr>
      </p:pic>
    </p:spTree>
    <p:extLst>
      <p:ext uri="{BB962C8B-B14F-4D97-AF65-F5344CB8AC3E}">
        <p14:creationId xmlns:p14="http://schemas.microsoft.com/office/powerpoint/2010/main" val="1542963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7" name="Rectangle 6"/>
          <p:cNvSpPr/>
          <p:nvPr userDrawn="1"/>
        </p:nvSpPr>
        <p:spPr>
          <a:xfrm>
            <a:off x="6277" y="1937289"/>
            <a:ext cx="12185723" cy="216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64396" y="1890792"/>
            <a:ext cx="9970576" cy="1357366"/>
          </a:xfrm>
        </p:spPr>
        <p:txBody>
          <a:bodyPr anchor="b">
            <a:normAutofit/>
          </a:bodyPr>
          <a:lstStyle>
            <a:lvl1pPr algn="l">
              <a:defRPr sz="4800">
                <a:solidFill>
                  <a:schemeClr val="bg1"/>
                </a:solidFill>
              </a:defRPr>
            </a:lvl1pPr>
          </a:lstStyle>
          <a:p>
            <a:r>
              <a:rPr lang="en-US"/>
              <a:t>Click to edit Master title style</a:t>
            </a:r>
          </a:p>
        </p:txBody>
      </p:sp>
      <p:sp>
        <p:nvSpPr>
          <p:cNvPr id="3" name="Subtitle 2"/>
          <p:cNvSpPr>
            <a:spLocks noGrp="1"/>
          </p:cNvSpPr>
          <p:nvPr>
            <p:ph type="subTitle" idx="1"/>
          </p:nvPr>
        </p:nvSpPr>
        <p:spPr>
          <a:xfrm>
            <a:off x="585708" y="3338592"/>
            <a:ext cx="9922144" cy="2969245"/>
          </a:xfrm>
        </p:spPr>
        <p:txBody>
          <a:bodyPr/>
          <a:lstStyle>
            <a:lvl1pPr marL="0" indent="0" algn="l">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B4C2098-1D26-0B4D-9D49-4550A7059A7A}" type="datetime1">
              <a:rPr lang="en-US" smtClean="0"/>
              <a:t>9/28/2024</a:t>
            </a:fld>
            <a:endParaRPr lang="en-US"/>
          </a:p>
        </p:txBody>
      </p:sp>
      <p:sp>
        <p:nvSpPr>
          <p:cNvPr id="5" name="Footer Placeholder 4"/>
          <p:cNvSpPr>
            <a:spLocks noGrp="1"/>
          </p:cNvSpPr>
          <p:nvPr>
            <p:ph type="ftr" sz="quarter" idx="11"/>
          </p:nvPr>
        </p:nvSpPr>
        <p:spPr/>
        <p:txBody>
          <a:bodyPr/>
          <a:lstStyle/>
          <a:p>
            <a:r>
              <a:rPr lang="en-US"/>
              <a:t>© 2023 HF Management Services, LLC </a:t>
            </a:r>
          </a:p>
        </p:txBody>
      </p:sp>
      <p:sp>
        <p:nvSpPr>
          <p:cNvPr id="6" name="Slide Number Placeholder 5"/>
          <p:cNvSpPr>
            <a:spLocks noGrp="1"/>
          </p:cNvSpPr>
          <p:nvPr>
            <p:ph type="sldNum" sz="quarter" idx="12"/>
          </p:nvPr>
        </p:nvSpPr>
        <p:spPr/>
        <p:txBody>
          <a:bodyPr/>
          <a:lstStyle/>
          <a:p>
            <a:fld id="{8A7D6AC2-351A-3E41-82AC-AFAAA533F9AA}" type="slidenum">
              <a:rPr lang="en-US" smtClean="0"/>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22570" y="5873858"/>
            <a:ext cx="2681985" cy="11564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spcBef>
                <a:spcPts val="2200"/>
              </a:spcBef>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067422-13BB-CB4A-B4B7-3567BFEEB904}" type="datetime1">
              <a:rPr lang="en-US" smtClean="0"/>
              <a:t>9/28/2024</a:t>
            </a:fld>
            <a:endParaRPr lang="en-US"/>
          </a:p>
        </p:txBody>
      </p:sp>
      <p:sp>
        <p:nvSpPr>
          <p:cNvPr id="5" name="Footer Placeholder 4"/>
          <p:cNvSpPr>
            <a:spLocks noGrp="1"/>
          </p:cNvSpPr>
          <p:nvPr>
            <p:ph type="ftr" sz="quarter" idx="11"/>
          </p:nvPr>
        </p:nvSpPr>
        <p:spPr/>
        <p:txBody>
          <a:bodyPr/>
          <a:lstStyle/>
          <a:p>
            <a:r>
              <a:rPr lang="en-US"/>
              <a:t>© 2023 HF Management Services, LLC </a:t>
            </a:r>
          </a:p>
        </p:txBody>
      </p:sp>
      <p:sp>
        <p:nvSpPr>
          <p:cNvPr id="6" name="Slide Number Placeholder 5"/>
          <p:cNvSpPr>
            <a:spLocks noGrp="1"/>
          </p:cNvSpPr>
          <p:nvPr>
            <p:ph type="sldNum" sz="quarter" idx="12"/>
          </p:nvPr>
        </p:nvSpPr>
        <p:spPr/>
        <p:txBody>
          <a:bodyPr/>
          <a:lstStyle/>
          <a:p>
            <a:fld id="{8A7D6AC2-351A-3E41-82AC-AFAAA533F9AA}" type="slidenum">
              <a:rPr lang="en-US" smtClean="0"/>
              <a:t>‹#›</a:t>
            </a:fld>
            <a:endParaRPr lang="en-US"/>
          </a:p>
        </p:txBody>
      </p:sp>
    </p:spTree>
    <p:extLst>
      <p:ext uri="{BB962C8B-B14F-4D97-AF65-F5344CB8AC3E}">
        <p14:creationId xmlns:p14="http://schemas.microsoft.com/office/powerpoint/2010/main" val="1728204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olidFill>
              </a:defRPr>
            </a:lvl1pPr>
          </a:lstStyle>
          <a:p>
            <a:r>
              <a:rPr lang="en-US"/>
              <a:t>Click to edit Master title style</a:t>
            </a:r>
          </a:p>
        </p:txBody>
      </p:sp>
      <p:sp>
        <p:nvSpPr>
          <p:cNvPr id="3" name="Content Placeholder 2"/>
          <p:cNvSpPr>
            <a:spLocks noGrp="1"/>
          </p:cNvSpPr>
          <p:nvPr>
            <p:ph idx="1"/>
          </p:nvPr>
        </p:nvSpPr>
        <p:spPr>
          <a:xfrm>
            <a:off x="604434" y="1973943"/>
            <a:ext cx="11251769" cy="4017040"/>
          </a:xfrm>
        </p:spPr>
        <p:txBody>
          <a:bodyPr/>
          <a:lstStyle>
            <a:lvl1pPr>
              <a:spcBef>
                <a:spcPts val="16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12A902-7FE7-354F-A6A2-033D70DACC8E}" type="datetime1">
              <a:rPr lang="en-US" smtClean="0"/>
              <a:t>9/28/2024</a:t>
            </a:fld>
            <a:endParaRPr lang="en-US"/>
          </a:p>
        </p:txBody>
      </p:sp>
      <p:sp>
        <p:nvSpPr>
          <p:cNvPr id="5" name="Footer Placeholder 4"/>
          <p:cNvSpPr>
            <a:spLocks noGrp="1"/>
          </p:cNvSpPr>
          <p:nvPr>
            <p:ph type="ftr" sz="quarter" idx="11"/>
          </p:nvPr>
        </p:nvSpPr>
        <p:spPr/>
        <p:txBody>
          <a:bodyPr/>
          <a:lstStyle/>
          <a:p>
            <a:r>
              <a:rPr lang="en-US"/>
              <a:t>© 2023 HF Management Services, LLC </a:t>
            </a:r>
          </a:p>
        </p:txBody>
      </p:sp>
      <p:sp>
        <p:nvSpPr>
          <p:cNvPr id="6" name="Slide Number Placeholder 5"/>
          <p:cNvSpPr>
            <a:spLocks noGrp="1"/>
          </p:cNvSpPr>
          <p:nvPr>
            <p:ph type="sldNum" sz="quarter" idx="12"/>
          </p:nvPr>
        </p:nvSpPr>
        <p:spPr/>
        <p:txBody>
          <a:bodyPr/>
          <a:lstStyle/>
          <a:p>
            <a:fld id="{8A7D6AC2-351A-3E41-82AC-AFAAA533F9AA}" type="slidenum">
              <a:rPr lang="en-US" smtClean="0"/>
              <a:t>‹#›</a:t>
            </a:fld>
            <a:endParaRPr lang="en-US"/>
          </a:p>
        </p:txBody>
      </p:sp>
      <p:sp>
        <p:nvSpPr>
          <p:cNvPr id="8" name="Text Placeholder 7"/>
          <p:cNvSpPr>
            <a:spLocks noGrp="1"/>
          </p:cNvSpPr>
          <p:nvPr>
            <p:ph type="body" sz="quarter" idx="13"/>
          </p:nvPr>
        </p:nvSpPr>
        <p:spPr>
          <a:xfrm>
            <a:off x="609600" y="1277938"/>
            <a:ext cx="11582400" cy="565150"/>
          </a:xfrm>
        </p:spPr>
        <p:txBody>
          <a:bodyPr/>
          <a:lstStyle>
            <a:lvl1pPr marL="0" indent="0">
              <a:buNone/>
              <a:defRPr sz="2800" b="1">
                <a:solidFill>
                  <a:schemeClr val="tx1"/>
                </a:solidFill>
              </a:defRPr>
            </a:lvl1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84CB0F6-0D6F-A945-913A-3DEFB0F3DB32}" type="datetime1">
              <a:rPr lang="en-US" smtClean="0"/>
              <a:t>9/28/2024</a:t>
            </a:fld>
            <a:endParaRPr lang="en-US"/>
          </a:p>
        </p:txBody>
      </p:sp>
      <p:sp>
        <p:nvSpPr>
          <p:cNvPr id="6" name="Footer Placeholder 5"/>
          <p:cNvSpPr>
            <a:spLocks noGrp="1"/>
          </p:cNvSpPr>
          <p:nvPr>
            <p:ph type="ftr" sz="quarter" idx="11"/>
          </p:nvPr>
        </p:nvSpPr>
        <p:spPr/>
        <p:txBody>
          <a:bodyPr/>
          <a:lstStyle/>
          <a:p>
            <a:r>
              <a:rPr lang="en-US"/>
              <a:t>© 2023 HF Management Services, LLC </a:t>
            </a:r>
          </a:p>
        </p:txBody>
      </p:sp>
      <p:sp>
        <p:nvSpPr>
          <p:cNvPr id="7" name="Slide Number Placeholder 6"/>
          <p:cNvSpPr>
            <a:spLocks noGrp="1"/>
          </p:cNvSpPr>
          <p:nvPr>
            <p:ph type="sldNum" sz="quarter" idx="12"/>
          </p:nvPr>
        </p:nvSpPr>
        <p:spPr/>
        <p:txBody>
          <a:bodyPr/>
          <a:lstStyle/>
          <a:p>
            <a:fld id="{8A7D6AC2-351A-3E41-82AC-AFAAA533F9AA}" type="slidenum">
              <a:rPr lang="en-US" smtClean="0"/>
              <a:t>‹#›</a:t>
            </a:fld>
            <a:endParaRPr lang="en-US"/>
          </a:p>
        </p:txBody>
      </p:sp>
    </p:spTree>
    <p:extLst>
      <p:ext uri="{BB962C8B-B14F-4D97-AF65-F5344CB8AC3E}">
        <p14:creationId xmlns:p14="http://schemas.microsoft.com/office/powerpoint/2010/main" val="1509424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AF3080-2321-444F-9BA2-D4A9F25368C0}" type="datetime1">
              <a:rPr lang="en-US" smtClean="0"/>
              <a:t>9/28/2024</a:t>
            </a:fld>
            <a:endParaRPr lang="en-US"/>
          </a:p>
        </p:txBody>
      </p:sp>
      <p:sp>
        <p:nvSpPr>
          <p:cNvPr id="8" name="Footer Placeholder 7"/>
          <p:cNvSpPr>
            <a:spLocks noGrp="1"/>
          </p:cNvSpPr>
          <p:nvPr>
            <p:ph type="ftr" sz="quarter" idx="11"/>
          </p:nvPr>
        </p:nvSpPr>
        <p:spPr/>
        <p:txBody>
          <a:bodyPr/>
          <a:lstStyle/>
          <a:p>
            <a:r>
              <a:rPr lang="en-US"/>
              <a:t>© 2023 HF Management Services, LLC </a:t>
            </a:r>
          </a:p>
        </p:txBody>
      </p:sp>
      <p:sp>
        <p:nvSpPr>
          <p:cNvPr id="9" name="Slide Number Placeholder 8"/>
          <p:cNvSpPr>
            <a:spLocks noGrp="1"/>
          </p:cNvSpPr>
          <p:nvPr>
            <p:ph type="sldNum" sz="quarter" idx="12"/>
          </p:nvPr>
        </p:nvSpPr>
        <p:spPr/>
        <p:txBody>
          <a:bodyPr/>
          <a:lstStyle/>
          <a:p>
            <a:fld id="{8A7D6AC2-351A-3E41-82AC-AFAAA533F9AA}" type="slidenum">
              <a:rPr lang="en-US" smtClean="0"/>
              <a:t>‹#›</a:t>
            </a:fld>
            <a:endParaRPr lang="en-US"/>
          </a:p>
        </p:txBody>
      </p:sp>
    </p:spTree>
    <p:extLst>
      <p:ext uri="{BB962C8B-B14F-4D97-AF65-F5344CB8AC3E}">
        <p14:creationId xmlns:p14="http://schemas.microsoft.com/office/powerpoint/2010/main" val="66671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7A76C9-0928-AB48-8C3D-160D09E3C626}" type="datetime1">
              <a:rPr lang="en-US" smtClean="0"/>
              <a:t>9/28/2024</a:t>
            </a:fld>
            <a:endParaRPr lang="en-US"/>
          </a:p>
        </p:txBody>
      </p:sp>
      <p:sp>
        <p:nvSpPr>
          <p:cNvPr id="4" name="Footer Placeholder 3"/>
          <p:cNvSpPr>
            <a:spLocks noGrp="1"/>
          </p:cNvSpPr>
          <p:nvPr>
            <p:ph type="ftr" sz="quarter" idx="11"/>
          </p:nvPr>
        </p:nvSpPr>
        <p:spPr/>
        <p:txBody>
          <a:bodyPr/>
          <a:lstStyle/>
          <a:p>
            <a:r>
              <a:rPr lang="en-US"/>
              <a:t>© 2023 HF Management Services, LLC </a:t>
            </a:r>
          </a:p>
        </p:txBody>
      </p:sp>
      <p:sp>
        <p:nvSpPr>
          <p:cNvPr id="5" name="Slide Number Placeholder 4"/>
          <p:cNvSpPr>
            <a:spLocks noGrp="1"/>
          </p:cNvSpPr>
          <p:nvPr>
            <p:ph type="sldNum" sz="quarter" idx="12"/>
          </p:nvPr>
        </p:nvSpPr>
        <p:spPr/>
        <p:txBody>
          <a:bodyPr/>
          <a:lstStyle/>
          <a:p>
            <a:fld id="{8A7D6AC2-351A-3E41-82AC-AFAAA533F9AA}" type="slidenum">
              <a:rPr lang="en-US" smtClean="0"/>
              <a:t>‹#›</a:t>
            </a:fld>
            <a:endParaRPr lang="en-US"/>
          </a:p>
        </p:txBody>
      </p:sp>
    </p:spTree>
    <p:extLst>
      <p:ext uri="{BB962C8B-B14F-4D97-AF65-F5344CB8AC3E}">
        <p14:creationId xmlns:p14="http://schemas.microsoft.com/office/powerpoint/2010/main" val="1999103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BED95-A232-C34B-BD2A-732B081F0861}" type="datetime1">
              <a:rPr lang="en-US" smtClean="0"/>
              <a:t>9/28/2024</a:t>
            </a:fld>
            <a:endParaRPr lang="en-US"/>
          </a:p>
        </p:txBody>
      </p:sp>
      <p:sp>
        <p:nvSpPr>
          <p:cNvPr id="3" name="Footer Placeholder 2"/>
          <p:cNvSpPr>
            <a:spLocks noGrp="1"/>
          </p:cNvSpPr>
          <p:nvPr>
            <p:ph type="ftr" sz="quarter" idx="11"/>
          </p:nvPr>
        </p:nvSpPr>
        <p:spPr/>
        <p:txBody>
          <a:bodyPr/>
          <a:lstStyle/>
          <a:p>
            <a:r>
              <a:rPr lang="en-US"/>
              <a:t>© 2023 HF Management Services, LLC </a:t>
            </a:r>
          </a:p>
        </p:txBody>
      </p:sp>
      <p:sp>
        <p:nvSpPr>
          <p:cNvPr id="4" name="Slide Number Placeholder 3"/>
          <p:cNvSpPr>
            <a:spLocks noGrp="1"/>
          </p:cNvSpPr>
          <p:nvPr>
            <p:ph type="sldNum" sz="quarter" idx="12"/>
          </p:nvPr>
        </p:nvSpPr>
        <p:spPr/>
        <p:txBody>
          <a:bodyPr/>
          <a:lstStyle/>
          <a:p>
            <a:fld id="{8A7D6AC2-351A-3E41-82AC-AFAAA533F9AA}" type="slidenum">
              <a:rPr lang="en-US" smtClean="0"/>
              <a:t>‹#›</a:t>
            </a:fld>
            <a:endParaRPr lang="en-US"/>
          </a:p>
        </p:txBody>
      </p:sp>
    </p:spTree>
    <p:extLst>
      <p:ext uri="{BB962C8B-B14F-4D97-AF65-F5344CB8AC3E}">
        <p14:creationId xmlns:p14="http://schemas.microsoft.com/office/powerpoint/2010/main" val="1548564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p:txBody>
          <a:bodyPr/>
          <a:lstStyle/>
          <a:p>
            <a:fld id="{3DC4441A-80C6-2442-8861-7CE489EC5EEA}" type="slidenum">
              <a:rPr lang="en-US" smtClean="0"/>
              <a:t>‹#›</a:t>
            </a:fld>
            <a:endParaRPr lang="en-US"/>
          </a:p>
        </p:txBody>
      </p:sp>
      <p:sp>
        <p:nvSpPr>
          <p:cNvPr id="7" name="Text Placeholder 6"/>
          <p:cNvSpPr>
            <a:spLocks noGrp="1"/>
          </p:cNvSpPr>
          <p:nvPr>
            <p:ph type="body" sz="quarter" idx="13"/>
          </p:nvPr>
        </p:nvSpPr>
        <p:spPr>
          <a:xfrm>
            <a:off x="609600" y="1178152"/>
            <a:ext cx="10972800" cy="505904"/>
          </a:xfrm>
        </p:spPr>
        <p:txBody>
          <a:bodyPr>
            <a:noAutofit/>
          </a:bodyPr>
          <a:lstStyle>
            <a:lvl1pPr marL="0" indent="0">
              <a:buNone/>
              <a:defRPr sz="2400" b="1">
                <a:solidFill>
                  <a:schemeClr val="accent3">
                    <a:lumMod val="50000"/>
                  </a:schemeClr>
                </a:solidFill>
                <a:latin typeface="Calibri" charset="0"/>
                <a:ea typeface="Calibri" charset="0"/>
                <a:cs typeface="Calibri" charset="0"/>
              </a:defRPr>
            </a:lvl1pPr>
          </a:lstStyle>
          <a:p>
            <a:pPr lvl="0"/>
            <a:r>
              <a:rPr lang="en-US"/>
              <a:t>Edit Master text styles</a:t>
            </a:r>
          </a:p>
        </p:txBody>
      </p:sp>
    </p:spTree>
    <p:extLst>
      <p:ext uri="{BB962C8B-B14F-4D97-AF65-F5344CB8AC3E}">
        <p14:creationId xmlns:p14="http://schemas.microsoft.com/office/powerpoint/2010/main" val="9374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3437" y="0"/>
            <a:ext cx="11618563" cy="1025686"/>
          </a:xfrm>
          <a:prstGeom prst="rect">
            <a:avLst/>
          </a:prstGeom>
        </p:spPr>
        <p:txBody>
          <a:bodyPr vert="horz" lIns="91440" tIns="45720" rIns="91440" bIns="0" rtlCol="0" anchor="b">
            <a:normAutofit/>
          </a:bodyPr>
          <a:lstStyle/>
          <a:p>
            <a:r>
              <a:rPr lang="en-US"/>
              <a:t>Click to edit Master title style</a:t>
            </a:r>
          </a:p>
        </p:txBody>
      </p:sp>
      <p:sp>
        <p:nvSpPr>
          <p:cNvPr id="3" name="Text Placeholder 2"/>
          <p:cNvSpPr>
            <a:spLocks noGrp="1"/>
          </p:cNvSpPr>
          <p:nvPr>
            <p:ph type="body" idx="1"/>
          </p:nvPr>
        </p:nvSpPr>
        <p:spPr>
          <a:xfrm>
            <a:off x="604434" y="1379349"/>
            <a:ext cx="11251769" cy="4611634"/>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874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BD1753-8210-8A4C-AD51-C67AC9FC50AB}" type="datetime1">
              <a:rPr lang="en-US" smtClean="0"/>
              <a:t>9/28/2024</a:t>
            </a:fld>
            <a:endParaRPr lang="en-US"/>
          </a:p>
        </p:txBody>
      </p:sp>
      <p:sp>
        <p:nvSpPr>
          <p:cNvPr id="5" name="Footer Placeholder 4"/>
          <p:cNvSpPr>
            <a:spLocks noGrp="1"/>
          </p:cNvSpPr>
          <p:nvPr>
            <p:ph type="ftr" sz="quarter" idx="3"/>
          </p:nvPr>
        </p:nvSpPr>
        <p:spPr>
          <a:xfrm>
            <a:off x="4038600" y="6358745"/>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2023 HF Management Services, LLC </a:t>
            </a:r>
          </a:p>
        </p:txBody>
      </p:sp>
      <p:sp>
        <p:nvSpPr>
          <p:cNvPr id="6" name="Slide Number Placeholder 5"/>
          <p:cNvSpPr>
            <a:spLocks noGrp="1"/>
          </p:cNvSpPr>
          <p:nvPr>
            <p:ph type="sldNum" sz="quarter" idx="4"/>
          </p:nvPr>
        </p:nvSpPr>
        <p:spPr>
          <a:xfrm>
            <a:off x="0" y="6356350"/>
            <a:ext cx="790414" cy="369914"/>
          </a:xfrm>
          <a:prstGeom prst="rect">
            <a:avLst/>
          </a:prstGeom>
        </p:spPr>
        <p:txBody>
          <a:bodyPr vert="horz" lIns="91440" tIns="45720" rIns="91440" bIns="45720" rtlCol="0" anchor="ctr"/>
          <a:lstStyle>
            <a:lvl1pPr algn="r">
              <a:defRPr sz="1200">
                <a:solidFill>
                  <a:schemeClr val="tx1">
                    <a:tint val="75000"/>
                  </a:schemeClr>
                </a:solidFill>
              </a:defRPr>
            </a:lvl1pPr>
          </a:lstStyle>
          <a:p>
            <a:fld id="{8A7D6AC2-351A-3E41-82AC-AFAAA533F9AA}" type="slidenum">
              <a:rPr lang="en-US" smtClean="0"/>
              <a:t>‹#›</a:t>
            </a:fld>
            <a:endParaRPr lang="en-US"/>
          </a:p>
        </p:txBody>
      </p:sp>
      <p:sp>
        <p:nvSpPr>
          <p:cNvPr id="7" name="Rectangle 6"/>
          <p:cNvSpPr/>
          <p:nvPr userDrawn="1"/>
        </p:nvSpPr>
        <p:spPr>
          <a:xfrm>
            <a:off x="6279" y="1041856"/>
            <a:ext cx="9059355" cy="87720"/>
          </a:xfrm>
          <a:prstGeom prst="rect">
            <a:avLst/>
          </a:prstGeom>
          <a:gradFill>
            <a:gsLst>
              <a:gs pos="0">
                <a:schemeClr val="accent1">
                  <a:lumMod val="5000"/>
                  <a:lumOff val="95000"/>
                </a:schemeClr>
              </a:gs>
              <a:gs pos="20000">
                <a:srgbClr val="82C34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11">
            <a:extLst>
              <a:ext uri="{28A0092B-C50C-407E-A947-70E740481C1C}">
                <a14:useLocalDpi xmlns:a14="http://schemas.microsoft.com/office/drawing/2010/main"/>
              </a:ext>
            </a:extLst>
          </a:blip>
          <a:stretch>
            <a:fillRect/>
          </a:stretch>
        </p:blipFill>
        <p:spPr>
          <a:xfrm>
            <a:off x="9522570" y="5873858"/>
            <a:ext cx="2681985" cy="1156415"/>
          </a:xfrm>
          <a:prstGeom prst="rect">
            <a:avLst/>
          </a:prstGeom>
        </p:spPr>
      </p:pic>
    </p:spTree>
    <p:extLst>
      <p:ext uri="{BB962C8B-B14F-4D97-AF65-F5344CB8AC3E}">
        <p14:creationId xmlns:p14="http://schemas.microsoft.com/office/powerpoint/2010/main" val="47272475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2" r:id="rId5"/>
    <p:sldLayoutId id="2147483653" r:id="rId6"/>
    <p:sldLayoutId id="2147483654" r:id="rId7"/>
    <p:sldLayoutId id="2147483655" r:id="rId8"/>
    <p:sldLayoutId id="2147483662"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8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800"/>
        </a:spcBef>
        <a:buClr>
          <a:schemeClr val="accent1"/>
        </a:buClr>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ppleSystemUIFont" charset="-12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4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Usefulness Scoring Documentation</a:t>
            </a:r>
            <a:br>
              <a:rPr lang="en-US" dirty="0"/>
            </a:br>
            <a:r>
              <a:rPr lang="en-US" sz="2200" dirty="0"/>
              <a:t>A new, customizable way to gauge the quality of text responses</a:t>
            </a:r>
          </a:p>
        </p:txBody>
      </p:sp>
      <p:sp>
        <p:nvSpPr>
          <p:cNvPr id="3" name="Subtitle 2"/>
          <p:cNvSpPr>
            <a:spLocks noGrp="1"/>
          </p:cNvSpPr>
          <p:nvPr>
            <p:ph type="subTitle" idx="1"/>
          </p:nvPr>
        </p:nvSpPr>
        <p:spPr/>
        <p:txBody>
          <a:bodyPr/>
          <a:lstStyle/>
          <a:p>
            <a:r>
              <a:rPr lang="en-US" dirty="0"/>
              <a:t>Sales &amp; Customer Analytics</a:t>
            </a:r>
          </a:p>
          <a:p>
            <a:r>
              <a:rPr lang="en-US" dirty="0"/>
              <a:t>August 28</a:t>
            </a:r>
            <a:r>
              <a:rPr lang="en-US" baseline="30000" dirty="0"/>
              <a:t>th</a:t>
            </a:r>
            <a:r>
              <a:rPr lang="en-US" dirty="0"/>
              <a:t>, 2024</a:t>
            </a:r>
          </a:p>
        </p:txBody>
      </p:sp>
      <p:sp>
        <p:nvSpPr>
          <p:cNvPr id="4" name="Date Placeholder 3"/>
          <p:cNvSpPr>
            <a:spLocks noGrp="1"/>
          </p:cNvSpPr>
          <p:nvPr>
            <p:ph type="dt" sz="half" idx="10"/>
          </p:nvPr>
        </p:nvSpPr>
        <p:spPr/>
        <p:txBody>
          <a:bodyPr/>
          <a:lstStyle/>
          <a:p>
            <a:fld id="{48028CBF-43DD-4340-9A9B-117FE84B0E58}" type="datetime1">
              <a:rPr lang="en-US" smtClean="0"/>
              <a:t>9/28/2024</a:t>
            </a:fld>
            <a:endParaRPr lang="en-US"/>
          </a:p>
        </p:txBody>
      </p:sp>
      <p:sp>
        <p:nvSpPr>
          <p:cNvPr id="5" name="Footer Placeholder 4"/>
          <p:cNvSpPr>
            <a:spLocks noGrp="1"/>
          </p:cNvSpPr>
          <p:nvPr>
            <p:ph type="ftr" sz="quarter" idx="11"/>
          </p:nvPr>
        </p:nvSpPr>
        <p:spPr/>
        <p:txBody>
          <a:bodyPr/>
          <a:lstStyle/>
          <a:p>
            <a:r>
              <a:rPr lang="en-US"/>
              <a:t>© 2023 HF Management Services, LLC </a:t>
            </a:r>
          </a:p>
        </p:txBody>
      </p:sp>
      <p:sp>
        <p:nvSpPr>
          <p:cNvPr id="6" name="Slide Number Placeholder 5"/>
          <p:cNvSpPr>
            <a:spLocks noGrp="1"/>
          </p:cNvSpPr>
          <p:nvPr>
            <p:ph type="sldNum" sz="quarter" idx="12"/>
          </p:nvPr>
        </p:nvSpPr>
        <p:spPr/>
        <p:txBody>
          <a:bodyPr/>
          <a:lstStyle/>
          <a:p>
            <a:fld id="{8A7D6AC2-351A-3E41-82AC-AFAAA533F9AA}" type="slidenum">
              <a:rPr lang="en-US" smtClean="0"/>
              <a:t>1</a:t>
            </a:fld>
            <a:endParaRPr lang="en-US"/>
          </a:p>
        </p:txBody>
      </p:sp>
    </p:spTree>
    <p:extLst>
      <p:ext uri="{BB962C8B-B14F-4D97-AF65-F5344CB8AC3E}">
        <p14:creationId xmlns:p14="http://schemas.microsoft.com/office/powerpoint/2010/main" val="160680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B83C17A3-65BD-CE70-0BCF-4C04BD49E19D}"/>
              </a:ext>
            </a:extLst>
          </p:cNvPr>
          <p:cNvSpPr/>
          <p:nvPr/>
        </p:nvSpPr>
        <p:spPr>
          <a:xfrm>
            <a:off x="421036" y="3202548"/>
            <a:ext cx="1130710" cy="1150374"/>
          </a:xfrm>
          <a:prstGeom prst="flowChartConnector">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7708CB8-5A81-EF54-2292-25766F00D60F}"/>
              </a:ext>
            </a:extLst>
          </p:cNvPr>
          <p:cNvSpPr>
            <a:spLocks noGrp="1"/>
          </p:cNvSpPr>
          <p:nvPr>
            <p:ph type="title"/>
          </p:nvPr>
        </p:nvSpPr>
        <p:spPr>
          <a:xfrm>
            <a:off x="421036" y="-158669"/>
            <a:ext cx="11618563" cy="1025686"/>
          </a:xfrm>
        </p:spPr>
        <p:txBody>
          <a:bodyPr>
            <a:normAutofit/>
          </a:bodyPr>
          <a:lstStyle/>
          <a:p>
            <a:r>
              <a:rPr lang="en-US" sz="3200" dirty="0"/>
              <a:t>Medical Word Score</a:t>
            </a:r>
          </a:p>
        </p:txBody>
      </p:sp>
      <p:sp>
        <p:nvSpPr>
          <p:cNvPr id="4" name="Date Placeholder 3">
            <a:extLst>
              <a:ext uri="{FF2B5EF4-FFF2-40B4-BE49-F238E27FC236}">
                <a16:creationId xmlns:a16="http://schemas.microsoft.com/office/drawing/2014/main" id="{810732B9-5088-AF35-6E28-AC9F6DE9BE09}"/>
              </a:ext>
            </a:extLst>
          </p:cNvPr>
          <p:cNvSpPr>
            <a:spLocks noGrp="1"/>
          </p:cNvSpPr>
          <p:nvPr>
            <p:ph type="dt" sz="half" idx="10"/>
          </p:nvPr>
        </p:nvSpPr>
        <p:spPr/>
        <p:txBody>
          <a:bodyPr/>
          <a:lstStyle/>
          <a:p>
            <a:fld id="{1B4C2098-1D26-0B4D-9D49-4550A7059A7A}" type="datetime1">
              <a:rPr lang="en-US" smtClean="0"/>
              <a:t>9/28/2024</a:t>
            </a:fld>
            <a:endParaRPr lang="en-US"/>
          </a:p>
        </p:txBody>
      </p:sp>
      <p:sp>
        <p:nvSpPr>
          <p:cNvPr id="5" name="Footer Placeholder 4">
            <a:extLst>
              <a:ext uri="{FF2B5EF4-FFF2-40B4-BE49-F238E27FC236}">
                <a16:creationId xmlns:a16="http://schemas.microsoft.com/office/drawing/2014/main" id="{406F69C1-C2A9-30F7-5F69-9257B27AF9EC}"/>
              </a:ext>
            </a:extLst>
          </p:cNvPr>
          <p:cNvSpPr>
            <a:spLocks noGrp="1"/>
          </p:cNvSpPr>
          <p:nvPr>
            <p:ph type="ftr" sz="quarter" idx="11"/>
          </p:nvPr>
        </p:nvSpPr>
        <p:spPr/>
        <p:txBody>
          <a:bodyPr/>
          <a:lstStyle/>
          <a:p>
            <a:r>
              <a:rPr lang="en-US"/>
              <a:t>© 2023 HF Management Services, LLC </a:t>
            </a:r>
          </a:p>
        </p:txBody>
      </p:sp>
      <p:sp>
        <p:nvSpPr>
          <p:cNvPr id="6" name="Slide Number Placeholder 5">
            <a:extLst>
              <a:ext uri="{FF2B5EF4-FFF2-40B4-BE49-F238E27FC236}">
                <a16:creationId xmlns:a16="http://schemas.microsoft.com/office/drawing/2014/main" id="{216314B7-C147-0816-5AEB-C9DA3AB28810}"/>
              </a:ext>
            </a:extLst>
          </p:cNvPr>
          <p:cNvSpPr>
            <a:spLocks noGrp="1"/>
          </p:cNvSpPr>
          <p:nvPr>
            <p:ph type="sldNum" sz="quarter" idx="12"/>
          </p:nvPr>
        </p:nvSpPr>
        <p:spPr/>
        <p:txBody>
          <a:bodyPr/>
          <a:lstStyle/>
          <a:p>
            <a:fld id="{8A7D6AC2-351A-3E41-82AC-AFAAA533F9AA}" type="slidenum">
              <a:rPr lang="en-US" smtClean="0"/>
              <a:t>10</a:t>
            </a:fld>
            <a:endParaRPr lang="en-US"/>
          </a:p>
        </p:txBody>
      </p:sp>
      <p:sp>
        <p:nvSpPr>
          <p:cNvPr id="3" name="TextBox 2">
            <a:extLst>
              <a:ext uri="{FF2B5EF4-FFF2-40B4-BE49-F238E27FC236}">
                <a16:creationId xmlns:a16="http://schemas.microsoft.com/office/drawing/2014/main" id="{1B36F78C-363C-F08D-79A5-1BAAB397EFE3}"/>
              </a:ext>
            </a:extLst>
          </p:cNvPr>
          <p:cNvSpPr txBox="1"/>
          <p:nvPr/>
        </p:nvSpPr>
        <p:spPr>
          <a:xfrm>
            <a:off x="743821" y="3586006"/>
            <a:ext cx="724360" cy="369332"/>
          </a:xfrm>
          <a:prstGeom prst="rect">
            <a:avLst/>
          </a:prstGeom>
          <a:noFill/>
          <a:ln>
            <a:noFill/>
          </a:ln>
        </p:spPr>
        <p:txBody>
          <a:bodyPr wrap="square" rtlCol="0">
            <a:spAutoFit/>
          </a:bodyPr>
          <a:lstStyle/>
          <a:p>
            <a:r>
              <a:rPr lang="en-US" b="1" i="1" dirty="0"/>
              <a:t>15%</a:t>
            </a:r>
          </a:p>
        </p:txBody>
      </p:sp>
      <p:sp>
        <p:nvSpPr>
          <p:cNvPr id="8" name="TextBox 7">
            <a:extLst>
              <a:ext uri="{FF2B5EF4-FFF2-40B4-BE49-F238E27FC236}">
                <a16:creationId xmlns:a16="http://schemas.microsoft.com/office/drawing/2014/main" id="{7F34F4CB-2A4A-A71D-6D77-C58DF1560FA4}"/>
              </a:ext>
            </a:extLst>
          </p:cNvPr>
          <p:cNvSpPr txBox="1"/>
          <p:nvPr/>
        </p:nvSpPr>
        <p:spPr>
          <a:xfrm>
            <a:off x="175172" y="2877508"/>
            <a:ext cx="1902105" cy="276999"/>
          </a:xfrm>
          <a:prstGeom prst="rect">
            <a:avLst/>
          </a:prstGeom>
          <a:noFill/>
        </p:spPr>
        <p:txBody>
          <a:bodyPr wrap="square" rtlCol="0">
            <a:spAutoFit/>
          </a:bodyPr>
          <a:lstStyle/>
          <a:p>
            <a:r>
              <a:rPr lang="en-US" sz="1200" b="1" i="1" dirty="0"/>
              <a:t>Medical Word Score</a:t>
            </a:r>
          </a:p>
        </p:txBody>
      </p:sp>
      <p:cxnSp>
        <p:nvCxnSpPr>
          <p:cNvPr id="10" name="Straight Arrow Connector 9">
            <a:extLst>
              <a:ext uri="{FF2B5EF4-FFF2-40B4-BE49-F238E27FC236}">
                <a16:creationId xmlns:a16="http://schemas.microsoft.com/office/drawing/2014/main" id="{17EE2F32-608E-9D25-2DB8-DCD25397B2F1}"/>
              </a:ext>
            </a:extLst>
          </p:cNvPr>
          <p:cNvCxnSpPr>
            <a:cxnSpLocks/>
          </p:cNvCxnSpPr>
          <p:nvPr/>
        </p:nvCxnSpPr>
        <p:spPr>
          <a:xfrm>
            <a:off x="1551746" y="3770672"/>
            <a:ext cx="2029654" cy="16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D7180E6-ED94-400A-CEC9-920F7538039C}"/>
              </a:ext>
            </a:extLst>
          </p:cNvPr>
          <p:cNvSpPr txBox="1"/>
          <p:nvPr/>
        </p:nvSpPr>
        <p:spPr>
          <a:xfrm>
            <a:off x="3905970" y="1785513"/>
            <a:ext cx="7663177" cy="3970318"/>
          </a:xfrm>
          <a:prstGeom prst="rect">
            <a:avLst/>
          </a:prstGeom>
          <a:noFill/>
          <a:ln>
            <a:solidFill>
              <a:schemeClr val="tx1">
                <a:lumMod val="50000"/>
              </a:schemeClr>
            </a:solidFill>
          </a:ln>
        </p:spPr>
        <p:txBody>
          <a:bodyPr wrap="square" rtlCol="0">
            <a:spAutoFit/>
          </a:bodyPr>
          <a:lstStyle/>
          <a:p>
            <a:r>
              <a:rPr lang="en-US" b="1" i="1" dirty="0"/>
              <a:t>Where: </a:t>
            </a:r>
            <a:r>
              <a:rPr lang="en-US" dirty="0"/>
              <a:t>Look at text in </a:t>
            </a:r>
            <a:r>
              <a:rPr lang="en-US" b="1" i="1" dirty="0"/>
              <a:t>“</a:t>
            </a:r>
            <a:r>
              <a:rPr lang="en-US" i="1" dirty="0" err="1"/>
              <a:t>preprocessed_text</a:t>
            </a:r>
            <a:r>
              <a:rPr lang="en-US" dirty="0"/>
              <a:t>”</a:t>
            </a:r>
          </a:p>
          <a:p>
            <a:endParaRPr lang="en-US" b="1" i="1" dirty="0"/>
          </a:p>
          <a:p>
            <a:r>
              <a:rPr lang="en-US" b="1" i="1" dirty="0"/>
              <a:t>Purpose: </a:t>
            </a:r>
            <a:r>
              <a:rPr lang="en-US" dirty="0"/>
              <a:t>To increase the score and relevance of texts that mention medical terms or concepts  (e.g., “dermatology”, “heart doctor”, “dentist”), ensuring that domain-specific content is prioritized.</a:t>
            </a:r>
          </a:p>
          <a:p>
            <a:endParaRPr lang="en-US" b="1" i="1" dirty="0"/>
          </a:p>
          <a:p>
            <a:r>
              <a:rPr lang="en-US" b="1" i="1" dirty="0"/>
              <a:t>Calculation: </a:t>
            </a:r>
            <a:r>
              <a:rPr lang="en-US" dirty="0"/>
              <a:t>The weight is 1.1 if the text contains 1 or more words matched to a “medical terminology” list; otherwise, it is set to 1.</a:t>
            </a:r>
          </a:p>
          <a:p>
            <a:r>
              <a:rPr lang="en-US" dirty="0"/>
              <a:t> </a:t>
            </a:r>
          </a:p>
          <a:p>
            <a:r>
              <a:rPr lang="en-US" b="1" i="1" dirty="0"/>
              <a:t>Weight:</a:t>
            </a:r>
            <a:r>
              <a:rPr lang="en-US" dirty="0"/>
              <a:t> 0.10</a:t>
            </a:r>
          </a:p>
          <a:p>
            <a:endParaRPr lang="en-US" dirty="0"/>
          </a:p>
          <a:p>
            <a:r>
              <a:rPr lang="en-US" b="1" i="1" dirty="0"/>
              <a:t>Rationale: </a:t>
            </a:r>
            <a:r>
              <a:rPr lang="en-US" dirty="0"/>
              <a:t>Because the contextual relevance between medical terms and customer feedback is important when looking at medical surveys, text that includes medical-related words is more valuable and should be prioritized.</a:t>
            </a:r>
          </a:p>
        </p:txBody>
      </p:sp>
    </p:spTree>
    <p:extLst>
      <p:ext uri="{BB962C8B-B14F-4D97-AF65-F5344CB8AC3E}">
        <p14:creationId xmlns:p14="http://schemas.microsoft.com/office/powerpoint/2010/main" val="12294624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5B459-B21E-82AF-6209-126BEA9AD022}"/>
              </a:ext>
            </a:extLst>
          </p:cNvPr>
          <p:cNvSpPr>
            <a:spLocks noGrp="1"/>
          </p:cNvSpPr>
          <p:nvPr>
            <p:ph type="title"/>
          </p:nvPr>
        </p:nvSpPr>
        <p:spPr>
          <a:xfrm>
            <a:off x="495791" y="373416"/>
            <a:ext cx="11618563" cy="563773"/>
          </a:xfrm>
        </p:spPr>
        <p:txBody>
          <a:bodyPr>
            <a:normAutofit/>
          </a:bodyPr>
          <a:lstStyle/>
          <a:p>
            <a:r>
              <a:rPr lang="en-US" sz="3200" dirty="0"/>
              <a:t>Future Considerations and Use-Cases</a:t>
            </a:r>
          </a:p>
        </p:txBody>
      </p:sp>
      <p:sp>
        <p:nvSpPr>
          <p:cNvPr id="3" name="Content Placeholder 2">
            <a:extLst>
              <a:ext uri="{FF2B5EF4-FFF2-40B4-BE49-F238E27FC236}">
                <a16:creationId xmlns:a16="http://schemas.microsoft.com/office/drawing/2014/main" id="{01DCAE58-A86C-CD3E-96AE-E6D9B15B9D50}"/>
              </a:ext>
            </a:extLst>
          </p:cNvPr>
          <p:cNvSpPr>
            <a:spLocks noGrp="1"/>
          </p:cNvSpPr>
          <p:nvPr>
            <p:ph idx="1"/>
          </p:nvPr>
        </p:nvSpPr>
        <p:spPr>
          <a:xfrm>
            <a:off x="265471" y="1379348"/>
            <a:ext cx="11848883" cy="4977001"/>
          </a:xfrm>
        </p:spPr>
        <p:txBody>
          <a:bodyPr/>
          <a:lstStyle/>
          <a:p>
            <a:r>
              <a:rPr lang="en-US" sz="1800" dirty="0"/>
              <a:t>The usefulness score is designed to be flexible and adaptable. As new data is processed or the focus of analysis shifts, the weights and scoring mechanisms can be refined to ensure that the system contributes to provide accurate and valuable insights.</a:t>
            </a:r>
          </a:p>
          <a:p>
            <a:pPr marL="0" indent="0">
              <a:buNone/>
            </a:pPr>
            <a:r>
              <a:rPr lang="en-US" sz="1800" b="1" dirty="0"/>
              <a:t>Use Cases for the Usefulness Score Calculation</a:t>
            </a:r>
          </a:p>
          <a:p>
            <a:pPr marL="342900" indent="-342900">
              <a:buAutoNum type="arabicPeriod"/>
            </a:pPr>
            <a:r>
              <a:rPr lang="en-US" sz="1400" b="1" dirty="0"/>
              <a:t>Healthcare Survey Response Evaluation</a:t>
            </a:r>
          </a:p>
          <a:p>
            <a:pPr marL="0" indent="0">
              <a:buNone/>
            </a:pPr>
            <a:r>
              <a:rPr lang="en-US" sz="1400" b="1" dirty="0"/>
              <a:t>Context: </a:t>
            </a:r>
            <a:r>
              <a:rPr lang="en-US" sz="1400" dirty="0"/>
              <a:t>After a medical visit, patients are asked to provide open-ended feedback about their experience. These surveys contain a mix of general comments and critical health-related feedback (examples on next slide)</a:t>
            </a:r>
          </a:p>
          <a:p>
            <a:pPr marL="0" indent="0">
              <a:buNone/>
            </a:pPr>
            <a:r>
              <a:rPr lang="en-US" sz="1400" b="1" dirty="0"/>
              <a:t>How it Helps:</a:t>
            </a:r>
          </a:p>
          <a:p>
            <a:r>
              <a:rPr lang="en-US" sz="1400" b="1" dirty="0"/>
              <a:t>Detect Medical Relevance: </a:t>
            </a:r>
            <a:r>
              <a:rPr lang="en-US" sz="1400" dirty="0"/>
              <a:t>The system identifies responses that mention key medical terms or procedures, which are important for improving patient care.</a:t>
            </a:r>
          </a:p>
          <a:p>
            <a:r>
              <a:rPr lang="en-US" sz="1400" b="1" dirty="0"/>
              <a:t>Gauge Patient Sentiment: </a:t>
            </a:r>
            <a:r>
              <a:rPr lang="en-US" sz="1400" dirty="0"/>
              <a:t>By boosting the score for feedback with strong positive or negative sentiment, healthcare providers can prioritize responses that indicate serious issues or praise.</a:t>
            </a:r>
          </a:p>
          <a:p>
            <a:r>
              <a:rPr lang="en-US" sz="1400" b="1" dirty="0"/>
              <a:t>Identify Useful Recommendations: </a:t>
            </a:r>
            <a:r>
              <a:rPr lang="en-US" sz="1400" dirty="0"/>
              <a:t>Responses containing actionable requests or detailed feedback (e.g., “The staff should ensure timely updates on test results”) are prioritized for follow-up.</a:t>
            </a:r>
          </a:p>
          <a:p>
            <a:endParaRPr lang="en-US" sz="1400" dirty="0"/>
          </a:p>
        </p:txBody>
      </p:sp>
      <p:sp>
        <p:nvSpPr>
          <p:cNvPr id="4" name="Date Placeholder 3">
            <a:extLst>
              <a:ext uri="{FF2B5EF4-FFF2-40B4-BE49-F238E27FC236}">
                <a16:creationId xmlns:a16="http://schemas.microsoft.com/office/drawing/2014/main" id="{5BD5C138-241A-B390-B538-B7B17FC77210}"/>
              </a:ext>
            </a:extLst>
          </p:cNvPr>
          <p:cNvSpPr>
            <a:spLocks noGrp="1"/>
          </p:cNvSpPr>
          <p:nvPr>
            <p:ph type="dt" sz="half" idx="10"/>
          </p:nvPr>
        </p:nvSpPr>
        <p:spPr/>
        <p:txBody>
          <a:bodyPr/>
          <a:lstStyle/>
          <a:p>
            <a:fld id="{F1067422-13BB-CB4A-B4B7-3567BFEEB904}" type="datetime1">
              <a:rPr lang="en-US" smtClean="0"/>
              <a:t>9/28/2024</a:t>
            </a:fld>
            <a:endParaRPr lang="en-US"/>
          </a:p>
        </p:txBody>
      </p:sp>
      <p:sp>
        <p:nvSpPr>
          <p:cNvPr id="5" name="Footer Placeholder 4">
            <a:extLst>
              <a:ext uri="{FF2B5EF4-FFF2-40B4-BE49-F238E27FC236}">
                <a16:creationId xmlns:a16="http://schemas.microsoft.com/office/drawing/2014/main" id="{A886250F-7ECD-FFF5-ADDA-E619E4B89786}"/>
              </a:ext>
            </a:extLst>
          </p:cNvPr>
          <p:cNvSpPr>
            <a:spLocks noGrp="1"/>
          </p:cNvSpPr>
          <p:nvPr>
            <p:ph type="ftr" sz="quarter" idx="11"/>
          </p:nvPr>
        </p:nvSpPr>
        <p:spPr/>
        <p:txBody>
          <a:bodyPr/>
          <a:lstStyle/>
          <a:p>
            <a:r>
              <a:rPr lang="en-US"/>
              <a:t>© 2023 HF Management Services, LLC </a:t>
            </a:r>
          </a:p>
        </p:txBody>
      </p:sp>
      <p:sp>
        <p:nvSpPr>
          <p:cNvPr id="6" name="Slide Number Placeholder 5">
            <a:extLst>
              <a:ext uri="{FF2B5EF4-FFF2-40B4-BE49-F238E27FC236}">
                <a16:creationId xmlns:a16="http://schemas.microsoft.com/office/drawing/2014/main" id="{6228061A-D345-7892-823B-F22B3CACC65D}"/>
              </a:ext>
            </a:extLst>
          </p:cNvPr>
          <p:cNvSpPr>
            <a:spLocks noGrp="1"/>
          </p:cNvSpPr>
          <p:nvPr>
            <p:ph type="sldNum" sz="quarter" idx="12"/>
          </p:nvPr>
        </p:nvSpPr>
        <p:spPr/>
        <p:txBody>
          <a:bodyPr/>
          <a:lstStyle/>
          <a:p>
            <a:fld id="{8A7D6AC2-351A-3E41-82AC-AFAAA533F9AA}" type="slidenum">
              <a:rPr lang="en-US" smtClean="0"/>
              <a:t>11</a:t>
            </a:fld>
            <a:endParaRPr lang="en-US"/>
          </a:p>
        </p:txBody>
      </p:sp>
    </p:spTree>
    <p:extLst>
      <p:ext uri="{BB962C8B-B14F-4D97-AF65-F5344CB8AC3E}">
        <p14:creationId xmlns:p14="http://schemas.microsoft.com/office/powerpoint/2010/main" val="2909690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76AFB-6041-3B11-975C-F341C96AED58}"/>
              </a:ext>
            </a:extLst>
          </p:cNvPr>
          <p:cNvSpPr>
            <a:spLocks noGrp="1"/>
          </p:cNvSpPr>
          <p:nvPr>
            <p:ph type="title"/>
          </p:nvPr>
        </p:nvSpPr>
        <p:spPr>
          <a:xfrm>
            <a:off x="463861" y="118497"/>
            <a:ext cx="11564741" cy="803274"/>
          </a:xfrm>
        </p:spPr>
        <p:txBody>
          <a:bodyPr>
            <a:noAutofit/>
          </a:bodyPr>
          <a:lstStyle/>
          <a:p>
            <a:r>
              <a:rPr lang="en-US" sz="3000" dirty="0"/>
              <a:t>Applying the Usefulness Score – Medical AVS Example</a:t>
            </a:r>
          </a:p>
        </p:txBody>
      </p:sp>
      <p:sp>
        <p:nvSpPr>
          <p:cNvPr id="5" name="Date Placeholder 4">
            <a:extLst>
              <a:ext uri="{FF2B5EF4-FFF2-40B4-BE49-F238E27FC236}">
                <a16:creationId xmlns:a16="http://schemas.microsoft.com/office/drawing/2014/main" id="{DD2CDB69-8A69-6471-263E-AB599D56CA24}"/>
              </a:ext>
            </a:extLst>
          </p:cNvPr>
          <p:cNvSpPr>
            <a:spLocks noGrp="1"/>
          </p:cNvSpPr>
          <p:nvPr>
            <p:ph type="dt" sz="half" idx="10"/>
          </p:nvPr>
        </p:nvSpPr>
        <p:spPr/>
        <p:txBody>
          <a:bodyPr/>
          <a:lstStyle/>
          <a:p>
            <a:fld id="{9CD1D184-7724-B04C-BBB6-0F72F1538372}" type="datetime1">
              <a:rPr lang="en-US" smtClean="0"/>
              <a:t>9/28/2024</a:t>
            </a:fld>
            <a:endParaRPr lang="en-US"/>
          </a:p>
        </p:txBody>
      </p:sp>
      <p:sp>
        <p:nvSpPr>
          <p:cNvPr id="6" name="Footer Placeholder 5">
            <a:extLst>
              <a:ext uri="{FF2B5EF4-FFF2-40B4-BE49-F238E27FC236}">
                <a16:creationId xmlns:a16="http://schemas.microsoft.com/office/drawing/2014/main" id="{0508742D-76A4-2DC9-10E3-2F64DEA5C274}"/>
              </a:ext>
            </a:extLst>
          </p:cNvPr>
          <p:cNvSpPr>
            <a:spLocks noGrp="1"/>
          </p:cNvSpPr>
          <p:nvPr>
            <p:ph type="ftr" sz="quarter" idx="11"/>
          </p:nvPr>
        </p:nvSpPr>
        <p:spPr/>
        <p:txBody>
          <a:bodyPr/>
          <a:lstStyle/>
          <a:p>
            <a:r>
              <a:rPr lang="en-US"/>
              <a:t>© 2023 HF Management Services, LLC </a:t>
            </a:r>
          </a:p>
        </p:txBody>
      </p:sp>
      <p:sp>
        <p:nvSpPr>
          <p:cNvPr id="7" name="Slide Number Placeholder 6">
            <a:extLst>
              <a:ext uri="{FF2B5EF4-FFF2-40B4-BE49-F238E27FC236}">
                <a16:creationId xmlns:a16="http://schemas.microsoft.com/office/drawing/2014/main" id="{2E03F2D2-8EE1-204A-CF52-89AE5611B168}"/>
              </a:ext>
            </a:extLst>
          </p:cNvPr>
          <p:cNvSpPr>
            <a:spLocks noGrp="1"/>
          </p:cNvSpPr>
          <p:nvPr>
            <p:ph type="sldNum" sz="quarter" idx="12"/>
          </p:nvPr>
        </p:nvSpPr>
        <p:spPr/>
        <p:txBody>
          <a:bodyPr/>
          <a:lstStyle/>
          <a:p>
            <a:fld id="{8A7D6AC2-351A-3E41-82AC-AFAAA533F9AA}" type="slidenum">
              <a:rPr lang="en-US" smtClean="0"/>
              <a:t>12</a:t>
            </a:fld>
            <a:endParaRPr lang="en-US"/>
          </a:p>
        </p:txBody>
      </p:sp>
      <p:sp>
        <p:nvSpPr>
          <p:cNvPr id="9" name="TextBox 8">
            <a:extLst>
              <a:ext uri="{FF2B5EF4-FFF2-40B4-BE49-F238E27FC236}">
                <a16:creationId xmlns:a16="http://schemas.microsoft.com/office/drawing/2014/main" id="{B6267913-DE53-278B-B6F0-F22396B8A387}"/>
              </a:ext>
            </a:extLst>
          </p:cNvPr>
          <p:cNvSpPr txBox="1"/>
          <p:nvPr/>
        </p:nvSpPr>
        <p:spPr>
          <a:xfrm>
            <a:off x="256032" y="1466394"/>
            <a:ext cx="5021249" cy="2862322"/>
          </a:xfrm>
          <a:prstGeom prst="rect">
            <a:avLst/>
          </a:prstGeom>
          <a:noFill/>
        </p:spPr>
        <p:txBody>
          <a:bodyPr wrap="square" rtlCol="0">
            <a:spAutoFit/>
          </a:bodyPr>
          <a:lstStyle/>
          <a:p>
            <a:pPr marL="285750" indent="-285750">
              <a:buClr>
                <a:srgbClr val="82C341"/>
              </a:buClr>
              <a:buFont typeface="Wingdings" panose="05000000000000000000" pitchFamily="2" charset="2"/>
              <a:buChar char="§"/>
            </a:pPr>
            <a:r>
              <a:rPr lang="en-US" dirty="0"/>
              <a:t>Higher scores indicate more detailed and “useful” responses. </a:t>
            </a:r>
          </a:p>
          <a:p>
            <a:pPr marL="285750" indent="-285750">
              <a:buClr>
                <a:srgbClr val="82C341"/>
              </a:buClr>
              <a:buFont typeface="Wingdings" panose="05000000000000000000" pitchFamily="2" charset="2"/>
              <a:buChar char="§"/>
            </a:pPr>
            <a:endParaRPr lang="en-US" dirty="0"/>
          </a:p>
          <a:p>
            <a:pPr marL="285750" indent="-285750">
              <a:buClr>
                <a:srgbClr val="82C341"/>
              </a:buClr>
              <a:buFont typeface="Wingdings" panose="05000000000000000000" pitchFamily="2" charset="2"/>
              <a:buChar char="§"/>
            </a:pPr>
            <a:r>
              <a:rPr lang="en-US" dirty="0"/>
              <a:t>Score thresholds can be used as filters to better perform the Sentiment Analysis &amp; Topic Modeling Sections moving forward.</a:t>
            </a:r>
            <a:br>
              <a:rPr lang="en-US" dirty="0"/>
            </a:br>
            <a:endParaRPr lang="en-US" dirty="0"/>
          </a:p>
          <a:p>
            <a:pPr marL="285750" indent="-285750">
              <a:buClr>
                <a:srgbClr val="82C341"/>
              </a:buClr>
              <a:buFont typeface="Wingdings" panose="05000000000000000000" pitchFamily="2" charset="2"/>
              <a:buChar char="§"/>
            </a:pPr>
            <a:r>
              <a:rPr lang="en-US" dirty="0"/>
              <a:t>Over time, as more survey results are analyzed, the usefulness score algorithm would be retrained and improved.</a:t>
            </a:r>
          </a:p>
        </p:txBody>
      </p:sp>
      <p:pic>
        <p:nvPicPr>
          <p:cNvPr id="12" name="Picture 11">
            <a:extLst>
              <a:ext uri="{FF2B5EF4-FFF2-40B4-BE49-F238E27FC236}">
                <a16:creationId xmlns:a16="http://schemas.microsoft.com/office/drawing/2014/main" id="{4A6AB650-CB61-3125-CE5A-33F4C1564901}"/>
              </a:ext>
            </a:extLst>
          </p:cNvPr>
          <p:cNvPicPr>
            <a:picLocks noChangeAspect="1"/>
          </p:cNvPicPr>
          <p:nvPr/>
        </p:nvPicPr>
        <p:blipFill>
          <a:blip r:embed="rId2"/>
          <a:stretch>
            <a:fillRect/>
          </a:stretch>
        </p:blipFill>
        <p:spPr>
          <a:xfrm>
            <a:off x="6119106" y="1724315"/>
            <a:ext cx="3320588" cy="997439"/>
          </a:xfrm>
          <a:prstGeom prst="rect">
            <a:avLst/>
          </a:prstGeom>
        </p:spPr>
      </p:pic>
      <p:pic>
        <p:nvPicPr>
          <p:cNvPr id="14" name="Picture 13">
            <a:extLst>
              <a:ext uri="{FF2B5EF4-FFF2-40B4-BE49-F238E27FC236}">
                <a16:creationId xmlns:a16="http://schemas.microsoft.com/office/drawing/2014/main" id="{181F7321-C5EC-8367-0C4A-99D26510597D}"/>
              </a:ext>
            </a:extLst>
          </p:cNvPr>
          <p:cNvPicPr>
            <a:picLocks noChangeAspect="1"/>
          </p:cNvPicPr>
          <p:nvPr/>
        </p:nvPicPr>
        <p:blipFill>
          <a:blip r:embed="rId3"/>
          <a:stretch>
            <a:fillRect/>
          </a:stretch>
        </p:blipFill>
        <p:spPr>
          <a:xfrm>
            <a:off x="6052507" y="2952771"/>
            <a:ext cx="3320589" cy="485843"/>
          </a:xfrm>
          <a:prstGeom prst="rect">
            <a:avLst/>
          </a:prstGeom>
        </p:spPr>
      </p:pic>
      <p:sp>
        <p:nvSpPr>
          <p:cNvPr id="15" name="TextBox 14">
            <a:extLst>
              <a:ext uri="{FF2B5EF4-FFF2-40B4-BE49-F238E27FC236}">
                <a16:creationId xmlns:a16="http://schemas.microsoft.com/office/drawing/2014/main" id="{F0705AB4-75E9-ED15-23F8-17AF60F84B70}"/>
              </a:ext>
            </a:extLst>
          </p:cNvPr>
          <p:cNvSpPr txBox="1"/>
          <p:nvPr/>
        </p:nvSpPr>
        <p:spPr>
          <a:xfrm>
            <a:off x="5589104" y="2999812"/>
            <a:ext cx="463403" cy="461665"/>
          </a:xfrm>
          <a:prstGeom prst="rect">
            <a:avLst/>
          </a:prstGeom>
          <a:noFill/>
          <a:ln>
            <a:solidFill>
              <a:schemeClr val="tx1"/>
            </a:solidFill>
          </a:ln>
        </p:spPr>
        <p:txBody>
          <a:bodyPr wrap="square" rtlCol="0">
            <a:spAutoFit/>
          </a:bodyPr>
          <a:lstStyle/>
          <a:p>
            <a:r>
              <a:rPr lang="en-US" sz="1200" dirty="0"/>
              <a:t>2)</a:t>
            </a:r>
          </a:p>
          <a:p>
            <a:r>
              <a:rPr lang="en-US" sz="1200" dirty="0"/>
              <a:t>0.64</a:t>
            </a:r>
          </a:p>
        </p:txBody>
      </p:sp>
      <p:sp>
        <p:nvSpPr>
          <p:cNvPr id="16" name="TextBox 15">
            <a:extLst>
              <a:ext uri="{FF2B5EF4-FFF2-40B4-BE49-F238E27FC236}">
                <a16:creationId xmlns:a16="http://schemas.microsoft.com/office/drawing/2014/main" id="{42DE119D-0FE8-A497-2D74-016047E3B1F0}"/>
              </a:ext>
            </a:extLst>
          </p:cNvPr>
          <p:cNvSpPr txBox="1"/>
          <p:nvPr/>
        </p:nvSpPr>
        <p:spPr>
          <a:xfrm>
            <a:off x="5589103" y="2003989"/>
            <a:ext cx="463403" cy="461665"/>
          </a:xfrm>
          <a:prstGeom prst="rect">
            <a:avLst/>
          </a:prstGeom>
          <a:noFill/>
          <a:ln>
            <a:solidFill>
              <a:schemeClr val="tx1"/>
            </a:solidFill>
          </a:ln>
        </p:spPr>
        <p:txBody>
          <a:bodyPr wrap="square" rtlCol="0">
            <a:spAutoFit/>
          </a:bodyPr>
          <a:lstStyle/>
          <a:p>
            <a:r>
              <a:rPr lang="en-US" sz="1200" dirty="0"/>
              <a:t>1)</a:t>
            </a:r>
          </a:p>
          <a:p>
            <a:r>
              <a:rPr lang="en-US" sz="1200" dirty="0"/>
              <a:t>0.79</a:t>
            </a:r>
          </a:p>
        </p:txBody>
      </p:sp>
      <p:sp>
        <p:nvSpPr>
          <p:cNvPr id="17" name="TextBox 16">
            <a:extLst>
              <a:ext uri="{FF2B5EF4-FFF2-40B4-BE49-F238E27FC236}">
                <a16:creationId xmlns:a16="http://schemas.microsoft.com/office/drawing/2014/main" id="{0D98A52F-64BD-7A4A-4E4A-E385879F9094}"/>
              </a:ext>
            </a:extLst>
          </p:cNvPr>
          <p:cNvSpPr txBox="1"/>
          <p:nvPr/>
        </p:nvSpPr>
        <p:spPr>
          <a:xfrm>
            <a:off x="5589102" y="3995635"/>
            <a:ext cx="463403" cy="461665"/>
          </a:xfrm>
          <a:prstGeom prst="rect">
            <a:avLst/>
          </a:prstGeom>
          <a:noFill/>
          <a:ln>
            <a:solidFill>
              <a:schemeClr val="tx1"/>
            </a:solidFill>
          </a:ln>
        </p:spPr>
        <p:txBody>
          <a:bodyPr wrap="square" rtlCol="0">
            <a:spAutoFit/>
          </a:bodyPr>
          <a:lstStyle/>
          <a:p>
            <a:r>
              <a:rPr lang="en-US" sz="1200" dirty="0"/>
              <a:t>3)</a:t>
            </a:r>
          </a:p>
          <a:p>
            <a:r>
              <a:rPr lang="en-US" sz="1200" dirty="0"/>
              <a:t>0.55</a:t>
            </a:r>
          </a:p>
        </p:txBody>
      </p:sp>
      <p:pic>
        <p:nvPicPr>
          <p:cNvPr id="19" name="Picture 18">
            <a:extLst>
              <a:ext uri="{FF2B5EF4-FFF2-40B4-BE49-F238E27FC236}">
                <a16:creationId xmlns:a16="http://schemas.microsoft.com/office/drawing/2014/main" id="{34160354-F94A-14FB-299E-AF541FCD2390}"/>
              </a:ext>
            </a:extLst>
          </p:cNvPr>
          <p:cNvPicPr>
            <a:picLocks noChangeAspect="1"/>
          </p:cNvPicPr>
          <p:nvPr/>
        </p:nvPicPr>
        <p:blipFill>
          <a:blip r:embed="rId4"/>
          <a:stretch>
            <a:fillRect/>
          </a:stretch>
        </p:blipFill>
        <p:spPr>
          <a:xfrm>
            <a:off x="6119106" y="4063095"/>
            <a:ext cx="3419952" cy="295316"/>
          </a:xfrm>
          <a:prstGeom prst="rect">
            <a:avLst/>
          </a:prstGeom>
        </p:spPr>
      </p:pic>
      <p:pic>
        <p:nvPicPr>
          <p:cNvPr id="21" name="Picture 20">
            <a:extLst>
              <a:ext uri="{FF2B5EF4-FFF2-40B4-BE49-F238E27FC236}">
                <a16:creationId xmlns:a16="http://schemas.microsoft.com/office/drawing/2014/main" id="{F7908D20-B8B1-3D1A-7F9F-5C6FEC73B594}"/>
              </a:ext>
            </a:extLst>
          </p:cNvPr>
          <p:cNvPicPr>
            <a:picLocks noChangeAspect="1"/>
          </p:cNvPicPr>
          <p:nvPr/>
        </p:nvPicPr>
        <p:blipFill>
          <a:blip r:embed="rId5"/>
          <a:stretch>
            <a:fillRect/>
          </a:stretch>
        </p:blipFill>
        <p:spPr>
          <a:xfrm>
            <a:off x="6119106" y="4734473"/>
            <a:ext cx="3320589" cy="1335797"/>
          </a:xfrm>
          <a:prstGeom prst="rect">
            <a:avLst/>
          </a:prstGeom>
        </p:spPr>
      </p:pic>
      <p:sp>
        <p:nvSpPr>
          <p:cNvPr id="24" name="TextBox 23">
            <a:extLst>
              <a:ext uri="{FF2B5EF4-FFF2-40B4-BE49-F238E27FC236}">
                <a16:creationId xmlns:a16="http://schemas.microsoft.com/office/drawing/2014/main" id="{10C0795B-04B4-97DF-5B72-40076F81191C}"/>
              </a:ext>
            </a:extLst>
          </p:cNvPr>
          <p:cNvSpPr txBox="1"/>
          <p:nvPr/>
        </p:nvSpPr>
        <p:spPr>
          <a:xfrm>
            <a:off x="5589101" y="5072806"/>
            <a:ext cx="463403" cy="461665"/>
          </a:xfrm>
          <a:prstGeom prst="rect">
            <a:avLst/>
          </a:prstGeom>
          <a:noFill/>
          <a:ln>
            <a:solidFill>
              <a:schemeClr val="tx1"/>
            </a:solidFill>
          </a:ln>
        </p:spPr>
        <p:txBody>
          <a:bodyPr wrap="square" rtlCol="0">
            <a:spAutoFit/>
          </a:bodyPr>
          <a:lstStyle/>
          <a:p>
            <a:r>
              <a:rPr lang="en-US" sz="1200" dirty="0"/>
              <a:t>4)</a:t>
            </a:r>
          </a:p>
          <a:p>
            <a:r>
              <a:rPr lang="en-US" sz="1200" dirty="0"/>
              <a:t>0.84</a:t>
            </a:r>
          </a:p>
        </p:txBody>
      </p:sp>
      <p:sp>
        <p:nvSpPr>
          <p:cNvPr id="25" name="TextBox 24">
            <a:extLst>
              <a:ext uri="{FF2B5EF4-FFF2-40B4-BE49-F238E27FC236}">
                <a16:creationId xmlns:a16="http://schemas.microsoft.com/office/drawing/2014/main" id="{E513E306-5058-DA70-1537-6D0C0EAF719B}"/>
              </a:ext>
            </a:extLst>
          </p:cNvPr>
          <p:cNvSpPr txBox="1"/>
          <p:nvPr/>
        </p:nvSpPr>
        <p:spPr>
          <a:xfrm>
            <a:off x="5443243" y="1204918"/>
            <a:ext cx="4095815" cy="5201835"/>
          </a:xfrm>
          <a:prstGeom prst="rect">
            <a:avLst/>
          </a:prstGeom>
          <a:noFill/>
          <a:ln>
            <a:solidFill>
              <a:schemeClr val="accent1"/>
            </a:solidFill>
          </a:ln>
        </p:spPr>
        <p:txBody>
          <a:bodyPr wrap="square" rtlCol="0">
            <a:spAutoFit/>
          </a:bodyPr>
          <a:lstStyle/>
          <a:p>
            <a:endParaRPr lang="en-US" dirty="0"/>
          </a:p>
        </p:txBody>
      </p:sp>
      <p:sp>
        <p:nvSpPr>
          <p:cNvPr id="27" name="TextBox 26">
            <a:extLst>
              <a:ext uri="{FF2B5EF4-FFF2-40B4-BE49-F238E27FC236}">
                <a16:creationId xmlns:a16="http://schemas.microsoft.com/office/drawing/2014/main" id="{35F530DB-8DDF-7C2C-A448-B17CE9703EE2}"/>
              </a:ext>
            </a:extLst>
          </p:cNvPr>
          <p:cNvSpPr txBox="1"/>
          <p:nvPr/>
        </p:nvSpPr>
        <p:spPr>
          <a:xfrm>
            <a:off x="5720805" y="1280876"/>
            <a:ext cx="4095815" cy="369332"/>
          </a:xfrm>
          <a:prstGeom prst="rect">
            <a:avLst/>
          </a:prstGeom>
          <a:noFill/>
        </p:spPr>
        <p:txBody>
          <a:bodyPr wrap="square" rtlCol="0">
            <a:spAutoFit/>
          </a:bodyPr>
          <a:lstStyle/>
          <a:p>
            <a:r>
              <a:rPr lang="en-US" b="1" dirty="0"/>
              <a:t>Actual Sample Text Corpus w/ Scores</a:t>
            </a:r>
          </a:p>
        </p:txBody>
      </p:sp>
      <p:sp>
        <p:nvSpPr>
          <p:cNvPr id="30" name="TextBox 29">
            <a:extLst>
              <a:ext uri="{FF2B5EF4-FFF2-40B4-BE49-F238E27FC236}">
                <a16:creationId xmlns:a16="http://schemas.microsoft.com/office/drawing/2014/main" id="{8B01F8DB-7A0D-39CA-2673-0C625EA59CBC}"/>
              </a:ext>
            </a:extLst>
          </p:cNvPr>
          <p:cNvSpPr txBox="1"/>
          <p:nvPr/>
        </p:nvSpPr>
        <p:spPr>
          <a:xfrm>
            <a:off x="6096000" y="6105967"/>
            <a:ext cx="4095815" cy="307777"/>
          </a:xfrm>
          <a:prstGeom prst="rect">
            <a:avLst/>
          </a:prstGeom>
          <a:noFill/>
        </p:spPr>
        <p:txBody>
          <a:bodyPr wrap="square" rtlCol="0">
            <a:spAutoFit/>
          </a:bodyPr>
          <a:lstStyle/>
          <a:p>
            <a:r>
              <a:rPr lang="en-US" sz="1400" b="1" dirty="0"/>
              <a:t>Avg. Corpus Usefulness Score: 0.705 </a:t>
            </a:r>
          </a:p>
        </p:txBody>
      </p:sp>
      <p:sp>
        <p:nvSpPr>
          <p:cNvPr id="8" name="TextBox 7">
            <a:extLst>
              <a:ext uri="{FF2B5EF4-FFF2-40B4-BE49-F238E27FC236}">
                <a16:creationId xmlns:a16="http://schemas.microsoft.com/office/drawing/2014/main" id="{04DBDD94-81B6-9C3C-AFF2-333A6A405F94}"/>
              </a:ext>
            </a:extLst>
          </p:cNvPr>
          <p:cNvSpPr txBox="1"/>
          <p:nvPr/>
        </p:nvSpPr>
        <p:spPr>
          <a:xfrm>
            <a:off x="6714689" y="4041801"/>
            <a:ext cx="2641329" cy="369332"/>
          </a:xfrm>
          <a:prstGeom prst="rect">
            <a:avLst/>
          </a:prstGeom>
          <a:noFill/>
          <a:ln>
            <a:solidFill>
              <a:srgbClr val="FF0000"/>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1E5362F2-3A13-3E5C-3DB6-27DFC5D45FF1}"/>
              </a:ext>
            </a:extLst>
          </p:cNvPr>
          <p:cNvSpPr txBox="1"/>
          <p:nvPr/>
        </p:nvSpPr>
        <p:spPr>
          <a:xfrm flipV="1">
            <a:off x="8153400" y="5078466"/>
            <a:ext cx="616620" cy="156941"/>
          </a:xfrm>
          <a:prstGeom prst="rect">
            <a:avLst/>
          </a:prstGeom>
          <a:noFill/>
          <a:ln>
            <a:solidFill>
              <a:srgbClr val="FF0000"/>
            </a:solidFill>
          </a:ln>
        </p:spPr>
        <p:txBody>
          <a:bodyPr wrap="square" rtlCol="0">
            <a:spAutoFit/>
          </a:bodyPr>
          <a:lstStyle/>
          <a:p>
            <a:endParaRPr lang="en-US" dirty="0"/>
          </a:p>
        </p:txBody>
      </p:sp>
      <p:sp>
        <p:nvSpPr>
          <p:cNvPr id="11" name="TextBox 10">
            <a:extLst>
              <a:ext uri="{FF2B5EF4-FFF2-40B4-BE49-F238E27FC236}">
                <a16:creationId xmlns:a16="http://schemas.microsoft.com/office/drawing/2014/main" id="{1C9B46B1-FDAF-9661-565D-534D33849A44}"/>
              </a:ext>
            </a:extLst>
          </p:cNvPr>
          <p:cNvSpPr txBox="1"/>
          <p:nvPr/>
        </p:nvSpPr>
        <p:spPr>
          <a:xfrm flipV="1">
            <a:off x="7491150" y="5340059"/>
            <a:ext cx="616620" cy="156941"/>
          </a:xfrm>
          <a:prstGeom prst="rect">
            <a:avLst/>
          </a:prstGeom>
          <a:noFill/>
          <a:ln>
            <a:solidFill>
              <a:srgbClr val="FF0000"/>
            </a:solid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97A4FF08-9E57-811D-DB4D-7B50FACED791}"/>
              </a:ext>
            </a:extLst>
          </p:cNvPr>
          <p:cNvSpPr txBox="1"/>
          <p:nvPr/>
        </p:nvSpPr>
        <p:spPr>
          <a:xfrm flipV="1">
            <a:off x="8170717" y="4727482"/>
            <a:ext cx="1052795" cy="156940"/>
          </a:xfrm>
          <a:prstGeom prst="rect">
            <a:avLst/>
          </a:prstGeom>
          <a:noFill/>
          <a:ln>
            <a:solidFill>
              <a:srgbClr val="FF0000"/>
            </a:solidFill>
          </a:ln>
        </p:spPr>
        <p:txBody>
          <a:bodyPr wrap="square" rtlCol="0">
            <a:spAutoFit/>
          </a:bodyPr>
          <a:lstStyle/>
          <a:p>
            <a:endParaRPr lang="en-US" dirty="0"/>
          </a:p>
        </p:txBody>
      </p:sp>
      <p:sp>
        <p:nvSpPr>
          <p:cNvPr id="18" name="TextBox 17">
            <a:extLst>
              <a:ext uri="{FF2B5EF4-FFF2-40B4-BE49-F238E27FC236}">
                <a16:creationId xmlns:a16="http://schemas.microsoft.com/office/drawing/2014/main" id="{ECD55419-4907-F442-97D8-E9E18D5B80D2}"/>
              </a:ext>
            </a:extLst>
          </p:cNvPr>
          <p:cNvSpPr txBox="1"/>
          <p:nvPr/>
        </p:nvSpPr>
        <p:spPr>
          <a:xfrm flipV="1">
            <a:off x="6198362" y="4970507"/>
            <a:ext cx="616620" cy="156941"/>
          </a:xfrm>
          <a:prstGeom prst="rect">
            <a:avLst/>
          </a:prstGeom>
          <a:noFill/>
          <a:ln>
            <a:solidFill>
              <a:srgbClr val="FF0000"/>
            </a:solidFill>
          </a:ln>
        </p:spPr>
        <p:txBody>
          <a:bodyPr wrap="square" rtlCol="0">
            <a:spAutoFit/>
          </a:bodyPr>
          <a:lstStyle/>
          <a:p>
            <a:endParaRPr lang="en-US" dirty="0"/>
          </a:p>
        </p:txBody>
      </p:sp>
      <p:sp>
        <p:nvSpPr>
          <p:cNvPr id="20" name="TextBox 19">
            <a:extLst>
              <a:ext uri="{FF2B5EF4-FFF2-40B4-BE49-F238E27FC236}">
                <a16:creationId xmlns:a16="http://schemas.microsoft.com/office/drawing/2014/main" id="{16ACEAD8-1EA6-34C6-5D2F-6C411A106A21}"/>
              </a:ext>
            </a:extLst>
          </p:cNvPr>
          <p:cNvSpPr txBox="1"/>
          <p:nvPr/>
        </p:nvSpPr>
        <p:spPr>
          <a:xfrm flipV="1">
            <a:off x="8564446" y="1724315"/>
            <a:ext cx="616620" cy="156941"/>
          </a:xfrm>
          <a:prstGeom prst="rect">
            <a:avLst/>
          </a:prstGeom>
          <a:noFill/>
          <a:ln>
            <a:solidFill>
              <a:srgbClr val="FF0000"/>
            </a:solidFill>
          </a:ln>
        </p:spPr>
        <p:txBody>
          <a:bodyPr wrap="square" rtlCol="0">
            <a:spAutoFit/>
          </a:bodyPr>
          <a:lstStyle/>
          <a:p>
            <a:endParaRPr lang="en-US" dirty="0"/>
          </a:p>
        </p:txBody>
      </p:sp>
      <p:cxnSp>
        <p:nvCxnSpPr>
          <p:cNvPr id="23" name="Straight Arrow Connector 22">
            <a:extLst>
              <a:ext uri="{FF2B5EF4-FFF2-40B4-BE49-F238E27FC236}">
                <a16:creationId xmlns:a16="http://schemas.microsoft.com/office/drawing/2014/main" id="{B4EB6588-0FFB-3295-4C38-7A3AA2C638B0}"/>
              </a:ext>
            </a:extLst>
          </p:cNvPr>
          <p:cNvCxnSpPr>
            <a:cxnSpLocks/>
            <a:endCxn id="20" idx="3"/>
          </p:cNvCxnSpPr>
          <p:nvPr/>
        </p:nvCxnSpPr>
        <p:spPr>
          <a:xfrm flipH="1">
            <a:off x="9181066" y="1802785"/>
            <a:ext cx="8105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673D7DD-E842-D2C9-AF96-E1F8DCDCE021}"/>
              </a:ext>
            </a:extLst>
          </p:cNvPr>
          <p:cNvCxnSpPr/>
          <p:nvPr/>
        </p:nvCxnSpPr>
        <p:spPr>
          <a:xfrm flipH="1">
            <a:off x="9356018" y="4210753"/>
            <a:ext cx="6355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49CEE41-7B61-01B6-2A63-88092E4994EC}"/>
              </a:ext>
            </a:extLst>
          </p:cNvPr>
          <p:cNvCxnSpPr>
            <a:cxnSpLocks/>
          </p:cNvCxnSpPr>
          <p:nvPr/>
        </p:nvCxnSpPr>
        <p:spPr>
          <a:xfrm flipH="1">
            <a:off x="9221281" y="4805952"/>
            <a:ext cx="7702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342726C-0719-FD89-22DF-E31EC4B67038}"/>
              </a:ext>
            </a:extLst>
          </p:cNvPr>
          <p:cNvSpPr txBox="1"/>
          <p:nvPr/>
        </p:nvSpPr>
        <p:spPr>
          <a:xfrm>
            <a:off x="10007337" y="1471763"/>
            <a:ext cx="2200428" cy="1015663"/>
          </a:xfrm>
          <a:prstGeom prst="rect">
            <a:avLst/>
          </a:prstGeom>
          <a:noFill/>
        </p:spPr>
        <p:txBody>
          <a:bodyPr wrap="square" rtlCol="0">
            <a:spAutoFit/>
          </a:bodyPr>
          <a:lstStyle/>
          <a:p>
            <a:r>
              <a:rPr lang="en-US" sz="1200" dirty="0"/>
              <a:t>Long, useful Neutral or Negative-leaning text. Contains non-word penalty “July t”, which would penalize it’s </a:t>
            </a:r>
            <a:r>
              <a:rPr lang="en-US" sz="1200"/>
              <a:t>usefulness score.</a:t>
            </a:r>
            <a:endParaRPr lang="en-US" sz="1200" dirty="0"/>
          </a:p>
        </p:txBody>
      </p:sp>
      <p:sp>
        <p:nvSpPr>
          <p:cNvPr id="33" name="TextBox 32">
            <a:extLst>
              <a:ext uri="{FF2B5EF4-FFF2-40B4-BE49-F238E27FC236}">
                <a16:creationId xmlns:a16="http://schemas.microsoft.com/office/drawing/2014/main" id="{C5C50AE3-104A-29B5-090B-3CD0602DF89D}"/>
              </a:ext>
            </a:extLst>
          </p:cNvPr>
          <p:cNvSpPr txBox="1"/>
          <p:nvPr/>
        </p:nvSpPr>
        <p:spPr>
          <a:xfrm>
            <a:off x="9991572" y="3995635"/>
            <a:ext cx="2200428" cy="461665"/>
          </a:xfrm>
          <a:prstGeom prst="rect">
            <a:avLst/>
          </a:prstGeom>
          <a:noFill/>
        </p:spPr>
        <p:txBody>
          <a:bodyPr wrap="square" rtlCol="0">
            <a:spAutoFit/>
          </a:bodyPr>
          <a:lstStyle/>
          <a:p>
            <a:r>
              <a:rPr lang="en-US" sz="1200" dirty="0"/>
              <a:t>Short, 8-token text with Positive sentiment</a:t>
            </a:r>
          </a:p>
        </p:txBody>
      </p:sp>
      <p:sp>
        <p:nvSpPr>
          <p:cNvPr id="34" name="TextBox 33">
            <a:extLst>
              <a:ext uri="{FF2B5EF4-FFF2-40B4-BE49-F238E27FC236}">
                <a16:creationId xmlns:a16="http://schemas.microsoft.com/office/drawing/2014/main" id="{02BE15B6-C957-247E-76C1-6206B0B375A7}"/>
              </a:ext>
            </a:extLst>
          </p:cNvPr>
          <p:cNvSpPr txBox="1"/>
          <p:nvPr/>
        </p:nvSpPr>
        <p:spPr>
          <a:xfrm>
            <a:off x="10007337" y="4587312"/>
            <a:ext cx="2200428" cy="1015663"/>
          </a:xfrm>
          <a:prstGeom prst="rect">
            <a:avLst/>
          </a:prstGeom>
          <a:noFill/>
        </p:spPr>
        <p:txBody>
          <a:bodyPr wrap="square" rtlCol="0">
            <a:spAutoFit/>
          </a:bodyPr>
          <a:lstStyle/>
          <a:p>
            <a:r>
              <a:rPr lang="en-US" sz="1200" dirty="0"/>
              <a:t>Long, detailed and likely Neutral or Negative-leaning sentiment. Contains the reference to multiple medical words that will enhance it’s usefulness score.</a:t>
            </a:r>
          </a:p>
        </p:txBody>
      </p:sp>
    </p:spTree>
    <p:extLst>
      <p:ext uri="{BB962C8B-B14F-4D97-AF65-F5344CB8AC3E}">
        <p14:creationId xmlns:p14="http://schemas.microsoft.com/office/powerpoint/2010/main" val="3432560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409442-45B5-C510-6924-BF3081E24661}"/>
              </a:ext>
            </a:extLst>
          </p:cNvPr>
          <p:cNvSpPr/>
          <p:nvPr/>
        </p:nvSpPr>
        <p:spPr>
          <a:xfrm>
            <a:off x="539495" y="1327273"/>
            <a:ext cx="11316707" cy="226234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923EE0D-9960-27CB-C99D-03C440E07875}"/>
              </a:ext>
            </a:extLst>
          </p:cNvPr>
          <p:cNvSpPr/>
          <p:nvPr/>
        </p:nvSpPr>
        <p:spPr>
          <a:xfrm>
            <a:off x="539496" y="3617843"/>
            <a:ext cx="11316707" cy="2256183"/>
          </a:xfrm>
          <a:prstGeom prst="rect">
            <a:avLst/>
          </a:prstGeom>
          <a:solidFill>
            <a:srgbClr val="82C3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7708CB8-5A81-EF54-2292-25766F00D60F}"/>
              </a:ext>
            </a:extLst>
          </p:cNvPr>
          <p:cNvSpPr>
            <a:spLocks noGrp="1"/>
          </p:cNvSpPr>
          <p:nvPr>
            <p:ph type="title"/>
          </p:nvPr>
        </p:nvSpPr>
        <p:spPr>
          <a:xfrm>
            <a:off x="421036" y="-158669"/>
            <a:ext cx="11618563" cy="1025686"/>
          </a:xfrm>
        </p:spPr>
        <p:txBody>
          <a:bodyPr>
            <a:normAutofit/>
          </a:bodyPr>
          <a:lstStyle/>
          <a:p>
            <a:r>
              <a:rPr lang="en-US" sz="3200" dirty="0"/>
              <a:t>Overview</a:t>
            </a:r>
          </a:p>
        </p:txBody>
      </p:sp>
      <p:sp>
        <p:nvSpPr>
          <p:cNvPr id="8" name="Content Placeholder 7">
            <a:extLst>
              <a:ext uri="{FF2B5EF4-FFF2-40B4-BE49-F238E27FC236}">
                <a16:creationId xmlns:a16="http://schemas.microsoft.com/office/drawing/2014/main" id="{9967A076-BFA3-406F-72B1-E595D7BCAB2A}"/>
              </a:ext>
            </a:extLst>
          </p:cNvPr>
          <p:cNvSpPr>
            <a:spLocks noGrp="1"/>
          </p:cNvSpPr>
          <p:nvPr>
            <p:ph idx="1"/>
          </p:nvPr>
        </p:nvSpPr>
        <p:spPr>
          <a:xfrm>
            <a:off x="604434" y="1379349"/>
            <a:ext cx="11251769" cy="4240108"/>
          </a:xfrm>
        </p:spPr>
        <p:txBody>
          <a:bodyPr/>
          <a:lstStyle/>
          <a:p>
            <a:pPr marL="0" indent="0">
              <a:buNone/>
            </a:pPr>
            <a:r>
              <a:rPr lang="en-US" b="1" u="sng" dirty="0"/>
              <a:t>Goal and Purpose:</a:t>
            </a:r>
          </a:p>
          <a:p>
            <a:pPr marL="0" indent="0">
              <a:buNone/>
            </a:pPr>
            <a:r>
              <a:rPr lang="en-US" sz="1800" dirty="0"/>
              <a:t>The usefulness score calculation process was designed to access and quantify the value of the text data, particularly customer reviews or survey responses. This score helps filter and prioritize the most valuable and actionable feedback by evaluating various aspects of the text, such as length, command words, sentiment and relevance to specific domains (e.g., medical terminology). The goal is to provide a structured way to identify a high-value insights that can drive decision-making, improvement initiatives and targeted responses.</a:t>
            </a:r>
          </a:p>
          <a:p>
            <a:pPr marL="0" indent="0">
              <a:buNone/>
            </a:pPr>
            <a:r>
              <a:rPr lang="en-US" b="1" u="sng" dirty="0">
                <a:solidFill>
                  <a:schemeClr val="bg1"/>
                </a:solidFill>
              </a:rPr>
              <a:t>Why was it Created:</a:t>
            </a:r>
          </a:p>
          <a:p>
            <a:pPr marL="0" indent="0">
              <a:buNone/>
            </a:pPr>
            <a:r>
              <a:rPr lang="en-US" sz="1800" dirty="0">
                <a:solidFill>
                  <a:schemeClr val="bg1"/>
                </a:solidFill>
              </a:rPr>
              <a:t>This scoring system was developed to address the challenge of sifting through large volumes of text data, where not all feedback is equally valuable. By assigning a usefulness score, the system helps prioritize responses that are well-constructed, contain actionable suggestions and align with the specific context or domain of interest. This approach ensures that efforts are focused on feedback that offers the most significant impact and insights, while filtering out responses that do the opposite.</a:t>
            </a:r>
          </a:p>
        </p:txBody>
      </p:sp>
      <p:sp>
        <p:nvSpPr>
          <p:cNvPr id="4" name="Date Placeholder 3">
            <a:extLst>
              <a:ext uri="{FF2B5EF4-FFF2-40B4-BE49-F238E27FC236}">
                <a16:creationId xmlns:a16="http://schemas.microsoft.com/office/drawing/2014/main" id="{810732B9-5088-AF35-6E28-AC9F6DE9BE09}"/>
              </a:ext>
            </a:extLst>
          </p:cNvPr>
          <p:cNvSpPr>
            <a:spLocks noGrp="1"/>
          </p:cNvSpPr>
          <p:nvPr>
            <p:ph type="dt" sz="half" idx="10"/>
          </p:nvPr>
        </p:nvSpPr>
        <p:spPr/>
        <p:txBody>
          <a:bodyPr/>
          <a:lstStyle/>
          <a:p>
            <a:fld id="{1B4C2098-1D26-0B4D-9D49-4550A7059A7A}" type="datetime1">
              <a:rPr lang="en-US" smtClean="0"/>
              <a:t>9/28/2024</a:t>
            </a:fld>
            <a:endParaRPr lang="en-US" dirty="0"/>
          </a:p>
        </p:txBody>
      </p:sp>
      <p:sp>
        <p:nvSpPr>
          <p:cNvPr id="5" name="Footer Placeholder 4">
            <a:extLst>
              <a:ext uri="{FF2B5EF4-FFF2-40B4-BE49-F238E27FC236}">
                <a16:creationId xmlns:a16="http://schemas.microsoft.com/office/drawing/2014/main" id="{406F69C1-C2A9-30F7-5F69-9257B27AF9EC}"/>
              </a:ext>
            </a:extLst>
          </p:cNvPr>
          <p:cNvSpPr>
            <a:spLocks noGrp="1"/>
          </p:cNvSpPr>
          <p:nvPr>
            <p:ph type="ftr" sz="quarter" idx="11"/>
          </p:nvPr>
        </p:nvSpPr>
        <p:spPr/>
        <p:txBody>
          <a:bodyPr/>
          <a:lstStyle/>
          <a:p>
            <a:r>
              <a:rPr lang="en-US"/>
              <a:t>© 2023 HF Management Services, LLC </a:t>
            </a:r>
          </a:p>
        </p:txBody>
      </p:sp>
      <p:sp>
        <p:nvSpPr>
          <p:cNvPr id="6" name="Slide Number Placeholder 5">
            <a:extLst>
              <a:ext uri="{FF2B5EF4-FFF2-40B4-BE49-F238E27FC236}">
                <a16:creationId xmlns:a16="http://schemas.microsoft.com/office/drawing/2014/main" id="{216314B7-C147-0816-5AEB-C9DA3AB28810}"/>
              </a:ext>
            </a:extLst>
          </p:cNvPr>
          <p:cNvSpPr>
            <a:spLocks noGrp="1"/>
          </p:cNvSpPr>
          <p:nvPr>
            <p:ph type="sldNum" sz="quarter" idx="12"/>
          </p:nvPr>
        </p:nvSpPr>
        <p:spPr/>
        <p:txBody>
          <a:bodyPr/>
          <a:lstStyle/>
          <a:p>
            <a:fld id="{8A7D6AC2-351A-3E41-82AC-AFAAA533F9AA}" type="slidenum">
              <a:rPr lang="en-US" smtClean="0"/>
              <a:t>2</a:t>
            </a:fld>
            <a:endParaRPr lang="en-US"/>
          </a:p>
        </p:txBody>
      </p:sp>
    </p:spTree>
    <p:extLst>
      <p:ext uri="{BB962C8B-B14F-4D97-AF65-F5344CB8AC3E}">
        <p14:creationId xmlns:p14="http://schemas.microsoft.com/office/powerpoint/2010/main" val="2832081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Arrow: Right 26">
            <a:extLst>
              <a:ext uri="{FF2B5EF4-FFF2-40B4-BE49-F238E27FC236}">
                <a16:creationId xmlns:a16="http://schemas.microsoft.com/office/drawing/2014/main" id="{279881AC-E7C2-6F45-1EC2-CB7730A4A896}"/>
              </a:ext>
            </a:extLst>
          </p:cNvPr>
          <p:cNvSpPr/>
          <p:nvPr/>
        </p:nvSpPr>
        <p:spPr>
          <a:xfrm>
            <a:off x="1307504" y="3610899"/>
            <a:ext cx="7964129" cy="31954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7708CB8-5A81-EF54-2292-25766F00D60F}"/>
              </a:ext>
            </a:extLst>
          </p:cNvPr>
          <p:cNvSpPr>
            <a:spLocks noGrp="1"/>
          </p:cNvSpPr>
          <p:nvPr>
            <p:ph type="title"/>
          </p:nvPr>
        </p:nvSpPr>
        <p:spPr>
          <a:xfrm>
            <a:off x="421036" y="-158669"/>
            <a:ext cx="11618563" cy="1025686"/>
          </a:xfrm>
        </p:spPr>
        <p:txBody>
          <a:bodyPr>
            <a:normAutofit/>
          </a:bodyPr>
          <a:lstStyle/>
          <a:p>
            <a:r>
              <a:rPr lang="en-US" sz="3200" dirty="0"/>
              <a:t>Scoring Process Visualization</a:t>
            </a:r>
          </a:p>
        </p:txBody>
      </p:sp>
      <p:sp>
        <p:nvSpPr>
          <p:cNvPr id="4" name="Date Placeholder 3">
            <a:extLst>
              <a:ext uri="{FF2B5EF4-FFF2-40B4-BE49-F238E27FC236}">
                <a16:creationId xmlns:a16="http://schemas.microsoft.com/office/drawing/2014/main" id="{810732B9-5088-AF35-6E28-AC9F6DE9BE09}"/>
              </a:ext>
            </a:extLst>
          </p:cNvPr>
          <p:cNvSpPr>
            <a:spLocks noGrp="1"/>
          </p:cNvSpPr>
          <p:nvPr>
            <p:ph type="dt" sz="half" idx="10"/>
          </p:nvPr>
        </p:nvSpPr>
        <p:spPr/>
        <p:txBody>
          <a:bodyPr/>
          <a:lstStyle/>
          <a:p>
            <a:fld id="{1B4C2098-1D26-0B4D-9D49-4550A7059A7A}" type="datetime1">
              <a:rPr lang="en-US" smtClean="0"/>
              <a:t>9/28/2024</a:t>
            </a:fld>
            <a:endParaRPr lang="en-US"/>
          </a:p>
        </p:txBody>
      </p:sp>
      <p:sp>
        <p:nvSpPr>
          <p:cNvPr id="5" name="Footer Placeholder 4">
            <a:extLst>
              <a:ext uri="{FF2B5EF4-FFF2-40B4-BE49-F238E27FC236}">
                <a16:creationId xmlns:a16="http://schemas.microsoft.com/office/drawing/2014/main" id="{406F69C1-C2A9-30F7-5F69-9257B27AF9EC}"/>
              </a:ext>
            </a:extLst>
          </p:cNvPr>
          <p:cNvSpPr>
            <a:spLocks noGrp="1"/>
          </p:cNvSpPr>
          <p:nvPr>
            <p:ph type="ftr" sz="quarter" idx="11"/>
          </p:nvPr>
        </p:nvSpPr>
        <p:spPr/>
        <p:txBody>
          <a:bodyPr/>
          <a:lstStyle/>
          <a:p>
            <a:r>
              <a:rPr lang="en-US"/>
              <a:t>© 2023 HF Management Services, LLC </a:t>
            </a:r>
          </a:p>
        </p:txBody>
      </p:sp>
      <p:sp>
        <p:nvSpPr>
          <p:cNvPr id="6" name="Slide Number Placeholder 5">
            <a:extLst>
              <a:ext uri="{FF2B5EF4-FFF2-40B4-BE49-F238E27FC236}">
                <a16:creationId xmlns:a16="http://schemas.microsoft.com/office/drawing/2014/main" id="{216314B7-C147-0816-5AEB-C9DA3AB28810}"/>
              </a:ext>
            </a:extLst>
          </p:cNvPr>
          <p:cNvSpPr>
            <a:spLocks noGrp="1"/>
          </p:cNvSpPr>
          <p:nvPr>
            <p:ph type="sldNum" sz="quarter" idx="12"/>
          </p:nvPr>
        </p:nvSpPr>
        <p:spPr/>
        <p:txBody>
          <a:bodyPr/>
          <a:lstStyle/>
          <a:p>
            <a:fld id="{8A7D6AC2-351A-3E41-82AC-AFAAA533F9AA}" type="slidenum">
              <a:rPr lang="en-US" smtClean="0"/>
              <a:t>3</a:t>
            </a:fld>
            <a:endParaRPr lang="en-US"/>
          </a:p>
        </p:txBody>
      </p:sp>
      <p:sp>
        <p:nvSpPr>
          <p:cNvPr id="16" name="Flowchart: Connector 15">
            <a:extLst>
              <a:ext uri="{FF2B5EF4-FFF2-40B4-BE49-F238E27FC236}">
                <a16:creationId xmlns:a16="http://schemas.microsoft.com/office/drawing/2014/main" id="{BB6A41BD-072D-0DDB-CC6C-D6286953A330}"/>
              </a:ext>
            </a:extLst>
          </p:cNvPr>
          <p:cNvSpPr/>
          <p:nvPr/>
        </p:nvSpPr>
        <p:spPr>
          <a:xfrm>
            <a:off x="4724214" y="3195485"/>
            <a:ext cx="1130710" cy="1150374"/>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a:extLst>
              <a:ext uri="{FF2B5EF4-FFF2-40B4-BE49-F238E27FC236}">
                <a16:creationId xmlns:a16="http://schemas.microsoft.com/office/drawing/2014/main" id="{3E83D26A-413D-493F-0D4E-B95542200C33}"/>
              </a:ext>
            </a:extLst>
          </p:cNvPr>
          <p:cNvSpPr/>
          <p:nvPr/>
        </p:nvSpPr>
        <p:spPr>
          <a:xfrm>
            <a:off x="3293490" y="3195485"/>
            <a:ext cx="1130710" cy="1150374"/>
          </a:xfrm>
          <a:prstGeom prst="flowChartConnector">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a:extLst>
              <a:ext uri="{FF2B5EF4-FFF2-40B4-BE49-F238E27FC236}">
                <a16:creationId xmlns:a16="http://schemas.microsoft.com/office/drawing/2014/main" id="{D32ECBAB-24DA-CAA6-44D9-83949642CB6A}"/>
              </a:ext>
            </a:extLst>
          </p:cNvPr>
          <p:cNvSpPr/>
          <p:nvPr/>
        </p:nvSpPr>
        <p:spPr>
          <a:xfrm>
            <a:off x="1837068" y="3195485"/>
            <a:ext cx="1130710" cy="1150374"/>
          </a:xfrm>
          <a:prstGeom prst="flowChart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a:extLst>
              <a:ext uri="{FF2B5EF4-FFF2-40B4-BE49-F238E27FC236}">
                <a16:creationId xmlns:a16="http://schemas.microsoft.com/office/drawing/2014/main" id="{B1B5EF0A-2474-3100-0AF3-B5DBB2578B6D}"/>
              </a:ext>
            </a:extLst>
          </p:cNvPr>
          <p:cNvSpPr/>
          <p:nvPr/>
        </p:nvSpPr>
        <p:spPr>
          <a:xfrm>
            <a:off x="421036" y="3195485"/>
            <a:ext cx="1130710" cy="1150374"/>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19">
            <a:extLst>
              <a:ext uri="{FF2B5EF4-FFF2-40B4-BE49-F238E27FC236}">
                <a16:creationId xmlns:a16="http://schemas.microsoft.com/office/drawing/2014/main" id="{669440E5-246A-DC93-2C38-6EB7C2C54D30}"/>
              </a:ext>
            </a:extLst>
          </p:cNvPr>
          <p:cNvSpPr/>
          <p:nvPr/>
        </p:nvSpPr>
        <p:spPr>
          <a:xfrm>
            <a:off x="6155525" y="3195485"/>
            <a:ext cx="1130710" cy="1150374"/>
          </a:xfrm>
          <a:prstGeom prst="flowChartConnec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Connector 20">
            <a:extLst>
              <a:ext uri="{FF2B5EF4-FFF2-40B4-BE49-F238E27FC236}">
                <a16:creationId xmlns:a16="http://schemas.microsoft.com/office/drawing/2014/main" id="{B8C478A6-F4CC-7BD0-7819-46F63A917EA0}"/>
              </a:ext>
            </a:extLst>
          </p:cNvPr>
          <p:cNvSpPr/>
          <p:nvPr/>
        </p:nvSpPr>
        <p:spPr>
          <a:xfrm>
            <a:off x="7586836" y="3195485"/>
            <a:ext cx="1130710" cy="1150374"/>
          </a:xfrm>
          <a:prstGeom prst="flowChartConnector">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9E626C-3751-E75E-1451-2CD5E53BB75D}"/>
              </a:ext>
            </a:extLst>
          </p:cNvPr>
          <p:cNvSpPr/>
          <p:nvPr/>
        </p:nvSpPr>
        <p:spPr>
          <a:xfrm>
            <a:off x="9556955" y="2851356"/>
            <a:ext cx="1958370" cy="18386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F5A42456-9460-E252-57E7-117D7FC4C75A}"/>
              </a:ext>
            </a:extLst>
          </p:cNvPr>
          <p:cNvSpPr txBox="1"/>
          <p:nvPr/>
        </p:nvSpPr>
        <p:spPr>
          <a:xfrm>
            <a:off x="395207" y="2880473"/>
            <a:ext cx="1361935" cy="276999"/>
          </a:xfrm>
          <a:prstGeom prst="rect">
            <a:avLst/>
          </a:prstGeom>
          <a:noFill/>
        </p:spPr>
        <p:txBody>
          <a:bodyPr wrap="square" rtlCol="0">
            <a:spAutoFit/>
          </a:bodyPr>
          <a:lstStyle/>
          <a:p>
            <a:r>
              <a:rPr lang="en-US" sz="1200" b="1" i="1" dirty="0"/>
              <a:t>Sentiment Score</a:t>
            </a:r>
          </a:p>
        </p:txBody>
      </p:sp>
      <p:sp>
        <p:nvSpPr>
          <p:cNvPr id="26" name="TextBox 25">
            <a:extLst>
              <a:ext uri="{FF2B5EF4-FFF2-40B4-BE49-F238E27FC236}">
                <a16:creationId xmlns:a16="http://schemas.microsoft.com/office/drawing/2014/main" id="{1B7078FE-FC95-89F0-BAD9-12906200D150}"/>
              </a:ext>
            </a:extLst>
          </p:cNvPr>
          <p:cNvSpPr txBox="1"/>
          <p:nvPr/>
        </p:nvSpPr>
        <p:spPr>
          <a:xfrm>
            <a:off x="1837068" y="4355691"/>
            <a:ext cx="1156539" cy="276999"/>
          </a:xfrm>
          <a:prstGeom prst="rect">
            <a:avLst/>
          </a:prstGeom>
          <a:noFill/>
        </p:spPr>
        <p:txBody>
          <a:bodyPr wrap="square" rtlCol="0">
            <a:spAutoFit/>
          </a:bodyPr>
          <a:lstStyle/>
          <a:p>
            <a:r>
              <a:rPr lang="en-US" sz="1200" b="1" i="1" dirty="0"/>
              <a:t>Length Score</a:t>
            </a:r>
          </a:p>
        </p:txBody>
      </p:sp>
      <p:sp>
        <p:nvSpPr>
          <p:cNvPr id="28" name="TextBox 27">
            <a:extLst>
              <a:ext uri="{FF2B5EF4-FFF2-40B4-BE49-F238E27FC236}">
                <a16:creationId xmlns:a16="http://schemas.microsoft.com/office/drawing/2014/main" id="{3525CBA9-748B-9818-21B4-036E58A79EAB}"/>
              </a:ext>
            </a:extLst>
          </p:cNvPr>
          <p:cNvSpPr txBox="1"/>
          <p:nvPr/>
        </p:nvSpPr>
        <p:spPr>
          <a:xfrm>
            <a:off x="3130074" y="2861880"/>
            <a:ext cx="1594140" cy="276999"/>
          </a:xfrm>
          <a:prstGeom prst="rect">
            <a:avLst/>
          </a:prstGeom>
          <a:noFill/>
        </p:spPr>
        <p:txBody>
          <a:bodyPr wrap="square" rtlCol="0">
            <a:spAutoFit/>
          </a:bodyPr>
          <a:lstStyle/>
          <a:p>
            <a:r>
              <a:rPr lang="en-US" sz="1200" b="1" i="1" dirty="0"/>
              <a:t>Command Word Score</a:t>
            </a:r>
          </a:p>
        </p:txBody>
      </p:sp>
      <p:sp>
        <p:nvSpPr>
          <p:cNvPr id="29" name="TextBox 28">
            <a:extLst>
              <a:ext uri="{FF2B5EF4-FFF2-40B4-BE49-F238E27FC236}">
                <a16:creationId xmlns:a16="http://schemas.microsoft.com/office/drawing/2014/main" id="{2EF121A9-B7A2-1CDA-1F22-39A5507F6120}"/>
              </a:ext>
            </a:extLst>
          </p:cNvPr>
          <p:cNvSpPr txBox="1"/>
          <p:nvPr/>
        </p:nvSpPr>
        <p:spPr>
          <a:xfrm>
            <a:off x="4410813" y="4355691"/>
            <a:ext cx="1958370" cy="276999"/>
          </a:xfrm>
          <a:prstGeom prst="rect">
            <a:avLst/>
          </a:prstGeom>
          <a:noFill/>
        </p:spPr>
        <p:txBody>
          <a:bodyPr wrap="square" rtlCol="0">
            <a:spAutoFit/>
          </a:bodyPr>
          <a:lstStyle/>
          <a:p>
            <a:r>
              <a:rPr lang="en-US" sz="1200" b="1" i="1" dirty="0"/>
              <a:t>N-Gram Repetition Penalty</a:t>
            </a:r>
          </a:p>
        </p:txBody>
      </p:sp>
      <p:sp>
        <p:nvSpPr>
          <p:cNvPr id="30" name="TextBox 29">
            <a:extLst>
              <a:ext uri="{FF2B5EF4-FFF2-40B4-BE49-F238E27FC236}">
                <a16:creationId xmlns:a16="http://schemas.microsoft.com/office/drawing/2014/main" id="{DE134968-474B-3623-292F-CD6E49913F4F}"/>
              </a:ext>
            </a:extLst>
          </p:cNvPr>
          <p:cNvSpPr txBox="1"/>
          <p:nvPr/>
        </p:nvSpPr>
        <p:spPr>
          <a:xfrm>
            <a:off x="6097146" y="2879902"/>
            <a:ext cx="1417197" cy="276999"/>
          </a:xfrm>
          <a:prstGeom prst="rect">
            <a:avLst/>
          </a:prstGeom>
          <a:noFill/>
        </p:spPr>
        <p:txBody>
          <a:bodyPr wrap="square" rtlCol="0">
            <a:spAutoFit/>
          </a:bodyPr>
          <a:lstStyle/>
          <a:p>
            <a:r>
              <a:rPr lang="en-US" sz="1200" b="1" i="1" dirty="0"/>
              <a:t>Non-Word Penalty</a:t>
            </a:r>
          </a:p>
        </p:txBody>
      </p:sp>
      <p:sp>
        <p:nvSpPr>
          <p:cNvPr id="31" name="TextBox 30">
            <a:extLst>
              <a:ext uri="{FF2B5EF4-FFF2-40B4-BE49-F238E27FC236}">
                <a16:creationId xmlns:a16="http://schemas.microsoft.com/office/drawing/2014/main" id="{F9940C71-F957-C0EF-3198-F5749D62DA50}"/>
              </a:ext>
            </a:extLst>
          </p:cNvPr>
          <p:cNvSpPr txBox="1"/>
          <p:nvPr/>
        </p:nvSpPr>
        <p:spPr>
          <a:xfrm>
            <a:off x="7403398" y="4355691"/>
            <a:ext cx="1497586" cy="276999"/>
          </a:xfrm>
          <a:prstGeom prst="rect">
            <a:avLst/>
          </a:prstGeom>
          <a:noFill/>
        </p:spPr>
        <p:txBody>
          <a:bodyPr wrap="square" rtlCol="0">
            <a:spAutoFit/>
          </a:bodyPr>
          <a:lstStyle/>
          <a:p>
            <a:r>
              <a:rPr lang="en-US" sz="1200" b="1" i="1" dirty="0"/>
              <a:t>Medical Word Score</a:t>
            </a:r>
          </a:p>
        </p:txBody>
      </p:sp>
      <p:sp>
        <p:nvSpPr>
          <p:cNvPr id="32" name="TextBox 31">
            <a:extLst>
              <a:ext uri="{FF2B5EF4-FFF2-40B4-BE49-F238E27FC236}">
                <a16:creationId xmlns:a16="http://schemas.microsoft.com/office/drawing/2014/main" id="{2E07C1CC-EB36-8272-F30E-880D5F65BC4A}"/>
              </a:ext>
            </a:extLst>
          </p:cNvPr>
          <p:cNvSpPr txBox="1"/>
          <p:nvPr/>
        </p:nvSpPr>
        <p:spPr>
          <a:xfrm>
            <a:off x="9894390" y="3306545"/>
            <a:ext cx="1283499" cy="923330"/>
          </a:xfrm>
          <a:prstGeom prst="rect">
            <a:avLst/>
          </a:prstGeom>
          <a:noFill/>
          <a:ln>
            <a:solidFill>
              <a:schemeClr val="tx1"/>
            </a:solidFill>
          </a:ln>
        </p:spPr>
        <p:txBody>
          <a:bodyPr wrap="square" rtlCol="0">
            <a:spAutoFit/>
          </a:bodyPr>
          <a:lstStyle/>
          <a:p>
            <a:r>
              <a:rPr lang="en-US" b="1" i="1" dirty="0"/>
              <a:t>Aggregate Usefulness Score</a:t>
            </a:r>
          </a:p>
        </p:txBody>
      </p:sp>
      <p:sp>
        <p:nvSpPr>
          <p:cNvPr id="33" name="Plus Sign 32">
            <a:extLst>
              <a:ext uri="{FF2B5EF4-FFF2-40B4-BE49-F238E27FC236}">
                <a16:creationId xmlns:a16="http://schemas.microsoft.com/office/drawing/2014/main" id="{75503B27-0237-24B0-E5D5-F2353F09A25E}"/>
              </a:ext>
            </a:extLst>
          </p:cNvPr>
          <p:cNvSpPr/>
          <p:nvPr/>
        </p:nvSpPr>
        <p:spPr>
          <a:xfrm>
            <a:off x="7342504" y="3688327"/>
            <a:ext cx="183438" cy="164688"/>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Plus Sign 33">
            <a:extLst>
              <a:ext uri="{FF2B5EF4-FFF2-40B4-BE49-F238E27FC236}">
                <a16:creationId xmlns:a16="http://schemas.microsoft.com/office/drawing/2014/main" id="{283C235F-2039-2948-EDD3-B707284132B3}"/>
              </a:ext>
            </a:extLst>
          </p:cNvPr>
          <p:cNvSpPr/>
          <p:nvPr/>
        </p:nvSpPr>
        <p:spPr>
          <a:xfrm>
            <a:off x="5921863" y="3685867"/>
            <a:ext cx="183438" cy="164688"/>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Plus Sign 34">
            <a:extLst>
              <a:ext uri="{FF2B5EF4-FFF2-40B4-BE49-F238E27FC236}">
                <a16:creationId xmlns:a16="http://schemas.microsoft.com/office/drawing/2014/main" id="{63E62E93-9097-9B3F-06EC-132728C843EA}"/>
              </a:ext>
            </a:extLst>
          </p:cNvPr>
          <p:cNvSpPr/>
          <p:nvPr/>
        </p:nvSpPr>
        <p:spPr>
          <a:xfrm>
            <a:off x="4475142" y="3685867"/>
            <a:ext cx="183438" cy="164688"/>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Plus Sign 35">
            <a:extLst>
              <a:ext uri="{FF2B5EF4-FFF2-40B4-BE49-F238E27FC236}">
                <a16:creationId xmlns:a16="http://schemas.microsoft.com/office/drawing/2014/main" id="{E12618CB-EE66-B4BE-E8E2-3D8DA71E4246}"/>
              </a:ext>
            </a:extLst>
          </p:cNvPr>
          <p:cNvSpPr/>
          <p:nvPr/>
        </p:nvSpPr>
        <p:spPr>
          <a:xfrm>
            <a:off x="3033412" y="3685867"/>
            <a:ext cx="183438" cy="164688"/>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Plus Sign 36">
            <a:extLst>
              <a:ext uri="{FF2B5EF4-FFF2-40B4-BE49-F238E27FC236}">
                <a16:creationId xmlns:a16="http://schemas.microsoft.com/office/drawing/2014/main" id="{68FE05C1-262B-BE63-72CB-15F8CD5719B4}"/>
              </a:ext>
            </a:extLst>
          </p:cNvPr>
          <p:cNvSpPr/>
          <p:nvPr/>
        </p:nvSpPr>
        <p:spPr>
          <a:xfrm>
            <a:off x="1595049" y="3685867"/>
            <a:ext cx="183438" cy="164688"/>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Equals 37">
            <a:extLst>
              <a:ext uri="{FF2B5EF4-FFF2-40B4-BE49-F238E27FC236}">
                <a16:creationId xmlns:a16="http://schemas.microsoft.com/office/drawing/2014/main" id="{ACA0228A-A975-FF0F-8AFB-B54833B00B25}"/>
              </a:ext>
            </a:extLst>
          </p:cNvPr>
          <p:cNvSpPr/>
          <p:nvPr/>
        </p:nvSpPr>
        <p:spPr>
          <a:xfrm>
            <a:off x="8798002" y="3674804"/>
            <a:ext cx="226142" cy="186813"/>
          </a:xfrm>
          <a:prstGeom prst="mathEqual">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48FE6282-6914-7790-7D83-89BE72928AA6}"/>
              </a:ext>
            </a:extLst>
          </p:cNvPr>
          <p:cNvSpPr txBox="1"/>
          <p:nvPr/>
        </p:nvSpPr>
        <p:spPr>
          <a:xfrm>
            <a:off x="745621" y="3593069"/>
            <a:ext cx="724360" cy="369332"/>
          </a:xfrm>
          <a:prstGeom prst="rect">
            <a:avLst/>
          </a:prstGeom>
          <a:noFill/>
          <a:ln>
            <a:noFill/>
          </a:ln>
        </p:spPr>
        <p:txBody>
          <a:bodyPr wrap="square" rtlCol="0">
            <a:spAutoFit/>
          </a:bodyPr>
          <a:lstStyle/>
          <a:p>
            <a:r>
              <a:rPr lang="en-US" b="1" i="1" dirty="0"/>
              <a:t>15%</a:t>
            </a:r>
          </a:p>
        </p:txBody>
      </p:sp>
      <p:sp>
        <p:nvSpPr>
          <p:cNvPr id="41" name="TextBox 40">
            <a:extLst>
              <a:ext uri="{FF2B5EF4-FFF2-40B4-BE49-F238E27FC236}">
                <a16:creationId xmlns:a16="http://schemas.microsoft.com/office/drawing/2014/main" id="{19BEBD04-E836-7158-5D00-1833009EDA3D}"/>
              </a:ext>
            </a:extLst>
          </p:cNvPr>
          <p:cNvSpPr txBox="1"/>
          <p:nvPr/>
        </p:nvSpPr>
        <p:spPr>
          <a:xfrm>
            <a:off x="2166391" y="3583544"/>
            <a:ext cx="724360" cy="369332"/>
          </a:xfrm>
          <a:prstGeom prst="rect">
            <a:avLst/>
          </a:prstGeom>
          <a:noFill/>
          <a:ln>
            <a:noFill/>
          </a:ln>
        </p:spPr>
        <p:txBody>
          <a:bodyPr wrap="square" rtlCol="0">
            <a:spAutoFit/>
          </a:bodyPr>
          <a:lstStyle/>
          <a:p>
            <a:r>
              <a:rPr lang="en-US" b="1" i="1" dirty="0"/>
              <a:t>35%</a:t>
            </a:r>
          </a:p>
        </p:txBody>
      </p:sp>
      <p:sp>
        <p:nvSpPr>
          <p:cNvPr id="42" name="TextBox 41">
            <a:extLst>
              <a:ext uri="{FF2B5EF4-FFF2-40B4-BE49-F238E27FC236}">
                <a16:creationId xmlns:a16="http://schemas.microsoft.com/office/drawing/2014/main" id="{882E4C2E-A85E-955F-06E0-53994D3AF16B}"/>
              </a:ext>
            </a:extLst>
          </p:cNvPr>
          <p:cNvSpPr txBox="1"/>
          <p:nvPr/>
        </p:nvSpPr>
        <p:spPr>
          <a:xfrm>
            <a:off x="3582684" y="3583544"/>
            <a:ext cx="724360" cy="369332"/>
          </a:xfrm>
          <a:prstGeom prst="rect">
            <a:avLst/>
          </a:prstGeom>
          <a:noFill/>
          <a:ln>
            <a:noFill/>
          </a:ln>
        </p:spPr>
        <p:txBody>
          <a:bodyPr wrap="square" rtlCol="0">
            <a:spAutoFit/>
          </a:bodyPr>
          <a:lstStyle/>
          <a:p>
            <a:r>
              <a:rPr lang="en-US" b="1" i="1" dirty="0"/>
              <a:t>10%</a:t>
            </a:r>
          </a:p>
        </p:txBody>
      </p:sp>
      <p:sp>
        <p:nvSpPr>
          <p:cNvPr id="43" name="TextBox 42">
            <a:extLst>
              <a:ext uri="{FF2B5EF4-FFF2-40B4-BE49-F238E27FC236}">
                <a16:creationId xmlns:a16="http://schemas.microsoft.com/office/drawing/2014/main" id="{2C45DC22-6EC4-AC2C-C14A-01B5ADFF9608}"/>
              </a:ext>
            </a:extLst>
          </p:cNvPr>
          <p:cNvSpPr txBox="1"/>
          <p:nvPr/>
        </p:nvSpPr>
        <p:spPr>
          <a:xfrm>
            <a:off x="5047203" y="3583544"/>
            <a:ext cx="724360" cy="369332"/>
          </a:xfrm>
          <a:prstGeom prst="rect">
            <a:avLst/>
          </a:prstGeom>
          <a:noFill/>
          <a:ln>
            <a:noFill/>
          </a:ln>
        </p:spPr>
        <p:txBody>
          <a:bodyPr wrap="square" rtlCol="0">
            <a:spAutoFit/>
          </a:bodyPr>
          <a:lstStyle/>
          <a:p>
            <a:r>
              <a:rPr lang="en-US" b="1" i="1" dirty="0"/>
              <a:t>15%</a:t>
            </a:r>
          </a:p>
        </p:txBody>
      </p:sp>
      <p:sp>
        <p:nvSpPr>
          <p:cNvPr id="44" name="TextBox 43">
            <a:extLst>
              <a:ext uri="{FF2B5EF4-FFF2-40B4-BE49-F238E27FC236}">
                <a16:creationId xmlns:a16="http://schemas.microsoft.com/office/drawing/2014/main" id="{73DDF245-88D3-6E4F-8F4B-33A329CF277E}"/>
              </a:ext>
            </a:extLst>
          </p:cNvPr>
          <p:cNvSpPr txBox="1"/>
          <p:nvPr/>
        </p:nvSpPr>
        <p:spPr>
          <a:xfrm>
            <a:off x="6472654" y="3583544"/>
            <a:ext cx="724360" cy="369332"/>
          </a:xfrm>
          <a:prstGeom prst="rect">
            <a:avLst/>
          </a:prstGeom>
          <a:noFill/>
          <a:ln>
            <a:noFill/>
          </a:ln>
        </p:spPr>
        <p:txBody>
          <a:bodyPr wrap="square" rtlCol="0">
            <a:spAutoFit/>
          </a:bodyPr>
          <a:lstStyle/>
          <a:p>
            <a:r>
              <a:rPr lang="en-US" b="1" i="1" dirty="0"/>
              <a:t>15%</a:t>
            </a:r>
          </a:p>
        </p:txBody>
      </p:sp>
      <p:sp>
        <p:nvSpPr>
          <p:cNvPr id="45" name="TextBox 44">
            <a:extLst>
              <a:ext uri="{FF2B5EF4-FFF2-40B4-BE49-F238E27FC236}">
                <a16:creationId xmlns:a16="http://schemas.microsoft.com/office/drawing/2014/main" id="{A7852638-0E9F-C41B-AE65-FC88720E9AD3}"/>
              </a:ext>
            </a:extLst>
          </p:cNvPr>
          <p:cNvSpPr txBox="1"/>
          <p:nvPr/>
        </p:nvSpPr>
        <p:spPr>
          <a:xfrm>
            <a:off x="7908050" y="3583544"/>
            <a:ext cx="724360" cy="369332"/>
          </a:xfrm>
          <a:prstGeom prst="rect">
            <a:avLst/>
          </a:prstGeom>
          <a:noFill/>
          <a:ln>
            <a:noFill/>
          </a:ln>
        </p:spPr>
        <p:txBody>
          <a:bodyPr wrap="square" rtlCol="0">
            <a:spAutoFit/>
          </a:bodyPr>
          <a:lstStyle/>
          <a:p>
            <a:r>
              <a:rPr lang="en-US" b="1" i="1" dirty="0"/>
              <a:t>10%</a:t>
            </a:r>
          </a:p>
        </p:txBody>
      </p:sp>
      <p:sp>
        <p:nvSpPr>
          <p:cNvPr id="3" name="TextBox 2">
            <a:extLst>
              <a:ext uri="{FF2B5EF4-FFF2-40B4-BE49-F238E27FC236}">
                <a16:creationId xmlns:a16="http://schemas.microsoft.com/office/drawing/2014/main" id="{8C0453DE-FC4A-0F21-E649-740135156259}"/>
              </a:ext>
            </a:extLst>
          </p:cNvPr>
          <p:cNvSpPr txBox="1"/>
          <p:nvPr/>
        </p:nvSpPr>
        <p:spPr>
          <a:xfrm>
            <a:off x="293963" y="4802385"/>
            <a:ext cx="10440298" cy="1477328"/>
          </a:xfrm>
          <a:prstGeom prst="rect">
            <a:avLst/>
          </a:prstGeom>
          <a:noFill/>
          <a:ln>
            <a:noFill/>
          </a:ln>
        </p:spPr>
        <p:txBody>
          <a:bodyPr wrap="square" rtlCol="0">
            <a:spAutoFit/>
          </a:bodyPr>
          <a:lstStyle/>
          <a:p>
            <a:r>
              <a:rPr lang="en-US" b="1" u="sng" dirty="0"/>
              <a:t>Final Score Calculation</a:t>
            </a:r>
          </a:p>
          <a:p>
            <a:r>
              <a:rPr lang="en-US" dirty="0"/>
              <a:t>The final usefulness score is calculated by combining these weighted factors. The weights and parameters used in the calculation can be adjusted based on the specific requirements of the project or dataset, allowing the scoring system to be tailored to different contexts. The final score helps to rank and prioritize textual responses, ensuring that the most valuable feedback is highlighted for further analysis or action</a:t>
            </a:r>
          </a:p>
        </p:txBody>
      </p:sp>
      <p:sp>
        <p:nvSpPr>
          <p:cNvPr id="8" name="TextBox 7">
            <a:extLst>
              <a:ext uri="{FF2B5EF4-FFF2-40B4-BE49-F238E27FC236}">
                <a16:creationId xmlns:a16="http://schemas.microsoft.com/office/drawing/2014/main" id="{057C1AC7-B4DB-F25A-D299-C3273D1AE8CE}"/>
              </a:ext>
            </a:extLst>
          </p:cNvPr>
          <p:cNvSpPr txBox="1"/>
          <p:nvPr/>
        </p:nvSpPr>
        <p:spPr>
          <a:xfrm>
            <a:off x="323530" y="2842991"/>
            <a:ext cx="9047427" cy="1838632"/>
          </a:xfrm>
          <a:prstGeom prst="rect">
            <a:avLst/>
          </a:prstGeom>
          <a:noFill/>
          <a:ln>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151923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Individual Scoring Breakdown</a:t>
            </a:r>
            <a:endParaRPr lang="en-US" sz="2200" dirty="0"/>
          </a:p>
        </p:txBody>
      </p:sp>
      <p:sp>
        <p:nvSpPr>
          <p:cNvPr id="4" name="Date Placeholder 3"/>
          <p:cNvSpPr>
            <a:spLocks noGrp="1"/>
          </p:cNvSpPr>
          <p:nvPr>
            <p:ph type="dt" sz="half" idx="10"/>
          </p:nvPr>
        </p:nvSpPr>
        <p:spPr/>
        <p:txBody>
          <a:bodyPr/>
          <a:lstStyle/>
          <a:p>
            <a:fld id="{48028CBF-43DD-4340-9A9B-117FE84B0E58}" type="datetime1">
              <a:rPr lang="en-US" smtClean="0"/>
              <a:t>9/28/2024</a:t>
            </a:fld>
            <a:endParaRPr lang="en-US"/>
          </a:p>
        </p:txBody>
      </p:sp>
      <p:sp>
        <p:nvSpPr>
          <p:cNvPr id="5" name="Footer Placeholder 4"/>
          <p:cNvSpPr>
            <a:spLocks noGrp="1"/>
          </p:cNvSpPr>
          <p:nvPr>
            <p:ph type="ftr" sz="quarter" idx="11"/>
          </p:nvPr>
        </p:nvSpPr>
        <p:spPr/>
        <p:txBody>
          <a:bodyPr/>
          <a:lstStyle/>
          <a:p>
            <a:r>
              <a:rPr lang="en-US" dirty="0"/>
              <a:t>© 2023 HF Management Services, LLC </a:t>
            </a:r>
          </a:p>
        </p:txBody>
      </p:sp>
      <p:sp>
        <p:nvSpPr>
          <p:cNvPr id="6" name="Slide Number Placeholder 5"/>
          <p:cNvSpPr>
            <a:spLocks noGrp="1"/>
          </p:cNvSpPr>
          <p:nvPr>
            <p:ph type="sldNum" sz="quarter" idx="12"/>
          </p:nvPr>
        </p:nvSpPr>
        <p:spPr/>
        <p:txBody>
          <a:bodyPr/>
          <a:lstStyle/>
          <a:p>
            <a:fld id="{8A7D6AC2-351A-3E41-82AC-AFAAA533F9AA}" type="slidenum">
              <a:rPr lang="en-US" smtClean="0"/>
              <a:t>4</a:t>
            </a:fld>
            <a:endParaRPr lang="en-US"/>
          </a:p>
        </p:txBody>
      </p:sp>
    </p:spTree>
    <p:extLst>
      <p:ext uri="{BB962C8B-B14F-4D97-AF65-F5344CB8AC3E}">
        <p14:creationId xmlns:p14="http://schemas.microsoft.com/office/powerpoint/2010/main" val="2075878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7708CB8-5A81-EF54-2292-25766F00D60F}"/>
              </a:ext>
            </a:extLst>
          </p:cNvPr>
          <p:cNvSpPr>
            <a:spLocks noGrp="1"/>
          </p:cNvSpPr>
          <p:nvPr>
            <p:ph type="title"/>
          </p:nvPr>
        </p:nvSpPr>
        <p:spPr>
          <a:xfrm>
            <a:off x="421036" y="-158669"/>
            <a:ext cx="11618563" cy="1025686"/>
          </a:xfrm>
        </p:spPr>
        <p:txBody>
          <a:bodyPr>
            <a:normAutofit/>
          </a:bodyPr>
          <a:lstStyle/>
          <a:p>
            <a:r>
              <a:rPr lang="en-US" sz="3200" dirty="0"/>
              <a:t>Sentiment Score</a:t>
            </a:r>
          </a:p>
        </p:txBody>
      </p:sp>
      <p:sp>
        <p:nvSpPr>
          <p:cNvPr id="4" name="Date Placeholder 3">
            <a:extLst>
              <a:ext uri="{FF2B5EF4-FFF2-40B4-BE49-F238E27FC236}">
                <a16:creationId xmlns:a16="http://schemas.microsoft.com/office/drawing/2014/main" id="{810732B9-5088-AF35-6E28-AC9F6DE9BE09}"/>
              </a:ext>
            </a:extLst>
          </p:cNvPr>
          <p:cNvSpPr>
            <a:spLocks noGrp="1"/>
          </p:cNvSpPr>
          <p:nvPr>
            <p:ph type="dt" sz="half" idx="10"/>
          </p:nvPr>
        </p:nvSpPr>
        <p:spPr/>
        <p:txBody>
          <a:bodyPr/>
          <a:lstStyle/>
          <a:p>
            <a:fld id="{1B4C2098-1D26-0B4D-9D49-4550A7059A7A}" type="datetime1">
              <a:rPr lang="en-US" smtClean="0"/>
              <a:t>9/28/2024</a:t>
            </a:fld>
            <a:endParaRPr lang="en-US"/>
          </a:p>
        </p:txBody>
      </p:sp>
      <p:sp>
        <p:nvSpPr>
          <p:cNvPr id="5" name="Footer Placeholder 4">
            <a:extLst>
              <a:ext uri="{FF2B5EF4-FFF2-40B4-BE49-F238E27FC236}">
                <a16:creationId xmlns:a16="http://schemas.microsoft.com/office/drawing/2014/main" id="{406F69C1-C2A9-30F7-5F69-9257B27AF9EC}"/>
              </a:ext>
            </a:extLst>
          </p:cNvPr>
          <p:cNvSpPr>
            <a:spLocks noGrp="1"/>
          </p:cNvSpPr>
          <p:nvPr>
            <p:ph type="ftr" sz="quarter" idx="11"/>
          </p:nvPr>
        </p:nvSpPr>
        <p:spPr/>
        <p:txBody>
          <a:bodyPr/>
          <a:lstStyle/>
          <a:p>
            <a:r>
              <a:rPr lang="en-US"/>
              <a:t>© 2023 HF Management Services, LLC </a:t>
            </a:r>
          </a:p>
        </p:txBody>
      </p:sp>
      <p:sp>
        <p:nvSpPr>
          <p:cNvPr id="6" name="Slide Number Placeholder 5">
            <a:extLst>
              <a:ext uri="{FF2B5EF4-FFF2-40B4-BE49-F238E27FC236}">
                <a16:creationId xmlns:a16="http://schemas.microsoft.com/office/drawing/2014/main" id="{216314B7-C147-0816-5AEB-C9DA3AB28810}"/>
              </a:ext>
            </a:extLst>
          </p:cNvPr>
          <p:cNvSpPr>
            <a:spLocks noGrp="1"/>
          </p:cNvSpPr>
          <p:nvPr>
            <p:ph type="sldNum" sz="quarter" idx="12"/>
          </p:nvPr>
        </p:nvSpPr>
        <p:spPr/>
        <p:txBody>
          <a:bodyPr/>
          <a:lstStyle/>
          <a:p>
            <a:fld id="{8A7D6AC2-351A-3E41-82AC-AFAAA533F9AA}" type="slidenum">
              <a:rPr lang="en-US" smtClean="0"/>
              <a:t>5</a:t>
            </a:fld>
            <a:endParaRPr lang="en-US"/>
          </a:p>
        </p:txBody>
      </p:sp>
      <p:sp>
        <p:nvSpPr>
          <p:cNvPr id="2" name="Flowchart: Connector 1">
            <a:extLst>
              <a:ext uri="{FF2B5EF4-FFF2-40B4-BE49-F238E27FC236}">
                <a16:creationId xmlns:a16="http://schemas.microsoft.com/office/drawing/2014/main" id="{3C1E2440-7596-F334-7F97-18CF2E4FB799}"/>
              </a:ext>
            </a:extLst>
          </p:cNvPr>
          <p:cNvSpPr/>
          <p:nvPr/>
        </p:nvSpPr>
        <p:spPr>
          <a:xfrm>
            <a:off x="421036" y="3195485"/>
            <a:ext cx="1130710" cy="1150374"/>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B36F78C-363C-F08D-79A5-1BAAB397EFE3}"/>
              </a:ext>
            </a:extLst>
          </p:cNvPr>
          <p:cNvSpPr txBox="1"/>
          <p:nvPr/>
        </p:nvSpPr>
        <p:spPr>
          <a:xfrm>
            <a:off x="745621" y="3593069"/>
            <a:ext cx="724360" cy="369332"/>
          </a:xfrm>
          <a:prstGeom prst="rect">
            <a:avLst/>
          </a:prstGeom>
          <a:noFill/>
          <a:ln>
            <a:noFill/>
          </a:ln>
        </p:spPr>
        <p:txBody>
          <a:bodyPr wrap="square" rtlCol="0">
            <a:spAutoFit/>
          </a:bodyPr>
          <a:lstStyle/>
          <a:p>
            <a:r>
              <a:rPr lang="en-US" b="1" i="1" dirty="0"/>
              <a:t>15%</a:t>
            </a:r>
          </a:p>
        </p:txBody>
      </p:sp>
      <p:sp>
        <p:nvSpPr>
          <p:cNvPr id="8" name="TextBox 7">
            <a:extLst>
              <a:ext uri="{FF2B5EF4-FFF2-40B4-BE49-F238E27FC236}">
                <a16:creationId xmlns:a16="http://schemas.microsoft.com/office/drawing/2014/main" id="{7F34F4CB-2A4A-A71D-6D77-C58DF1560FA4}"/>
              </a:ext>
            </a:extLst>
          </p:cNvPr>
          <p:cNvSpPr txBox="1"/>
          <p:nvPr/>
        </p:nvSpPr>
        <p:spPr>
          <a:xfrm>
            <a:off x="395207" y="2880473"/>
            <a:ext cx="1361935" cy="276999"/>
          </a:xfrm>
          <a:prstGeom prst="rect">
            <a:avLst/>
          </a:prstGeom>
          <a:noFill/>
        </p:spPr>
        <p:txBody>
          <a:bodyPr wrap="square" rtlCol="0">
            <a:spAutoFit/>
          </a:bodyPr>
          <a:lstStyle/>
          <a:p>
            <a:r>
              <a:rPr lang="en-US" sz="1200" b="1" i="1" dirty="0"/>
              <a:t>Sentiment Score</a:t>
            </a:r>
          </a:p>
        </p:txBody>
      </p:sp>
      <p:cxnSp>
        <p:nvCxnSpPr>
          <p:cNvPr id="10" name="Straight Arrow Connector 9">
            <a:extLst>
              <a:ext uri="{FF2B5EF4-FFF2-40B4-BE49-F238E27FC236}">
                <a16:creationId xmlns:a16="http://schemas.microsoft.com/office/drawing/2014/main" id="{17EE2F32-608E-9D25-2DB8-DCD25397B2F1}"/>
              </a:ext>
            </a:extLst>
          </p:cNvPr>
          <p:cNvCxnSpPr>
            <a:stCxn id="2" idx="6"/>
          </p:cNvCxnSpPr>
          <p:nvPr/>
        </p:nvCxnSpPr>
        <p:spPr>
          <a:xfrm>
            <a:off x="1551746" y="3770672"/>
            <a:ext cx="2029654" cy="16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D7180E6-ED94-400A-CEC9-920F7538039C}"/>
              </a:ext>
            </a:extLst>
          </p:cNvPr>
          <p:cNvSpPr txBox="1"/>
          <p:nvPr/>
        </p:nvSpPr>
        <p:spPr>
          <a:xfrm>
            <a:off x="3905970" y="1663150"/>
            <a:ext cx="7663177" cy="4247317"/>
          </a:xfrm>
          <a:prstGeom prst="rect">
            <a:avLst/>
          </a:prstGeom>
          <a:noFill/>
          <a:ln>
            <a:solidFill>
              <a:schemeClr val="tx1">
                <a:lumMod val="50000"/>
              </a:schemeClr>
            </a:solidFill>
          </a:ln>
        </p:spPr>
        <p:txBody>
          <a:bodyPr wrap="square" rtlCol="0">
            <a:spAutoFit/>
          </a:bodyPr>
          <a:lstStyle/>
          <a:p>
            <a:r>
              <a:rPr lang="en-US" b="1" i="1" dirty="0"/>
              <a:t>Where: </a:t>
            </a:r>
            <a:r>
              <a:rPr lang="en-US" dirty="0"/>
              <a:t>Pull value from “</a:t>
            </a:r>
            <a:r>
              <a:rPr lang="en-US" i="1" dirty="0" err="1"/>
              <a:t>final_sentiment</a:t>
            </a:r>
            <a:r>
              <a:rPr lang="en-US" dirty="0"/>
              <a:t>” column:</a:t>
            </a:r>
          </a:p>
          <a:p>
            <a:pPr marL="800100" lvl="1" indent="-342900">
              <a:buFont typeface="Arial" panose="020B0604020202020204" pitchFamily="34" charset="0"/>
              <a:buChar char="•"/>
            </a:pPr>
            <a:r>
              <a:rPr lang="en-US" dirty="0">
                <a:solidFill>
                  <a:srgbClr val="00B050"/>
                </a:solidFill>
              </a:rPr>
              <a:t>POSITIVE</a:t>
            </a:r>
          </a:p>
          <a:p>
            <a:pPr marL="800100" lvl="1" indent="-342900">
              <a:buFont typeface="Arial" panose="020B0604020202020204" pitchFamily="34" charset="0"/>
              <a:buChar char="•"/>
            </a:pPr>
            <a:r>
              <a:rPr lang="en-US" dirty="0">
                <a:solidFill>
                  <a:srgbClr val="FF0000"/>
                </a:solidFill>
              </a:rPr>
              <a:t>NEGATIVE</a:t>
            </a:r>
          </a:p>
          <a:p>
            <a:pPr marL="800100" lvl="1" indent="-342900">
              <a:buFont typeface="Arial" panose="020B0604020202020204" pitchFamily="34" charset="0"/>
              <a:buChar char="•"/>
            </a:pPr>
            <a:r>
              <a:rPr lang="en-US" dirty="0">
                <a:solidFill>
                  <a:srgbClr val="FFC000"/>
                </a:solidFill>
              </a:rPr>
              <a:t>NEUTRAL</a:t>
            </a:r>
          </a:p>
          <a:p>
            <a:endParaRPr lang="en-US" b="1" i="1" dirty="0"/>
          </a:p>
          <a:p>
            <a:r>
              <a:rPr lang="en-US" b="1" i="1" dirty="0"/>
              <a:t>Purpose: </a:t>
            </a:r>
            <a:r>
              <a:rPr lang="en-US" dirty="0"/>
              <a:t>To slightly boost the score of texts with clean positive or negative sentiments, which are often more valuable than neutral ones.</a:t>
            </a:r>
          </a:p>
          <a:p>
            <a:endParaRPr lang="en-US" b="1" i="1" dirty="0"/>
          </a:p>
          <a:p>
            <a:r>
              <a:rPr lang="en-US" b="1" i="1" dirty="0"/>
              <a:t>Calculation: </a:t>
            </a:r>
            <a:r>
              <a:rPr lang="en-US" dirty="0"/>
              <a:t>The sentiment weight is set to 1.1 for texts labeled as “POSITIVE” or “NEGATIVE” and 1.0 for “NEUTRAL” texts.</a:t>
            </a:r>
          </a:p>
          <a:p>
            <a:endParaRPr lang="en-US" dirty="0"/>
          </a:p>
          <a:p>
            <a:r>
              <a:rPr lang="en-US" b="1" i="1" dirty="0"/>
              <a:t>Weight:</a:t>
            </a:r>
            <a:r>
              <a:rPr lang="en-US" dirty="0"/>
              <a:t> 0.15</a:t>
            </a:r>
          </a:p>
          <a:p>
            <a:endParaRPr lang="en-US" dirty="0"/>
          </a:p>
          <a:p>
            <a:r>
              <a:rPr lang="en-US" b="1" i="1" dirty="0"/>
              <a:t>Rationale: </a:t>
            </a:r>
            <a:r>
              <a:rPr lang="en-US" dirty="0"/>
              <a:t>Feedback with strong sentiment (positive or negative) is often more impactful and actionable, while neutral sentiment may be less informative.</a:t>
            </a:r>
          </a:p>
        </p:txBody>
      </p:sp>
    </p:spTree>
    <p:extLst>
      <p:ext uri="{BB962C8B-B14F-4D97-AF65-F5344CB8AC3E}">
        <p14:creationId xmlns:p14="http://schemas.microsoft.com/office/powerpoint/2010/main" val="2701001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Connector 8">
            <a:extLst>
              <a:ext uri="{FF2B5EF4-FFF2-40B4-BE49-F238E27FC236}">
                <a16:creationId xmlns:a16="http://schemas.microsoft.com/office/drawing/2014/main" id="{ECAE9D92-D93B-754D-876B-86792E9E4E96}"/>
              </a:ext>
            </a:extLst>
          </p:cNvPr>
          <p:cNvSpPr/>
          <p:nvPr/>
        </p:nvSpPr>
        <p:spPr>
          <a:xfrm>
            <a:off x="421036" y="3195485"/>
            <a:ext cx="1130710" cy="1150374"/>
          </a:xfrm>
          <a:prstGeom prst="flowChart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7708CB8-5A81-EF54-2292-25766F00D60F}"/>
              </a:ext>
            </a:extLst>
          </p:cNvPr>
          <p:cNvSpPr>
            <a:spLocks noGrp="1"/>
          </p:cNvSpPr>
          <p:nvPr>
            <p:ph type="title"/>
          </p:nvPr>
        </p:nvSpPr>
        <p:spPr>
          <a:xfrm>
            <a:off x="421036" y="-158669"/>
            <a:ext cx="11618563" cy="1025686"/>
          </a:xfrm>
        </p:spPr>
        <p:txBody>
          <a:bodyPr>
            <a:normAutofit/>
          </a:bodyPr>
          <a:lstStyle/>
          <a:p>
            <a:r>
              <a:rPr lang="en-US" sz="3200" dirty="0"/>
              <a:t>Length Score</a:t>
            </a:r>
          </a:p>
        </p:txBody>
      </p:sp>
      <p:sp>
        <p:nvSpPr>
          <p:cNvPr id="4" name="Date Placeholder 3">
            <a:extLst>
              <a:ext uri="{FF2B5EF4-FFF2-40B4-BE49-F238E27FC236}">
                <a16:creationId xmlns:a16="http://schemas.microsoft.com/office/drawing/2014/main" id="{810732B9-5088-AF35-6E28-AC9F6DE9BE09}"/>
              </a:ext>
            </a:extLst>
          </p:cNvPr>
          <p:cNvSpPr>
            <a:spLocks noGrp="1"/>
          </p:cNvSpPr>
          <p:nvPr>
            <p:ph type="dt" sz="half" idx="10"/>
          </p:nvPr>
        </p:nvSpPr>
        <p:spPr/>
        <p:txBody>
          <a:bodyPr/>
          <a:lstStyle/>
          <a:p>
            <a:fld id="{1B4C2098-1D26-0B4D-9D49-4550A7059A7A}" type="datetime1">
              <a:rPr lang="en-US" smtClean="0"/>
              <a:t>9/28/2024</a:t>
            </a:fld>
            <a:endParaRPr lang="en-US"/>
          </a:p>
        </p:txBody>
      </p:sp>
      <p:sp>
        <p:nvSpPr>
          <p:cNvPr id="5" name="Footer Placeholder 4">
            <a:extLst>
              <a:ext uri="{FF2B5EF4-FFF2-40B4-BE49-F238E27FC236}">
                <a16:creationId xmlns:a16="http://schemas.microsoft.com/office/drawing/2014/main" id="{406F69C1-C2A9-30F7-5F69-9257B27AF9EC}"/>
              </a:ext>
            </a:extLst>
          </p:cNvPr>
          <p:cNvSpPr>
            <a:spLocks noGrp="1"/>
          </p:cNvSpPr>
          <p:nvPr>
            <p:ph type="ftr" sz="quarter" idx="11"/>
          </p:nvPr>
        </p:nvSpPr>
        <p:spPr/>
        <p:txBody>
          <a:bodyPr/>
          <a:lstStyle/>
          <a:p>
            <a:r>
              <a:rPr lang="en-US"/>
              <a:t>© 2023 HF Management Services, LLC </a:t>
            </a:r>
          </a:p>
        </p:txBody>
      </p:sp>
      <p:sp>
        <p:nvSpPr>
          <p:cNvPr id="6" name="Slide Number Placeholder 5">
            <a:extLst>
              <a:ext uri="{FF2B5EF4-FFF2-40B4-BE49-F238E27FC236}">
                <a16:creationId xmlns:a16="http://schemas.microsoft.com/office/drawing/2014/main" id="{216314B7-C147-0816-5AEB-C9DA3AB28810}"/>
              </a:ext>
            </a:extLst>
          </p:cNvPr>
          <p:cNvSpPr>
            <a:spLocks noGrp="1"/>
          </p:cNvSpPr>
          <p:nvPr>
            <p:ph type="sldNum" sz="quarter" idx="12"/>
          </p:nvPr>
        </p:nvSpPr>
        <p:spPr/>
        <p:txBody>
          <a:bodyPr/>
          <a:lstStyle/>
          <a:p>
            <a:fld id="{8A7D6AC2-351A-3E41-82AC-AFAAA533F9AA}" type="slidenum">
              <a:rPr lang="en-US" smtClean="0"/>
              <a:t>6</a:t>
            </a:fld>
            <a:endParaRPr lang="en-US"/>
          </a:p>
        </p:txBody>
      </p:sp>
      <p:sp>
        <p:nvSpPr>
          <p:cNvPr id="3" name="TextBox 2">
            <a:extLst>
              <a:ext uri="{FF2B5EF4-FFF2-40B4-BE49-F238E27FC236}">
                <a16:creationId xmlns:a16="http://schemas.microsoft.com/office/drawing/2014/main" id="{1B36F78C-363C-F08D-79A5-1BAAB397EFE3}"/>
              </a:ext>
            </a:extLst>
          </p:cNvPr>
          <p:cNvSpPr txBox="1"/>
          <p:nvPr/>
        </p:nvSpPr>
        <p:spPr>
          <a:xfrm>
            <a:off x="745621" y="3593069"/>
            <a:ext cx="724360" cy="369332"/>
          </a:xfrm>
          <a:prstGeom prst="rect">
            <a:avLst/>
          </a:prstGeom>
          <a:noFill/>
          <a:ln>
            <a:noFill/>
          </a:ln>
        </p:spPr>
        <p:txBody>
          <a:bodyPr wrap="square" rtlCol="0">
            <a:spAutoFit/>
          </a:bodyPr>
          <a:lstStyle/>
          <a:p>
            <a:r>
              <a:rPr lang="en-US" b="1" i="1" dirty="0"/>
              <a:t>35%</a:t>
            </a:r>
          </a:p>
        </p:txBody>
      </p:sp>
      <p:sp>
        <p:nvSpPr>
          <p:cNvPr id="8" name="TextBox 7">
            <a:extLst>
              <a:ext uri="{FF2B5EF4-FFF2-40B4-BE49-F238E27FC236}">
                <a16:creationId xmlns:a16="http://schemas.microsoft.com/office/drawing/2014/main" id="{7F34F4CB-2A4A-A71D-6D77-C58DF1560FA4}"/>
              </a:ext>
            </a:extLst>
          </p:cNvPr>
          <p:cNvSpPr txBox="1"/>
          <p:nvPr/>
        </p:nvSpPr>
        <p:spPr>
          <a:xfrm>
            <a:off x="395207" y="2880473"/>
            <a:ext cx="1361935" cy="276999"/>
          </a:xfrm>
          <a:prstGeom prst="rect">
            <a:avLst/>
          </a:prstGeom>
          <a:noFill/>
        </p:spPr>
        <p:txBody>
          <a:bodyPr wrap="square" rtlCol="0">
            <a:spAutoFit/>
          </a:bodyPr>
          <a:lstStyle/>
          <a:p>
            <a:r>
              <a:rPr lang="en-US" sz="1200" b="1" i="1" dirty="0"/>
              <a:t>Length Score</a:t>
            </a:r>
          </a:p>
        </p:txBody>
      </p:sp>
      <p:cxnSp>
        <p:nvCxnSpPr>
          <p:cNvPr id="10" name="Straight Arrow Connector 9">
            <a:extLst>
              <a:ext uri="{FF2B5EF4-FFF2-40B4-BE49-F238E27FC236}">
                <a16:creationId xmlns:a16="http://schemas.microsoft.com/office/drawing/2014/main" id="{17EE2F32-608E-9D25-2DB8-DCD25397B2F1}"/>
              </a:ext>
            </a:extLst>
          </p:cNvPr>
          <p:cNvCxnSpPr>
            <a:cxnSpLocks/>
          </p:cNvCxnSpPr>
          <p:nvPr/>
        </p:nvCxnSpPr>
        <p:spPr>
          <a:xfrm>
            <a:off x="1551746" y="3770672"/>
            <a:ext cx="2029654" cy="16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D7180E6-ED94-400A-CEC9-920F7538039C}"/>
              </a:ext>
            </a:extLst>
          </p:cNvPr>
          <p:cNvSpPr txBox="1"/>
          <p:nvPr/>
        </p:nvSpPr>
        <p:spPr>
          <a:xfrm>
            <a:off x="3905970" y="1940149"/>
            <a:ext cx="7663177" cy="3693319"/>
          </a:xfrm>
          <a:prstGeom prst="rect">
            <a:avLst/>
          </a:prstGeom>
          <a:noFill/>
          <a:ln>
            <a:solidFill>
              <a:schemeClr val="tx1">
                <a:lumMod val="50000"/>
              </a:schemeClr>
            </a:solidFill>
          </a:ln>
        </p:spPr>
        <p:txBody>
          <a:bodyPr wrap="square" rtlCol="0">
            <a:spAutoFit/>
          </a:bodyPr>
          <a:lstStyle/>
          <a:p>
            <a:r>
              <a:rPr lang="en-US" b="1" i="1" dirty="0"/>
              <a:t>Where: </a:t>
            </a:r>
            <a:r>
              <a:rPr lang="en-US" dirty="0"/>
              <a:t>Look at text in “</a:t>
            </a:r>
            <a:r>
              <a:rPr lang="en-US" i="1" dirty="0" err="1"/>
              <a:t>preprocessed_text</a:t>
            </a:r>
            <a:r>
              <a:rPr lang="en-US" dirty="0"/>
              <a:t>” column</a:t>
            </a:r>
          </a:p>
          <a:p>
            <a:endParaRPr lang="en-US" b="1" i="1" dirty="0"/>
          </a:p>
          <a:p>
            <a:r>
              <a:rPr lang="en-US" b="1" i="1" dirty="0"/>
              <a:t>Purpose: </a:t>
            </a:r>
            <a:r>
              <a:rPr lang="en-US" dirty="0"/>
              <a:t>To reward responses that are sufficiently detailed.</a:t>
            </a:r>
          </a:p>
          <a:p>
            <a:endParaRPr lang="en-US" b="1" i="1" dirty="0"/>
          </a:p>
          <a:p>
            <a:r>
              <a:rPr lang="en-US" b="1" i="1" dirty="0"/>
              <a:t>Calculation: </a:t>
            </a:r>
            <a:r>
              <a:rPr lang="en-US" dirty="0"/>
              <a:t>The score is calculated as the minimum of the ratio of the number of tokens in the processed text to a threshold of 1. Any texts with 25 or more characters get the  This ensures that shorter texts are penalized, while longer, more detailed responses receive higher scores.</a:t>
            </a:r>
          </a:p>
          <a:p>
            <a:endParaRPr lang="en-US" dirty="0"/>
          </a:p>
          <a:p>
            <a:r>
              <a:rPr lang="en-US" b="1" i="1" dirty="0"/>
              <a:t>Weight:</a:t>
            </a:r>
            <a:r>
              <a:rPr lang="en-US" dirty="0"/>
              <a:t> 0.35</a:t>
            </a:r>
          </a:p>
          <a:p>
            <a:endParaRPr lang="en-US" dirty="0"/>
          </a:p>
          <a:p>
            <a:r>
              <a:rPr lang="en-US" b="1" i="1" dirty="0"/>
              <a:t>Rationale: </a:t>
            </a:r>
            <a:r>
              <a:rPr lang="en-US" dirty="0"/>
              <a:t>Longer responses are generally more informative, so a higher score is given to look at and encourage comprehensive feedback.</a:t>
            </a:r>
          </a:p>
        </p:txBody>
      </p:sp>
    </p:spTree>
    <p:extLst>
      <p:ext uri="{BB962C8B-B14F-4D97-AF65-F5344CB8AC3E}">
        <p14:creationId xmlns:p14="http://schemas.microsoft.com/office/powerpoint/2010/main" val="39291275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Connector 8">
            <a:extLst>
              <a:ext uri="{FF2B5EF4-FFF2-40B4-BE49-F238E27FC236}">
                <a16:creationId xmlns:a16="http://schemas.microsoft.com/office/drawing/2014/main" id="{361E55A6-07EB-8D1E-0950-4978F67BB164}"/>
              </a:ext>
            </a:extLst>
          </p:cNvPr>
          <p:cNvSpPr/>
          <p:nvPr/>
        </p:nvSpPr>
        <p:spPr>
          <a:xfrm>
            <a:off x="421036" y="3202548"/>
            <a:ext cx="1130710" cy="1150374"/>
          </a:xfrm>
          <a:prstGeom prst="flowChartConnector">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7708CB8-5A81-EF54-2292-25766F00D60F}"/>
              </a:ext>
            </a:extLst>
          </p:cNvPr>
          <p:cNvSpPr>
            <a:spLocks noGrp="1"/>
          </p:cNvSpPr>
          <p:nvPr>
            <p:ph type="title"/>
          </p:nvPr>
        </p:nvSpPr>
        <p:spPr>
          <a:xfrm>
            <a:off x="421036" y="-158669"/>
            <a:ext cx="11618563" cy="1025686"/>
          </a:xfrm>
        </p:spPr>
        <p:txBody>
          <a:bodyPr>
            <a:normAutofit/>
          </a:bodyPr>
          <a:lstStyle/>
          <a:p>
            <a:r>
              <a:rPr lang="en-US" sz="3200" dirty="0"/>
              <a:t>Command Word Score</a:t>
            </a:r>
          </a:p>
        </p:txBody>
      </p:sp>
      <p:sp>
        <p:nvSpPr>
          <p:cNvPr id="4" name="Date Placeholder 3">
            <a:extLst>
              <a:ext uri="{FF2B5EF4-FFF2-40B4-BE49-F238E27FC236}">
                <a16:creationId xmlns:a16="http://schemas.microsoft.com/office/drawing/2014/main" id="{810732B9-5088-AF35-6E28-AC9F6DE9BE09}"/>
              </a:ext>
            </a:extLst>
          </p:cNvPr>
          <p:cNvSpPr>
            <a:spLocks noGrp="1"/>
          </p:cNvSpPr>
          <p:nvPr>
            <p:ph type="dt" sz="half" idx="10"/>
          </p:nvPr>
        </p:nvSpPr>
        <p:spPr/>
        <p:txBody>
          <a:bodyPr/>
          <a:lstStyle/>
          <a:p>
            <a:fld id="{1B4C2098-1D26-0B4D-9D49-4550A7059A7A}" type="datetime1">
              <a:rPr lang="en-US" smtClean="0"/>
              <a:t>9/28/2024</a:t>
            </a:fld>
            <a:endParaRPr lang="en-US"/>
          </a:p>
        </p:txBody>
      </p:sp>
      <p:sp>
        <p:nvSpPr>
          <p:cNvPr id="5" name="Footer Placeholder 4">
            <a:extLst>
              <a:ext uri="{FF2B5EF4-FFF2-40B4-BE49-F238E27FC236}">
                <a16:creationId xmlns:a16="http://schemas.microsoft.com/office/drawing/2014/main" id="{406F69C1-C2A9-30F7-5F69-9257B27AF9EC}"/>
              </a:ext>
            </a:extLst>
          </p:cNvPr>
          <p:cNvSpPr>
            <a:spLocks noGrp="1"/>
          </p:cNvSpPr>
          <p:nvPr>
            <p:ph type="ftr" sz="quarter" idx="11"/>
          </p:nvPr>
        </p:nvSpPr>
        <p:spPr/>
        <p:txBody>
          <a:bodyPr/>
          <a:lstStyle/>
          <a:p>
            <a:r>
              <a:rPr lang="en-US"/>
              <a:t>© 2023 HF Management Services, LLC </a:t>
            </a:r>
          </a:p>
        </p:txBody>
      </p:sp>
      <p:sp>
        <p:nvSpPr>
          <p:cNvPr id="6" name="Slide Number Placeholder 5">
            <a:extLst>
              <a:ext uri="{FF2B5EF4-FFF2-40B4-BE49-F238E27FC236}">
                <a16:creationId xmlns:a16="http://schemas.microsoft.com/office/drawing/2014/main" id="{216314B7-C147-0816-5AEB-C9DA3AB28810}"/>
              </a:ext>
            </a:extLst>
          </p:cNvPr>
          <p:cNvSpPr>
            <a:spLocks noGrp="1"/>
          </p:cNvSpPr>
          <p:nvPr>
            <p:ph type="sldNum" sz="quarter" idx="12"/>
          </p:nvPr>
        </p:nvSpPr>
        <p:spPr/>
        <p:txBody>
          <a:bodyPr/>
          <a:lstStyle/>
          <a:p>
            <a:fld id="{8A7D6AC2-351A-3E41-82AC-AFAAA533F9AA}" type="slidenum">
              <a:rPr lang="en-US" smtClean="0"/>
              <a:t>7</a:t>
            </a:fld>
            <a:endParaRPr lang="en-US"/>
          </a:p>
        </p:txBody>
      </p:sp>
      <p:sp>
        <p:nvSpPr>
          <p:cNvPr id="3" name="TextBox 2">
            <a:extLst>
              <a:ext uri="{FF2B5EF4-FFF2-40B4-BE49-F238E27FC236}">
                <a16:creationId xmlns:a16="http://schemas.microsoft.com/office/drawing/2014/main" id="{1B36F78C-363C-F08D-79A5-1BAAB397EFE3}"/>
              </a:ext>
            </a:extLst>
          </p:cNvPr>
          <p:cNvSpPr txBox="1"/>
          <p:nvPr/>
        </p:nvSpPr>
        <p:spPr>
          <a:xfrm>
            <a:off x="745621" y="3593069"/>
            <a:ext cx="724360" cy="369332"/>
          </a:xfrm>
          <a:prstGeom prst="rect">
            <a:avLst/>
          </a:prstGeom>
          <a:noFill/>
          <a:ln>
            <a:noFill/>
          </a:ln>
        </p:spPr>
        <p:txBody>
          <a:bodyPr wrap="square" rtlCol="0">
            <a:spAutoFit/>
          </a:bodyPr>
          <a:lstStyle/>
          <a:p>
            <a:r>
              <a:rPr lang="en-US" b="1" i="1" dirty="0"/>
              <a:t>10%</a:t>
            </a:r>
          </a:p>
        </p:txBody>
      </p:sp>
      <p:sp>
        <p:nvSpPr>
          <p:cNvPr id="8" name="TextBox 7">
            <a:extLst>
              <a:ext uri="{FF2B5EF4-FFF2-40B4-BE49-F238E27FC236}">
                <a16:creationId xmlns:a16="http://schemas.microsoft.com/office/drawing/2014/main" id="{7F34F4CB-2A4A-A71D-6D77-C58DF1560FA4}"/>
              </a:ext>
            </a:extLst>
          </p:cNvPr>
          <p:cNvSpPr txBox="1"/>
          <p:nvPr/>
        </p:nvSpPr>
        <p:spPr>
          <a:xfrm>
            <a:off x="175173" y="2877508"/>
            <a:ext cx="1622436" cy="276999"/>
          </a:xfrm>
          <a:prstGeom prst="rect">
            <a:avLst/>
          </a:prstGeom>
          <a:noFill/>
        </p:spPr>
        <p:txBody>
          <a:bodyPr wrap="square" rtlCol="0">
            <a:spAutoFit/>
          </a:bodyPr>
          <a:lstStyle/>
          <a:p>
            <a:r>
              <a:rPr lang="en-US" sz="1200" b="1" i="1" dirty="0"/>
              <a:t>Command Word Score</a:t>
            </a:r>
          </a:p>
        </p:txBody>
      </p:sp>
      <p:cxnSp>
        <p:nvCxnSpPr>
          <p:cNvPr id="10" name="Straight Arrow Connector 9">
            <a:extLst>
              <a:ext uri="{FF2B5EF4-FFF2-40B4-BE49-F238E27FC236}">
                <a16:creationId xmlns:a16="http://schemas.microsoft.com/office/drawing/2014/main" id="{17EE2F32-608E-9D25-2DB8-DCD25397B2F1}"/>
              </a:ext>
            </a:extLst>
          </p:cNvPr>
          <p:cNvCxnSpPr>
            <a:cxnSpLocks/>
          </p:cNvCxnSpPr>
          <p:nvPr/>
        </p:nvCxnSpPr>
        <p:spPr>
          <a:xfrm>
            <a:off x="1551746" y="3770672"/>
            <a:ext cx="2029654" cy="16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D7180E6-ED94-400A-CEC9-920F7538039C}"/>
              </a:ext>
            </a:extLst>
          </p:cNvPr>
          <p:cNvSpPr txBox="1"/>
          <p:nvPr/>
        </p:nvSpPr>
        <p:spPr>
          <a:xfrm>
            <a:off x="3896031" y="1801650"/>
            <a:ext cx="7663177" cy="3970318"/>
          </a:xfrm>
          <a:prstGeom prst="rect">
            <a:avLst/>
          </a:prstGeom>
          <a:noFill/>
          <a:ln>
            <a:solidFill>
              <a:schemeClr val="tx1">
                <a:lumMod val="50000"/>
              </a:schemeClr>
            </a:solidFill>
          </a:ln>
        </p:spPr>
        <p:txBody>
          <a:bodyPr wrap="square" rtlCol="0">
            <a:spAutoFit/>
          </a:bodyPr>
          <a:lstStyle/>
          <a:p>
            <a:r>
              <a:rPr lang="en-US" b="1" i="1" dirty="0"/>
              <a:t>Where: </a:t>
            </a:r>
            <a:r>
              <a:rPr lang="en-US" dirty="0"/>
              <a:t>Look at text in </a:t>
            </a:r>
            <a:r>
              <a:rPr lang="en-US" b="1" i="1" dirty="0"/>
              <a:t>“</a:t>
            </a:r>
            <a:r>
              <a:rPr lang="en-US" i="1" dirty="0" err="1"/>
              <a:t>preprocessed_text</a:t>
            </a:r>
            <a:r>
              <a:rPr lang="en-US" dirty="0"/>
              <a:t>” and “</a:t>
            </a:r>
            <a:r>
              <a:rPr lang="en-US" i="1" dirty="0" err="1"/>
              <a:t>raw_text</a:t>
            </a:r>
            <a:r>
              <a:rPr lang="en-US" dirty="0"/>
              <a:t>” columns</a:t>
            </a:r>
          </a:p>
          <a:p>
            <a:endParaRPr lang="en-US" b="1" i="1" dirty="0"/>
          </a:p>
          <a:p>
            <a:r>
              <a:rPr lang="en-US" b="1" i="1" dirty="0"/>
              <a:t>Purpose: </a:t>
            </a:r>
            <a:r>
              <a:rPr lang="en-US" dirty="0"/>
              <a:t>To reward texts that contain actionable language, indicating that the response provides specific suggestions or demands.</a:t>
            </a:r>
          </a:p>
          <a:p>
            <a:endParaRPr lang="en-US" b="1" i="1" dirty="0"/>
          </a:p>
          <a:p>
            <a:r>
              <a:rPr lang="en-US" b="1" i="1" dirty="0"/>
              <a:t>Calculation: </a:t>
            </a:r>
            <a:r>
              <a:rPr lang="en-US" dirty="0"/>
              <a:t>The score is the proportion of command words (e.g., “need”, “must”, “fix”) in the text. Both the preprocessed and raw versions of the text are evaluated, with the higher score used.</a:t>
            </a:r>
          </a:p>
          <a:p>
            <a:endParaRPr lang="en-US" dirty="0"/>
          </a:p>
          <a:p>
            <a:r>
              <a:rPr lang="en-US" b="1" i="1" dirty="0"/>
              <a:t>Weight:</a:t>
            </a:r>
            <a:r>
              <a:rPr lang="en-US" dirty="0"/>
              <a:t> 0.10</a:t>
            </a:r>
          </a:p>
          <a:p>
            <a:endParaRPr lang="en-US" dirty="0"/>
          </a:p>
          <a:p>
            <a:r>
              <a:rPr lang="en-US" b="1" i="1" dirty="0"/>
              <a:t>Rationale: </a:t>
            </a:r>
            <a:r>
              <a:rPr lang="en-US" dirty="0"/>
              <a:t>Actionable feedback is more valuable for driving change. Command words suggest that the respondent is providing specific instructions or requests, which are critical for taking action and identifying problem areas.</a:t>
            </a:r>
          </a:p>
        </p:txBody>
      </p:sp>
    </p:spTree>
    <p:extLst>
      <p:ext uri="{BB962C8B-B14F-4D97-AF65-F5344CB8AC3E}">
        <p14:creationId xmlns:p14="http://schemas.microsoft.com/office/powerpoint/2010/main" val="13768600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B83C17A3-65BD-CE70-0BCF-4C04BD49E19D}"/>
              </a:ext>
            </a:extLst>
          </p:cNvPr>
          <p:cNvSpPr/>
          <p:nvPr/>
        </p:nvSpPr>
        <p:spPr>
          <a:xfrm>
            <a:off x="421036" y="3202548"/>
            <a:ext cx="1130710" cy="1150374"/>
          </a:xfrm>
          <a:prstGeom prst="flowChartConnecto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7708CB8-5A81-EF54-2292-25766F00D60F}"/>
              </a:ext>
            </a:extLst>
          </p:cNvPr>
          <p:cNvSpPr>
            <a:spLocks noGrp="1"/>
          </p:cNvSpPr>
          <p:nvPr>
            <p:ph type="title"/>
          </p:nvPr>
        </p:nvSpPr>
        <p:spPr>
          <a:xfrm>
            <a:off x="421036" y="-158669"/>
            <a:ext cx="11618563" cy="1025686"/>
          </a:xfrm>
        </p:spPr>
        <p:txBody>
          <a:bodyPr>
            <a:normAutofit/>
          </a:bodyPr>
          <a:lstStyle/>
          <a:p>
            <a:r>
              <a:rPr lang="en-US" sz="3200" dirty="0"/>
              <a:t>N-Gram Repetition Penalty</a:t>
            </a:r>
          </a:p>
        </p:txBody>
      </p:sp>
      <p:sp>
        <p:nvSpPr>
          <p:cNvPr id="4" name="Date Placeholder 3">
            <a:extLst>
              <a:ext uri="{FF2B5EF4-FFF2-40B4-BE49-F238E27FC236}">
                <a16:creationId xmlns:a16="http://schemas.microsoft.com/office/drawing/2014/main" id="{810732B9-5088-AF35-6E28-AC9F6DE9BE09}"/>
              </a:ext>
            </a:extLst>
          </p:cNvPr>
          <p:cNvSpPr>
            <a:spLocks noGrp="1"/>
          </p:cNvSpPr>
          <p:nvPr>
            <p:ph type="dt" sz="half" idx="10"/>
          </p:nvPr>
        </p:nvSpPr>
        <p:spPr/>
        <p:txBody>
          <a:bodyPr/>
          <a:lstStyle/>
          <a:p>
            <a:fld id="{1B4C2098-1D26-0B4D-9D49-4550A7059A7A}" type="datetime1">
              <a:rPr lang="en-US" smtClean="0"/>
              <a:t>9/28/2024</a:t>
            </a:fld>
            <a:endParaRPr lang="en-US"/>
          </a:p>
        </p:txBody>
      </p:sp>
      <p:sp>
        <p:nvSpPr>
          <p:cNvPr id="5" name="Footer Placeholder 4">
            <a:extLst>
              <a:ext uri="{FF2B5EF4-FFF2-40B4-BE49-F238E27FC236}">
                <a16:creationId xmlns:a16="http://schemas.microsoft.com/office/drawing/2014/main" id="{406F69C1-C2A9-30F7-5F69-9257B27AF9EC}"/>
              </a:ext>
            </a:extLst>
          </p:cNvPr>
          <p:cNvSpPr>
            <a:spLocks noGrp="1"/>
          </p:cNvSpPr>
          <p:nvPr>
            <p:ph type="ftr" sz="quarter" idx="11"/>
          </p:nvPr>
        </p:nvSpPr>
        <p:spPr/>
        <p:txBody>
          <a:bodyPr/>
          <a:lstStyle/>
          <a:p>
            <a:r>
              <a:rPr lang="en-US"/>
              <a:t>© 2023 HF Management Services, LLC </a:t>
            </a:r>
          </a:p>
        </p:txBody>
      </p:sp>
      <p:sp>
        <p:nvSpPr>
          <p:cNvPr id="6" name="Slide Number Placeholder 5">
            <a:extLst>
              <a:ext uri="{FF2B5EF4-FFF2-40B4-BE49-F238E27FC236}">
                <a16:creationId xmlns:a16="http://schemas.microsoft.com/office/drawing/2014/main" id="{216314B7-C147-0816-5AEB-C9DA3AB28810}"/>
              </a:ext>
            </a:extLst>
          </p:cNvPr>
          <p:cNvSpPr>
            <a:spLocks noGrp="1"/>
          </p:cNvSpPr>
          <p:nvPr>
            <p:ph type="sldNum" sz="quarter" idx="12"/>
          </p:nvPr>
        </p:nvSpPr>
        <p:spPr/>
        <p:txBody>
          <a:bodyPr/>
          <a:lstStyle/>
          <a:p>
            <a:fld id="{8A7D6AC2-351A-3E41-82AC-AFAAA533F9AA}" type="slidenum">
              <a:rPr lang="en-US" smtClean="0"/>
              <a:t>8</a:t>
            </a:fld>
            <a:endParaRPr lang="en-US"/>
          </a:p>
        </p:txBody>
      </p:sp>
      <p:sp>
        <p:nvSpPr>
          <p:cNvPr id="3" name="TextBox 2">
            <a:extLst>
              <a:ext uri="{FF2B5EF4-FFF2-40B4-BE49-F238E27FC236}">
                <a16:creationId xmlns:a16="http://schemas.microsoft.com/office/drawing/2014/main" id="{1B36F78C-363C-F08D-79A5-1BAAB397EFE3}"/>
              </a:ext>
            </a:extLst>
          </p:cNvPr>
          <p:cNvSpPr txBox="1"/>
          <p:nvPr/>
        </p:nvSpPr>
        <p:spPr>
          <a:xfrm>
            <a:off x="745621" y="3593069"/>
            <a:ext cx="724360" cy="369332"/>
          </a:xfrm>
          <a:prstGeom prst="rect">
            <a:avLst/>
          </a:prstGeom>
          <a:noFill/>
          <a:ln>
            <a:noFill/>
          </a:ln>
        </p:spPr>
        <p:txBody>
          <a:bodyPr wrap="square" rtlCol="0">
            <a:spAutoFit/>
          </a:bodyPr>
          <a:lstStyle/>
          <a:p>
            <a:r>
              <a:rPr lang="en-US" b="1" i="1" dirty="0"/>
              <a:t>15%</a:t>
            </a:r>
          </a:p>
        </p:txBody>
      </p:sp>
      <p:sp>
        <p:nvSpPr>
          <p:cNvPr id="8" name="TextBox 7">
            <a:extLst>
              <a:ext uri="{FF2B5EF4-FFF2-40B4-BE49-F238E27FC236}">
                <a16:creationId xmlns:a16="http://schemas.microsoft.com/office/drawing/2014/main" id="{7F34F4CB-2A4A-A71D-6D77-C58DF1560FA4}"/>
              </a:ext>
            </a:extLst>
          </p:cNvPr>
          <p:cNvSpPr txBox="1"/>
          <p:nvPr/>
        </p:nvSpPr>
        <p:spPr>
          <a:xfrm>
            <a:off x="175172" y="2877508"/>
            <a:ext cx="1902105" cy="276999"/>
          </a:xfrm>
          <a:prstGeom prst="rect">
            <a:avLst/>
          </a:prstGeom>
          <a:noFill/>
        </p:spPr>
        <p:txBody>
          <a:bodyPr wrap="square" rtlCol="0">
            <a:spAutoFit/>
          </a:bodyPr>
          <a:lstStyle/>
          <a:p>
            <a:r>
              <a:rPr lang="en-US" sz="1200" b="1" i="1" dirty="0"/>
              <a:t>N-Gram Repetition Penalty</a:t>
            </a:r>
          </a:p>
        </p:txBody>
      </p:sp>
      <p:cxnSp>
        <p:nvCxnSpPr>
          <p:cNvPr id="10" name="Straight Arrow Connector 9">
            <a:extLst>
              <a:ext uri="{FF2B5EF4-FFF2-40B4-BE49-F238E27FC236}">
                <a16:creationId xmlns:a16="http://schemas.microsoft.com/office/drawing/2014/main" id="{17EE2F32-608E-9D25-2DB8-DCD25397B2F1}"/>
              </a:ext>
            </a:extLst>
          </p:cNvPr>
          <p:cNvCxnSpPr>
            <a:cxnSpLocks/>
          </p:cNvCxnSpPr>
          <p:nvPr/>
        </p:nvCxnSpPr>
        <p:spPr>
          <a:xfrm>
            <a:off x="1551746" y="3770672"/>
            <a:ext cx="2029654" cy="16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D7180E6-ED94-400A-CEC9-920F7538039C}"/>
              </a:ext>
            </a:extLst>
          </p:cNvPr>
          <p:cNvSpPr txBox="1"/>
          <p:nvPr/>
        </p:nvSpPr>
        <p:spPr>
          <a:xfrm>
            <a:off x="3905970" y="1785513"/>
            <a:ext cx="7663177" cy="3970318"/>
          </a:xfrm>
          <a:prstGeom prst="rect">
            <a:avLst/>
          </a:prstGeom>
          <a:noFill/>
          <a:ln>
            <a:solidFill>
              <a:schemeClr val="tx1">
                <a:lumMod val="50000"/>
              </a:schemeClr>
            </a:solidFill>
          </a:ln>
        </p:spPr>
        <p:txBody>
          <a:bodyPr wrap="square" rtlCol="0">
            <a:spAutoFit/>
          </a:bodyPr>
          <a:lstStyle/>
          <a:p>
            <a:r>
              <a:rPr lang="en-US" b="1" i="1" dirty="0"/>
              <a:t>Where: </a:t>
            </a:r>
            <a:r>
              <a:rPr lang="en-US" dirty="0"/>
              <a:t>Look at text in </a:t>
            </a:r>
            <a:r>
              <a:rPr lang="en-US" b="1" i="1" dirty="0"/>
              <a:t>“</a:t>
            </a:r>
            <a:r>
              <a:rPr lang="en-US" i="1" dirty="0" err="1"/>
              <a:t>preprocessed_text</a:t>
            </a:r>
            <a:r>
              <a:rPr lang="en-US" dirty="0"/>
              <a:t>”</a:t>
            </a:r>
          </a:p>
          <a:p>
            <a:endParaRPr lang="en-US" b="1" i="1" dirty="0"/>
          </a:p>
          <a:p>
            <a:r>
              <a:rPr lang="en-US" b="1" i="1" dirty="0"/>
              <a:t>Purpose: </a:t>
            </a:r>
            <a:r>
              <a:rPr lang="en-US" dirty="0"/>
              <a:t>To penalize repetitive text (phrases) that lacks variety and may indicate redundant or less informative content.</a:t>
            </a:r>
          </a:p>
          <a:p>
            <a:endParaRPr lang="en-US" b="1" i="1" dirty="0"/>
          </a:p>
          <a:p>
            <a:r>
              <a:rPr lang="en-US" b="1" i="1" dirty="0"/>
              <a:t>Calculation: </a:t>
            </a:r>
            <a:r>
              <a:rPr lang="en-US" dirty="0"/>
              <a:t>The penalty is calculated based on the frequency of repeated n-grams (sequences of words) in the text compared to their frequency in the overall corpus. A higher repetition results in a higher penalty, capped at 0.25.</a:t>
            </a:r>
          </a:p>
          <a:p>
            <a:endParaRPr lang="en-US" dirty="0"/>
          </a:p>
          <a:p>
            <a:r>
              <a:rPr lang="en-US" b="1" i="1" dirty="0"/>
              <a:t>Weight:</a:t>
            </a:r>
            <a:r>
              <a:rPr lang="en-US" dirty="0"/>
              <a:t> 0.15</a:t>
            </a:r>
          </a:p>
          <a:p>
            <a:endParaRPr lang="en-US" dirty="0"/>
          </a:p>
          <a:p>
            <a:r>
              <a:rPr lang="en-US" b="1" i="1" dirty="0"/>
              <a:t>Rationale: </a:t>
            </a:r>
            <a:r>
              <a:rPr lang="en-US" dirty="0"/>
              <a:t>Redundant text often lacks substance and adds little value, especially when looking at phrases rather than single words. By penalizing repetition, the score favors more original and varied responses.</a:t>
            </a:r>
          </a:p>
        </p:txBody>
      </p:sp>
    </p:spTree>
    <p:extLst>
      <p:ext uri="{BB962C8B-B14F-4D97-AF65-F5344CB8AC3E}">
        <p14:creationId xmlns:p14="http://schemas.microsoft.com/office/powerpoint/2010/main" val="36856460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36175F06-7292-85F7-B25C-09D214A9D318}"/>
              </a:ext>
            </a:extLst>
          </p:cNvPr>
          <p:cNvSpPr/>
          <p:nvPr/>
        </p:nvSpPr>
        <p:spPr>
          <a:xfrm>
            <a:off x="421036" y="3195485"/>
            <a:ext cx="1130710" cy="1150374"/>
          </a:xfrm>
          <a:prstGeom prst="flowChartConnec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7708CB8-5A81-EF54-2292-25766F00D60F}"/>
              </a:ext>
            </a:extLst>
          </p:cNvPr>
          <p:cNvSpPr>
            <a:spLocks noGrp="1"/>
          </p:cNvSpPr>
          <p:nvPr>
            <p:ph type="title"/>
          </p:nvPr>
        </p:nvSpPr>
        <p:spPr>
          <a:xfrm>
            <a:off x="421036" y="-158669"/>
            <a:ext cx="11618563" cy="1025686"/>
          </a:xfrm>
        </p:spPr>
        <p:txBody>
          <a:bodyPr>
            <a:normAutofit/>
          </a:bodyPr>
          <a:lstStyle/>
          <a:p>
            <a:r>
              <a:rPr lang="en-US" sz="3200" dirty="0"/>
              <a:t>Non-Word Penalty</a:t>
            </a:r>
          </a:p>
        </p:txBody>
      </p:sp>
      <p:sp>
        <p:nvSpPr>
          <p:cNvPr id="4" name="Date Placeholder 3">
            <a:extLst>
              <a:ext uri="{FF2B5EF4-FFF2-40B4-BE49-F238E27FC236}">
                <a16:creationId xmlns:a16="http://schemas.microsoft.com/office/drawing/2014/main" id="{810732B9-5088-AF35-6E28-AC9F6DE9BE09}"/>
              </a:ext>
            </a:extLst>
          </p:cNvPr>
          <p:cNvSpPr>
            <a:spLocks noGrp="1"/>
          </p:cNvSpPr>
          <p:nvPr>
            <p:ph type="dt" sz="half" idx="10"/>
          </p:nvPr>
        </p:nvSpPr>
        <p:spPr/>
        <p:txBody>
          <a:bodyPr/>
          <a:lstStyle/>
          <a:p>
            <a:fld id="{1B4C2098-1D26-0B4D-9D49-4550A7059A7A}" type="datetime1">
              <a:rPr lang="en-US" smtClean="0"/>
              <a:t>9/28/2024</a:t>
            </a:fld>
            <a:endParaRPr lang="en-US"/>
          </a:p>
        </p:txBody>
      </p:sp>
      <p:sp>
        <p:nvSpPr>
          <p:cNvPr id="5" name="Footer Placeholder 4">
            <a:extLst>
              <a:ext uri="{FF2B5EF4-FFF2-40B4-BE49-F238E27FC236}">
                <a16:creationId xmlns:a16="http://schemas.microsoft.com/office/drawing/2014/main" id="{406F69C1-C2A9-30F7-5F69-9257B27AF9EC}"/>
              </a:ext>
            </a:extLst>
          </p:cNvPr>
          <p:cNvSpPr>
            <a:spLocks noGrp="1"/>
          </p:cNvSpPr>
          <p:nvPr>
            <p:ph type="ftr" sz="quarter" idx="11"/>
          </p:nvPr>
        </p:nvSpPr>
        <p:spPr/>
        <p:txBody>
          <a:bodyPr/>
          <a:lstStyle/>
          <a:p>
            <a:r>
              <a:rPr lang="en-US"/>
              <a:t>© 2023 HF Management Services, LLC </a:t>
            </a:r>
          </a:p>
        </p:txBody>
      </p:sp>
      <p:sp>
        <p:nvSpPr>
          <p:cNvPr id="6" name="Slide Number Placeholder 5">
            <a:extLst>
              <a:ext uri="{FF2B5EF4-FFF2-40B4-BE49-F238E27FC236}">
                <a16:creationId xmlns:a16="http://schemas.microsoft.com/office/drawing/2014/main" id="{216314B7-C147-0816-5AEB-C9DA3AB28810}"/>
              </a:ext>
            </a:extLst>
          </p:cNvPr>
          <p:cNvSpPr>
            <a:spLocks noGrp="1"/>
          </p:cNvSpPr>
          <p:nvPr>
            <p:ph type="sldNum" sz="quarter" idx="12"/>
          </p:nvPr>
        </p:nvSpPr>
        <p:spPr/>
        <p:txBody>
          <a:bodyPr/>
          <a:lstStyle/>
          <a:p>
            <a:fld id="{8A7D6AC2-351A-3E41-82AC-AFAAA533F9AA}" type="slidenum">
              <a:rPr lang="en-US" smtClean="0"/>
              <a:t>9</a:t>
            </a:fld>
            <a:endParaRPr lang="en-US"/>
          </a:p>
        </p:txBody>
      </p:sp>
      <p:sp>
        <p:nvSpPr>
          <p:cNvPr id="3" name="TextBox 2">
            <a:extLst>
              <a:ext uri="{FF2B5EF4-FFF2-40B4-BE49-F238E27FC236}">
                <a16:creationId xmlns:a16="http://schemas.microsoft.com/office/drawing/2014/main" id="{1B36F78C-363C-F08D-79A5-1BAAB397EFE3}"/>
              </a:ext>
            </a:extLst>
          </p:cNvPr>
          <p:cNvSpPr txBox="1"/>
          <p:nvPr/>
        </p:nvSpPr>
        <p:spPr>
          <a:xfrm>
            <a:off x="745621" y="3593069"/>
            <a:ext cx="724360" cy="369332"/>
          </a:xfrm>
          <a:prstGeom prst="rect">
            <a:avLst/>
          </a:prstGeom>
          <a:noFill/>
          <a:ln>
            <a:noFill/>
          </a:ln>
        </p:spPr>
        <p:txBody>
          <a:bodyPr wrap="square" rtlCol="0">
            <a:spAutoFit/>
          </a:bodyPr>
          <a:lstStyle/>
          <a:p>
            <a:r>
              <a:rPr lang="en-US" b="1" i="1" dirty="0"/>
              <a:t>15%</a:t>
            </a:r>
          </a:p>
        </p:txBody>
      </p:sp>
      <p:sp>
        <p:nvSpPr>
          <p:cNvPr id="8" name="TextBox 7">
            <a:extLst>
              <a:ext uri="{FF2B5EF4-FFF2-40B4-BE49-F238E27FC236}">
                <a16:creationId xmlns:a16="http://schemas.microsoft.com/office/drawing/2014/main" id="{7F34F4CB-2A4A-A71D-6D77-C58DF1560FA4}"/>
              </a:ext>
            </a:extLst>
          </p:cNvPr>
          <p:cNvSpPr txBox="1"/>
          <p:nvPr/>
        </p:nvSpPr>
        <p:spPr>
          <a:xfrm>
            <a:off x="395207" y="2880473"/>
            <a:ext cx="1361935" cy="276999"/>
          </a:xfrm>
          <a:prstGeom prst="rect">
            <a:avLst/>
          </a:prstGeom>
          <a:noFill/>
        </p:spPr>
        <p:txBody>
          <a:bodyPr wrap="square" rtlCol="0">
            <a:spAutoFit/>
          </a:bodyPr>
          <a:lstStyle/>
          <a:p>
            <a:r>
              <a:rPr lang="en-US" sz="1200" b="1" i="1" dirty="0"/>
              <a:t>Non-Word Penalty</a:t>
            </a:r>
          </a:p>
        </p:txBody>
      </p:sp>
      <p:cxnSp>
        <p:nvCxnSpPr>
          <p:cNvPr id="10" name="Straight Arrow Connector 9">
            <a:extLst>
              <a:ext uri="{FF2B5EF4-FFF2-40B4-BE49-F238E27FC236}">
                <a16:creationId xmlns:a16="http://schemas.microsoft.com/office/drawing/2014/main" id="{17EE2F32-608E-9D25-2DB8-DCD25397B2F1}"/>
              </a:ext>
            </a:extLst>
          </p:cNvPr>
          <p:cNvCxnSpPr>
            <a:cxnSpLocks/>
          </p:cNvCxnSpPr>
          <p:nvPr/>
        </p:nvCxnSpPr>
        <p:spPr>
          <a:xfrm>
            <a:off x="1551746" y="3770672"/>
            <a:ext cx="2029654" cy="16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D7180E6-ED94-400A-CEC9-920F7538039C}"/>
              </a:ext>
            </a:extLst>
          </p:cNvPr>
          <p:cNvSpPr txBox="1"/>
          <p:nvPr/>
        </p:nvSpPr>
        <p:spPr>
          <a:xfrm>
            <a:off x="3905970" y="1801650"/>
            <a:ext cx="7663177" cy="3970318"/>
          </a:xfrm>
          <a:prstGeom prst="rect">
            <a:avLst/>
          </a:prstGeom>
          <a:noFill/>
          <a:ln>
            <a:solidFill>
              <a:schemeClr val="tx1">
                <a:lumMod val="50000"/>
              </a:schemeClr>
            </a:solidFill>
          </a:ln>
        </p:spPr>
        <p:txBody>
          <a:bodyPr wrap="square" rtlCol="0">
            <a:spAutoFit/>
          </a:bodyPr>
          <a:lstStyle/>
          <a:p>
            <a:r>
              <a:rPr lang="en-US" b="1" i="1" dirty="0"/>
              <a:t>Where: </a:t>
            </a:r>
            <a:r>
              <a:rPr lang="en-US" dirty="0"/>
              <a:t>Look at text in “</a:t>
            </a:r>
            <a:r>
              <a:rPr lang="en-US" i="1" dirty="0" err="1"/>
              <a:t>preprocessed_text</a:t>
            </a:r>
            <a:r>
              <a:rPr lang="en-US" dirty="0"/>
              <a:t>” column</a:t>
            </a:r>
          </a:p>
          <a:p>
            <a:endParaRPr lang="en-US" b="1" i="1" dirty="0"/>
          </a:p>
          <a:p>
            <a:r>
              <a:rPr lang="en-US" b="1" i="1" dirty="0"/>
              <a:t>Purpose: </a:t>
            </a:r>
            <a:r>
              <a:rPr lang="en-US" dirty="0"/>
              <a:t>To penalize text with a high proportion of non-words or jargon that do not contribute meaningful content.</a:t>
            </a:r>
          </a:p>
          <a:p>
            <a:endParaRPr lang="en-US" b="1" i="1" dirty="0"/>
          </a:p>
          <a:p>
            <a:r>
              <a:rPr lang="en-US" b="1" i="1" dirty="0"/>
              <a:t>Calculation: </a:t>
            </a:r>
            <a:r>
              <a:rPr lang="en-US" dirty="0"/>
              <a:t>The penalty is based on the proportion of non-words in the text. A penalty is applied if the number of non-words exceeds a certain threshold, with a cap of 0.25 to avoid over-penalizing.</a:t>
            </a:r>
          </a:p>
          <a:p>
            <a:endParaRPr lang="en-US" dirty="0"/>
          </a:p>
          <a:p>
            <a:r>
              <a:rPr lang="en-US" b="1" i="1" dirty="0"/>
              <a:t>Weight:</a:t>
            </a:r>
            <a:r>
              <a:rPr lang="en-US" dirty="0"/>
              <a:t> 0.15</a:t>
            </a:r>
          </a:p>
          <a:p>
            <a:endParaRPr lang="en-US" dirty="0"/>
          </a:p>
          <a:p>
            <a:r>
              <a:rPr lang="en-US" b="1" i="1" dirty="0"/>
              <a:t>Rationale: </a:t>
            </a:r>
            <a:r>
              <a:rPr lang="en-US" dirty="0"/>
              <a:t>High-quality feedback should be clear and understandable. Non-words often indicate poor-quality text or noise, reducing the usefulness of the response.</a:t>
            </a:r>
          </a:p>
        </p:txBody>
      </p:sp>
    </p:spTree>
    <p:extLst>
      <p:ext uri="{BB962C8B-B14F-4D97-AF65-F5344CB8AC3E}">
        <p14:creationId xmlns:p14="http://schemas.microsoft.com/office/powerpoint/2010/main" val="16505158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Custom 270">
      <a:dk1>
        <a:srgbClr val="333333"/>
      </a:dk1>
      <a:lt1>
        <a:srgbClr val="FFFFFF"/>
      </a:lt1>
      <a:dk2>
        <a:srgbClr val="44546A"/>
      </a:dk2>
      <a:lt2>
        <a:srgbClr val="E7E6E6"/>
      </a:lt2>
      <a:accent1>
        <a:srgbClr val="82C341"/>
      </a:accent1>
      <a:accent2>
        <a:srgbClr val="656565"/>
      </a:accent2>
      <a:accent3>
        <a:srgbClr val="070707"/>
      </a:accent3>
      <a:accent4>
        <a:srgbClr val="537C29"/>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2" id="{15AD0F4A-46D4-0445-8219-32E05AD4727D}" vid="{73FE7C5E-4572-D542-B5E9-01D24F2CB5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BAA960D779AF47B60A670B4586DEC8" ma:contentTypeVersion="4" ma:contentTypeDescription="Create a new document." ma:contentTypeScope="" ma:versionID="51a66a4bf390ce0b6cba1b5e3108ebf5">
  <xsd:schema xmlns:xsd="http://www.w3.org/2001/XMLSchema" xmlns:xs="http://www.w3.org/2001/XMLSchema" xmlns:p="http://schemas.microsoft.com/office/2006/metadata/properties" xmlns:ns2="faeddf17-a37f-4741-a9bd-152a2824037f" xmlns:ns3="2c3a93b0-6296-4caf-906b-536f73458200" targetNamespace="http://schemas.microsoft.com/office/2006/metadata/properties" ma:root="true" ma:fieldsID="12de362ccb55a6dc53dff5b447ce155b" ns2:_="" ns3:_="">
    <xsd:import namespace="faeddf17-a37f-4741-a9bd-152a2824037f"/>
    <xsd:import namespace="2c3a93b0-6296-4caf-906b-536f7345820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eddf17-a37f-4741-a9bd-152a282403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c3a93b0-6296-4caf-906b-536f7345820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27F0A35-89E5-4D3A-84FC-DC1DF3999526}">
  <ds:schemaRefs>
    <ds:schemaRef ds:uri="2c3a93b0-6296-4caf-906b-536f73458200"/>
    <ds:schemaRef ds:uri="faeddf17-a37f-4741-a9bd-152a2824037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D50575C-D4FD-4207-BB28-FD0D93BEB870}">
  <ds:schemaRefs>
    <ds:schemaRef ds:uri="http://schemas.microsoft.com/sharepoint/v3/contenttype/forms"/>
  </ds:schemaRefs>
</ds:datastoreItem>
</file>

<file path=customXml/itemProps3.xml><?xml version="1.0" encoding="utf-8"?>
<ds:datastoreItem xmlns:ds="http://schemas.openxmlformats.org/officeDocument/2006/customXml" ds:itemID="{F859D414-CD09-4480-B4D6-CD2DA2801FB5}">
  <ds:schemaRefs>
    <ds:schemaRef ds:uri="http://schemas.microsoft.com/office/2006/metadata/properties"/>
    <ds:schemaRef ds:uri="http://schemas.openxmlformats.org/package/2006/metadata/core-properties"/>
    <ds:schemaRef ds:uri="http://purl.org/dc/dcmitype/"/>
    <ds:schemaRef ds:uri="http://www.w3.org/XML/1998/namespace"/>
    <ds:schemaRef ds:uri="http://schemas.microsoft.com/office/2006/documentManagement/types"/>
    <ds:schemaRef ds:uri="http://purl.org/dc/elements/1.1/"/>
    <ds:schemaRef ds:uri="http://purl.org/dc/terms/"/>
    <ds:schemaRef ds:uri="http://schemas.microsoft.com/office/infopath/2007/PartnerControls"/>
    <ds:schemaRef ds:uri="2c3a93b0-6296-4caf-906b-536f73458200"/>
    <ds:schemaRef ds:uri="faeddf17-a37f-4741-a9bd-152a2824037f"/>
  </ds:schemaRefs>
</ds:datastoreItem>
</file>

<file path=docProps/app.xml><?xml version="1.0" encoding="utf-8"?>
<Properties xmlns="http://schemas.openxmlformats.org/officeDocument/2006/extended-properties" xmlns:vt="http://schemas.openxmlformats.org/officeDocument/2006/docPropsVTypes">
  <Template/>
  <TotalTime>20855</TotalTime>
  <Words>1443</Words>
  <Application>Microsoft Office PowerPoint</Application>
  <PresentationFormat>Widescreen</PresentationFormat>
  <Paragraphs>166</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.AppleSystemUIFont</vt:lpstr>
      <vt:lpstr>Arial</vt:lpstr>
      <vt:lpstr>Calibri</vt:lpstr>
      <vt:lpstr>Wingdings</vt:lpstr>
      <vt:lpstr>Office Theme</vt:lpstr>
      <vt:lpstr>Usefulness Scoring Documentation A new, customizable way to gauge the quality of text responses</vt:lpstr>
      <vt:lpstr>Overview</vt:lpstr>
      <vt:lpstr>Scoring Process Visualization</vt:lpstr>
      <vt:lpstr>Individual Scoring Breakdown</vt:lpstr>
      <vt:lpstr>Sentiment Score</vt:lpstr>
      <vt:lpstr>Length Score</vt:lpstr>
      <vt:lpstr>Command Word Score</vt:lpstr>
      <vt:lpstr>N-Gram Repetition Penalty</vt:lpstr>
      <vt:lpstr>Non-Word Penalty</vt:lpstr>
      <vt:lpstr>Medical Word Score</vt:lpstr>
      <vt:lpstr>Future Considerations and Use-Cases</vt:lpstr>
      <vt:lpstr>Applying the Usefulness Score – Medical AVS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Jose Diaz-Portalatin</dc:creator>
  <cp:lastModifiedBy>Schey, Dakota</cp:lastModifiedBy>
  <cp:revision>48</cp:revision>
  <cp:lastPrinted>2018-03-13T19:49:59Z</cp:lastPrinted>
  <dcterms:created xsi:type="dcterms:W3CDTF">2019-01-03T19:22:17Z</dcterms:created>
  <dcterms:modified xsi:type="dcterms:W3CDTF">2024-09-30T06:33:03Z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0x0101008BBAA960D779AF47B60A670B4586DEC8</vt:lpwstr>
  </property>
  <property fmtid="{D5CDD505-2E9C-101B-9397-08002B2CF9AE}" pid="3" name="MSIP_Label_f4882f12-421b-44e0-be57-0bd76256c3e5_Enabled">
    <vt:lpwstr>true</vt:lpwstr>
  </property>
  <property fmtid="{D5CDD505-2E9C-101B-9397-08002B2CF9AE}" pid="4" name="MSIP_Label_f4882f12-421b-44e0-be57-0bd76256c3e5_SetDate">
    <vt:lpwstr>2024-07-10T23:32:57Z</vt:lpwstr>
  </property>
  <property fmtid="{D5CDD505-2E9C-101B-9397-08002B2CF9AE}" pid="5" name="MSIP_Label_f4882f12-421b-44e0-be57-0bd76256c3e5_Method">
    <vt:lpwstr>Standard</vt:lpwstr>
  </property>
  <property fmtid="{D5CDD505-2E9C-101B-9397-08002B2CF9AE}" pid="6" name="MSIP_Label_f4882f12-421b-44e0-be57-0bd76256c3e5_Name">
    <vt:lpwstr>General Business Data</vt:lpwstr>
  </property>
  <property fmtid="{D5CDD505-2E9C-101B-9397-08002B2CF9AE}" pid="7" name="MSIP_Label_f4882f12-421b-44e0-be57-0bd76256c3e5_SiteId">
    <vt:lpwstr>7697727b-2a23-4f42-a66c-02ef2bb7fd6b</vt:lpwstr>
  </property>
  <property fmtid="{D5CDD505-2E9C-101B-9397-08002B2CF9AE}" pid="8" name="MSIP_Label_f4882f12-421b-44e0-be57-0bd76256c3e5_ActionId">
    <vt:lpwstr>c0ed6ad6-c09c-4b4a-aa61-79949ffb0eb3</vt:lpwstr>
  </property>
  <property fmtid="{D5CDD505-2E9C-101B-9397-08002B2CF9AE}" pid="9" name="MSIP_Label_f4882f12-421b-44e0-be57-0bd76256c3e5_ContentBits">
    <vt:lpwstr>0</vt:lpwstr>
  </property>
</Properties>
</file>