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7a5689e26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7a5689e26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7a5689e2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7a5689e2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7a5689e26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7a5689e26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7a5689e26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7a5689e2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7a5689e26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7a5689e26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7a5689e26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7a5689e2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7a5689e26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7a5689e26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82eda34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82eda34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a5689e2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a5689e2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a5689e2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a5689e2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7a5689e2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7a5689e2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a5689e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7a5689e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7a5689e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7a5689e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7a5689e2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7a5689e2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a5689e2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a5689e2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7a5689e2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7a5689e2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AirBnb and Trust Networks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Letian Kong &amp; Dakota Schey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Robot Profile Analysis</a:t>
            </a:r>
            <a:endParaRPr/>
          </a:p>
        </p:txBody>
      </p:sp>
      <p:sp>
        <p:nvSpPr>
          <p:cNvPr id="193" name="Google Shape;193;p22"/>
          <p:cNvSpPr txBox="1"/>
          <p:nvPr>
            <p:ph idx="1" type="body"/>
          </p:nvPr>
        </p:nvSpPr>
        <p:spPr>
          <a:xfrm>
            <a:off x="1297500" y="1042025"/>
            <a:ext cx="7038900" cy="41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next input in our model involved creating a network that consists of the 560 unique robot profiles; each unique robot is a node and the “comparability” of each profile are the edges</a:t>
            </a:r>
            <a:endParaRPr/>
          </a:p>
          <a:p>
            <a:pPr indent="0" lvl="0" marL="0" rtl="0" algn="l">
              <a:spcBef>
                <a:spcPts val="1200"/>
              </a:spcBef>
              <a:spcAft>
                <a:spcPts val="0"/>
              </a:spcAft>
              <a:buNone/>
            </a:pPr>
            <a:r>
              <a:rPr lang="en"/>
              <a:t>Because it is </a:t>
            </a:r>
            <a:r>
              <a:rPr lang="en"/>
              <a:t>difficult</a:t>
            </a:r>
            <a:r>
              <a:rPr lang="en"/>
              <a:t> to compare robot profiles among 6 potentially differing  </a:t>
            </a:r>
            <a:r>
              <a:rPr lang="en"/>
              <a:t>attributes</a:t>
            </a:r>
            <a:r>
              <a:rPr lang="en"/>
              <a:t>, we made the robot profiles “comparable” if the two robots only differ in terms of ONE variable.</a:t>
            </a:r>
            <a:endParaRPr/>
          </a:p>
          <a:p>
            <a:pPr indent="0" lvl="0" marL="0" rtl="0" algn="l">
              <a:spcBef>
                <a:spcPts val="1200"/>
              </a:spcBef>
              <a:spcAft>
                <a:spcPts val="0"/>
              </a:spcAft>
              <a:buNone/>
            </a:pPr>
            <a:r>
              <a:rPr lang="en"/>
              <a:t>We go on to create an edge list model that compares each </a:t>
            </a:r>
            <a:r>
              <a:rPr lang="en"/>
              <a:t>unique</a:t>
            </a:r>
            <a:r>
              <a:rPr lang="en"/>
              <a:t> robot pair match (how many different combination edges we can create through the 560 </a:t>
            </a:r>
            <a:r>
              <a:rPr lang="en"/>
              <a:t>unique</a:t>
            </a:r>
            <a:r>
              <a:rPr lang="en"/>
              <a:t> robot pairs) and the varying 0-5 distances between them. With this, we see about </a:t>
            </a:r>
            <a:r>
              <a:rPr b="1" lang="en"/>
              <a:t>156,520 </a:t>
            </a:r>
            <a:r>
              <a:rPr lang="en"/>
              <a:t>different combinations. </a:t>
            </a:r>
            <a:endParaRPr/>
          </a:p>
          <a:p>
            <a:pPr indent="0" lvl="0" marL="0" rtl="0" algn="l">
              <a:spcBef>
                <a:spcPts val="1200"/>
              </a:spcBef>
              <a:spcAft>
                <a:spcPts val="0"/>
              </a:spcAft>
              <a:buNone/>
            </a:pPr>
            <a:r>
              <a:rPr lang="en"/>
              <a:t>The next step in our edge list </a:t>
            </a:r>
            <a:r>
              <a:rPr lang="en"/>
              <a:t>model</a:t>
            </a:r>
            <a:r>
              <a:rPr lang="en"/>
              <a:t> involved building various functions to uncover which of the difference(s) exist between the robot pairs among the 156,520 combinations.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will allow us to utilize the various value counts of each difference and attribute some sort of “investment” value to these robot pair differences.</a:t>
            </a:r>
            <a:endParaRPr/>
          </a:p>
        </p:txBody>
      </p:sp>
      <p:pic>
        <p:nvPicPr>
          <p:cNvPr id="194" name="Google Shape;194;p22"/>
          <p:cNvPicPr preferRelativeResize="0"/>
          <p:nvPr/>
        </p:nvPicPr>
        <p:blipFill>
          <a:blip r:embed="rId3">
            <a:alphaModFix/>
          </a:blip>
          <a:stretch>
            <a:fillRect/>
          </a:stretch>
        </p:blipFill>
        <p:spPr>
          <a:xfrm>
            <a:off x="3059175" y="3765950"/>
            <a:ext cx="3191275" cy="68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Robot Profile Analysis Pt. 2</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Mean differences in terms of “Investment Amount”</a:t>
            </a:r>
            <a:endParaRPr/>
          </a:p>
          <a:p>
            <a:pPr indent="0" lvl="0" marL="0" rtl="0" algn="l">
              <a:spcBef>
                <a:spcPts val="1200"/>
              </a:spcBef>
              <a:spcAft>
                <a:spcPts val="1200"/>
              </a:spcAft>
              <a:buNone/>
            </a:pPr>
            <a:r>
              <a:rPr lang="en"/>
              <a:t>Compare how investments differ between participants who are distance 0 (d=0) away from each other when the two robots differ in </a:t>
            </a:r>
            <a:r>
              <a:rPr b="1" lang="en"/>
              <a:t>gender</a:t>
            </a:r>
            <a:r>
              <a:rPr lang="en"/>
              <a:t>:</a:t>
            </a:r>
            <a:endParaRPr/>
          </a:p>
        </p:txBody>
      </p:sp>
      <p:pic>
        <p:nvPicPr>
          <p:cNvPr id="201" name="Google Shape;201;p23"/>
          <p:cNvPicPr preferRelativeResize="0"/>
          <p:nvPr/>
        </p:nvPicPr>
        <p:blipFill>
          <a:blip r:embed="rId3">
            <a:alphaModFix/>
          </a:blip>
          <a:stretch>
            <a:fillRect/>
          </a:stretch>
        </p:blipFill>
        <p:spPr>
          <a:xfrm>
            <a:off x="1524000" y="2629725"/>
            <a:ext cx="6096000" cy="220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Models</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Initially, we ran three models that focused </a:t>
            </a:r>
            <a:r>
              <a:rPr lang="en"/>
              <a:t>solely</a:t>
            </a:r>
            <a:r>
              <a:rPr lang="en"/>
              <a:t> on robot profile characteristics:</a:t>
            </a:r>
            <a:endParaRPr/>
          </a:p>
          <a:p>
            <a:pPr indent="-311150" lvl="0" marL="457200" rtl="0" algn="l">
              <a:spcBef>
                <a:spcPts val="1200"/>
              </a:spcBef>
              <a:spcAft>
                <a:spcPts val="0"/>
              </a:spcAft>
              <a:buSzPts val="1300"/>
              <a:buChar char="●"/>
            </a:pPr>
            <a:r>
              <a:rPr lang="en"/>
              <a:t>Linear Regression (RSME: 12.59)</a:t>
            </a:r>
            <a:endParaRPr/>
          </a:p>
          <a:p>
            <a:pPr indent="-311150" lvl="0" marL="457200" rtl="0" algn="l">
              <a:spcBef>
                <a:spcPts val="0"/>
              </a:spcBef>
              <a:spcAft>
                <a:spcPts val="0"/>
              </a:spcAft>
              <a:buSzPts val="1300"/>
              <a:buChar char="●"/>
            </a:pPr>
            <a:r>
              <a:rPr lang="en"/>
              <a:t>Regression Tree (RSME: 12.69)</a:t>
            </a:r>
            <a:endParaRPr/>
          </a:p>
          <a:p>
            <a:pPr indent="-311150" lvl="0" marL="457200" rtl="0" algn="l">
              <a:spcBef>
                <a:spcPts val="0"/>
              </a:spcBef>
              <a:spcAft>
                <a:spcPts val="0"/>
              </a:spcAft>
              <a:buSzPts val="1300"/>
              <a:buChar char="●"/>
            </a:pPr>
            <a:r>
              <a:rPr lang="en"/>
              <a:t>Catboost (RSME:  12.44)</a:t>
            </a:r>
            <a:endParaRPr/>
          </a:p>
          <a:p>
            <a:pPr indent="0" lvl="0" marL="0" rtl="0" algn="l">
              <a:spcBef>
                <a:spcPts val="1200"/>
              </a:spcBef>
              <a:spcAft>
                <a:spcPts val="0"/>
              </a:spcAft>
              <a:buNone/>
            </a:pPr>
            <a:r>
              <a:rPr lang="en"/>
              <a:t>Based on these RSME values, we were able to </a:t>
            </a:r>
            <a:r>
              <a:rPr lang="en"/>
              <a:t>predict</a:t>
            </a:r>
            <a:r>
              <a:rPr lang="en"/>
              <a:t> how much trust/investment that a investor made in a robot that was “x” distance away from him/her based on the correlation of certain features.</a:t>
            </a:r>
            <a:endParaRPr/>
          </a:p>
          <a:p>
            <a:pPr indent="0" lvl="0" marL="0" rtl="0" algn="l">
              <a:spcBef>
                <a:spcPts val="1200"/>
              </a:spcBef>
              <a:spcAft>
                <a:spcPts val="1200"/>
              </a:spcAft>
              <a:buNone/>
            </a:pPr>
            <a:r>
              <a:rPr lang="en"/>
              <a:t>However, because we found this information rather inconclusive because in real life, we would need to apply other information besides the robot demographics. By having the option to invest in multiple available robot profiles that differ based on distance, the decision to </a:t>
            </a:r>
            <a:r>
              <a:rPr lang="en"/>
              <a:t>invest/trust a profile is latently affected by other attributes that may exist in one of the other robot profiles that exists.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Models</a:t>
            </a:r>
            <a:endParaRPr/>
          </a:p>
        </p:txBody>
      </p:sp>
      <p:sp>
        <p:nvSpPr>
          <p:cNvPr id="213" name="Google Shape;213;p25"/>
          <p:cNvSpPr txBox="1"/>
          <p:nvPr>
            <p:ph idx="1" type="body"/>
          </p:nvPr>
        </p:nvSpPr>
        <p:spPr>
          <a:xfrm>
            <a:off x="1297500" y="995150"/>
            <a:ext cx="7038900" cy="38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Thus, we created a new, improved Linear Regression model that includes some new variables to help enhance the predictive probability and “diversity” aspect of our model. For example, even if more </a:t>
            </a:r>
            <a:r>
              <a:rPr lang="en"/>
              <a:t>females correlate to higher trust or investment amount, what happens if all of the females contain another attribute that is negatively correlated to trust or investment amount? These issues can be alleviated by adding certain variables below:</a:t>
            </a:r>
            <a:endParaRPr/>
          </a:p>
          <a:p>
            <a:pPr indent="-311150" lvl="0" marL="457200" rtl="0" algn="l">
              <a:spcBef>
                <a:spcPts val="1200"/>
              </a:spcBef>
              <a:spcAft>
                <a:spcPts val="0"/>
              </a:spcAft>
              <a:buSzPts val="1300"/>
              <a:buChar char="●"/>
            </a:pPr>
            <a:r>
              <a:rPr lang="en"/>
              <a:t>Environmentally Sensitive:</a:t>
            </a:r>
            <a:endParaRPr/>
          </a:p>
          <a:p>
            <a:pPr indent="-298450" lvl="1" marL="914400" rtl="0" algn="l">
              <a:spcBef>
                <a:spcPts val="0"/>
              </a:spcBef>
              <a:spcAft>
                <a:spcPts val="0"/>
              </a:spcAft>
              <a:buSzPts val="1100"/>
              <a:buChar char="○"/>
            </a:pPr>
            <a:r>
              <a:rPr lang="en"/>
              <a:t>Variance of Robot Age</a:t>
            </a:r>
            <a:endParaRPr/>
          </a:p>
          <a:p>
            <a:pPr indent="-298450" lvl="1" marL="914400" rtl="0" algn="l">
              <a:spcBef>
                <a:spcPts val="0"/>
              </a:spcBef>
              <a:spcAft>
                <a:spcPts val="0"/>
              </a:spcAft>
              <a:buSzPts val="1100"/>
              <a:buChar char="○"/>
            </a:pPr>
            <a:r>
              <a:rPr lang="en"/>
              <a:t>Percent of Robots Male</a:t>
            </a:r>
            <a:endParaRPr/>
          </a:p>
          <a:p>
            <a:pPr indent="-298450" lvl="1" marL="914400" rtl="0" algn="l">
              <a:spcBef>
                <a:spcPts val="0"/>
              </a:spcBef>
              <a:spcAft>
                <a:spcPts val="0"/>
              </a:spcAft>
              <a:buSzPts val="1100"/>
              <a:buChar char="○"/>
            </a:pPr>
            <a:r>
              <a:rPr lang="en"/>
              <a:t>Unique Regions among Robots </a:t>
            </a:r>
            <a:endParaRPr/>
          </a:p>
          <a:p>
            <a:pPr indent="-298450" lvl="1" marL="914400" rtl="0" algn="l">
              <a:spcBef>
                <a:spcPts val="0"/>
              </a:spcBef>
              <a:spcAft>
                <a:spcPts val="0"/>
              </a:spcAft>
              <a:buSzPts val="1100"/>
              <a:buChar char="○"/>
            </a:pPr>
            <a:r>
              <a:rPr lang="en"/>
              <a:t>Percent of Robots  Married</a:t>
            </a:r>
            <a:endParaRPr/>
          </a:p>
          <a:p>
            <a:pPr indent="-311150" lvl="0" marL="457200" rtl="0" algn="l">
              <a:spcBef>
                <a:spcPts val="0"/>
              </a:spcBef>
              <a:spcAft>
                <a:spcPts val="0"/>
              </a:spcAft>
              <a:buSzPts val="1300"/>
              <a:buChar char="●"/>
            </a:pPr>
            <a:r>
              <a:rPr lang="en"/>
              <a:t>Participant Features:</a:t>
            </a:r>
            <a:endParaRPr/>
          </a:p>
          <a:p>
            <a:pPr indent="-298450" lvl="1" marL="914400" rtl="0" algn="l">
              <a:spcBef>
                <a:spcPts val="0"/>
              </a:spcBef>
              <a:spcAft>
                <a:spcPts val="0"/>
              </a:spcAft>
              <a:buSzPts val="1100"/>
              <a:buChar char="○"/>
            </a:pPr>
            <a:r>
              <a:rPr lang="en"/>
              <a:t>Participant Gender (adding participant feature)</a:t>
            </a:r>
            <a:endParaRPr/>
          </a:p>
          <a:p>
            <a:pPr indent="-298450" lvl="1" marL="914400" rtl="0" algn="l">
              <a:spcBef>
                <a:spcPts val="0"/>
              </a:spcBef>
              <a:spcAft>
                <a:spcPts val="0"/>
              </a:spcAft>
              <a:buSzPts val="1100"/>
              <a:buChar char="○"/>
            </a:pPr>
            <a:r>
              <a:rPr lang="en"/>
              <a:t>Participant Marital Status </a:t>
            </a:r>
            <a:r>
              <a:rPr lang="en"/>
              <a:t>(adding participant feature)</a:t>
            </a:r>
            <a:endParaRPr/>
          </a:p>
          <a:p>
            <a:pPr indent="-311150" lvl="0" marL="457200" rtl="0" algn="l">
              <a:spcBef>
                <a:spcPts val="0"/>
              </a:spcBef>
              <a:spcAft>
                <a:spcPts val="0"/>
              </a:spcAft>
              <a:buSzPts val="1300"/>
              <a:buChar char="●"/>
            </a:pPr>
            <a:r>
              <a:rPr lang="en"/>
              <a:t>Intersection Features:</a:t>
            </a:r>
            <a:endParaRPr/>
          </a:p>
          <a:p>
            <a:pPr indent="-298450" lvl="1" marL="914400" rtl="0" algn="l">
              <a:spcBef>
                <a:spcPts val="0"/>
              </a:spcBef>
              <a:spcAft>
                <a:spcPts val="0"/>
              </a:spcAft>
              <a:buSzPts val="1100"/>
              <a:buChar char="○"/>
            </a:pPr>
            <a:r>
              <a:rPr lang="en"/>
              <a:t>Gender  Diversity (intersection variable)</a:t>
            </a:r>
            <a:endParaRPr/>
          </a:p>
          <a:p>
            <a:pPr indent="-298450" lvl="1" marL="914400" rtl="0" algn="l">
              <a:spcBef>
                <a:spcPts val="0"/>
              </a:spcBef>
              <a:spcAft>
                <a:spcPts val="0"/>
              </a:spcAft>
              <a:buSzPts val="1100"/>
              <a:buChar char="○"/>
            </a:pPr>
            <a:r>
              <a:rPr lang="en"/>
              <a:t>Marriage Diversity (intersection variable)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Finalized Regression Model Output</a:t>
            </a:r>
            <a:endParaRPr/>
          </a:p>
        </p:txBody>
      </p:sp>
      <p:sp>
        <p:nvSpPr>
          <p:cNvPr id="219" name="Google Shape;219;p26"/>
          <p:cNvSpPr txBox="1"/>
          <p:nvPr>
            <p:ph idx="1" type="body"/>
          </p:nvPr>
        </p:nvSpPr>
        <p:spPr>
          <a:xfrm>
            <a:off x="1297500" y="1062250"/>
            <a:ext cx="7038900" cy="35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conclusions from the finalized linear </a:t>
            </a:r>
            <a:r>
              <a:rPr lang="en"/>
              <a:t>regression model:</a:t>
            </a:r>
            <a:endParaRPr/>
          </a:p>
          <a:p>
            <a:pPr indent="-311150" lvl="0" marL="457200" rtl="0" algn="l">
              <a:spcBef>
                <a:spcPts val="1200"/>
              </a:spcBef>
              <a:spcAft>
                <a:spcPts val="0"/>
              </a:spcAft>
              <a:buSzPts val="1300"/>
              <a:buChar char="●"/>
            </a:pPr>
            <a:r>
              <a:rPr lang="en"/>
              <a:t>A robot’s age, robot gender and robot region, robot rating, robot distance and robot review all have an effect on the investment amount</a:t>
            </a:r>
            <a:endParaRPr/>
          </a:p>
          <a:p>
            <a:pPr indent="-311150" lvl="0" marL="457200" rtl="0" algn="l">
              <a:spcBef>
                <a:spcPts val="0"/>
              </a:spcBef>
              <a:spcAft>
                <a:spcPts val="0"/>
              </a:spcAft>
              <a:buSzPts val="1300"/>
              <a:buChar char="●"/>
            </a:pPr>
            <a:r>
              <a:rPr lang="en"/>
              <a:t>The distance between robot and investor also has an effect on the investment amount</a:t>
            </a:r>
            <a:endParaRPr/>
          </a:p>
          <a:p>
            <a:pPr indent="-311150" lvl="0" marL="457200" rtl="0" algn="l">
              <a:spcBef>
                <a:spcPts val="0"/>
              </a:spcBef>
              <a:spcAft>
                <a:spcPts val="0"/>
              </a:spcAft>
              <a:buSzPts val="1300"/>
              <a:buChar char="●"/>
            </a:pPr>
            <a:r>
              <a:rPr lang="en"/>
              <a:t>The environmental factors, the age variance (diversity) has a small, negative effect on investment. As the age of profiles becomes more diverse, the amount of investment will decrease.</a:t>
            </a:r>
            <a:endParaRPr/>
          </a:p>
          <a:p>
            <a:pPr indent="0" lvl="0" marL="0" rtl="0" algn="l">
              <a:spcBef>
                <a:spcPts val="1200"/>
              </a:spcBef>
              <a:spcAft>
                <a:spcPts val="12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Finalized Regression Model Output</a:t>
            </a:r>
            <a:endParaRPr/>
          </a:p>
        </p:txBody>
      </p:sp>
      <p:sp>
        <p:nvSpPr>
          <p:cNvPr id="225" name="Google Shape;225;p27"/>
          <p:cNvSpPr txBox="1"/>
          <p:nvPr>
            <p:ph idx="1" type="body"/>
          </p:nvPr>
        </p:nvSpPr>
        <p:spPr>
          <a:xfrm>
            <a:off x="1297500" y="1062250"/>
            <a:ext cx="7038900" cy="35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important insights from the finalized linear regression model:</a:t>
            </a:r>
            <a:endParaRPr/>
          </a:p>
          <a:p>
            <a:pPr indent="-311150" lvl="0" marL="457200" rtl="0" algn="l">
              <a:spcBef>
                <a:spcPts val="1200"/>
              </a:spcBef>
              <a:spcAft>
                <a:spcPts val="0"/>
              </a:spcAft>
              <a:buSzPts val="1300"/>
              <a:buChar char="●"/>
            </a:pPr>
            <a:r>
              <a:rPr b="1" lang="en"/>
              <a:t>There is an interactive effect of gender and gender diversity and another interactive effect of marital status and marital status diversity. </a:t>
            </a:r>
            <a:endParaRPr b="1"/>
          </a:p>
          <a:p>
            <a:pPr indent="-311150" lvl="0" marL="457200" rtl="0" algn="l">
              <a:spcBef>
                <a:spcPts val="0"/>
              </a:spcBef>
              <a:spcAft>
                <a:spcPts val="0"/>
              </a:spcAft>
              <a:buSzPts val="1300"/>
              <a:buChar char="●"/>
            </a:pPr>
            <a:r>
              <a:rPr b="1" lang="en"/>
              <a:t>If a certain robot is male, for every one more male robot that co-exists with this “certain” robot, the amount of investment this certain robot receive will increase by 0.71.</a:t>
            </a:r>
            <a:endParaRPr b="1"/>
          </a:p>
          <a:p>
            <a:pPr indent="-311150" lvl="0" marL="457200" rtl="0" algn="l">
              <a:spcBef>
                <a:spcPts val="0"/>
              </a:spcBef>
              <a:spcAft>
                <a:spcPts val="0"/>
              </a:spcAft>
              <a:buSzPts val="1300"/>
              <a:buChar char="●"/>
            </a:pPr>
            <a:r>
              <a:rPr b="1" lang="en"/>
              <a:t>If a certain robot is single, for every one more married robot that  co-exists with this “certain” robot, the amount of investment this certain robot receive will decrease by 0.74.</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World Business Applications &amp; Future Improvements</a:t>
            </a:r>
            <a:endParaRPr/>
          </a:p>
        </p:txBody>
      </p:sp>
      <p:sp>
        <p:nvSpPr>
          <p:cNvPr id="231" name="Google Shape;231;p28"/>
          <p:cNvSpPr txBox="1"/>
          <p:nvPr>
            <p:ph idx="1" type="body"/>
          </p:nvPr>
        </p:nvSpPr>
        <p:spPr>
          <a:xfrm>
            <a:off x="1297500" y="1307850"/>
            <a:ext cx="7038900" cy="386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Based on the results from our experiment, we would hope that these insights can be applied in a real world setting. For example, understanding how these covariates interact in a group </a:t>
            </a:r>
            <a:r>
              <a:rPr lang="en"/>
              <a:t>setting</a:t>
            </a:r>
            <a:r>
              <a:rPr lang="en"/>
              <a:t> can be key to understanding customer behavior. Imagine targeting a diverse group with advertisements…</a:t>
            </a:r>
            <a:endParaRPr/>
          </a:p>
          <a:p>
            <a:pPr indent="-311150" lvl="0" marL="457200" rtl="0" algn="l">
              <a:spcBef>
                <a:spcPts val="1200"/>
              </a:spcBef>
              <a:spcAft>
                <a:spcPts val="0"/>
              </a:spcAft>
              <a:buSzPts val="1300"/>
              <a:buChar char="●"/>
            </a:pPr>
            <a:r>
              <a:rPr lang="en"/>
              <a:t>How would the diversity of the group </a:t>
            </a:r>
            <a:r>
              <a:rPr lang="en"/>
              <a:t>influence</a:t>
            </a:r>
            <a:r>
              <a:rPr lang="en"/>
              <a:t> trust in a shared marketplace?</a:t>
            </a:r>
            <a:endParaRPr/>
          </a:p>
          <a:p>
            <a:pPr indent="-311150" lvl="0" marL="457200" rtl="0" algn="l">
              <a:spcBef>
                <a:spcPts val="0"/>
              </a:spcBef>
              <a:spcAft>
                <a:spcPts val="0"/>
              </a:spcAft>
              <a:buSzPts val="1300"/>
              <a:buChar char="●"/>
            </a:pPr>
            <a:r>
              <a:rPr lang="en"/>
              <a:t>How would changing the ratio of males/females in the group setting impact the likelihood of making a purchase decision?</a:t>
            </a:r>
            <a:endParaRPr/>
          </a:p>
          <a:p>
            <a:pPr indent="0" lvl="0" marL="0" rtl="0" algn="l">
              <a:spcBef>
                <a:spcPts val="1200"/>
              </a:spcBef>
              <a:spcAft>
                <a:spcPts val="0"/>
              </a:spcAft>
              <a:buNone/>
            </a:pPr>
            <a:r>
              <a:rPr lang="en"/>
              <a:t>These sort of  questions are incredibly valuable to understand when considering the complexity within the marketing and advertising realm, especially when analyzing many, often non-homogenous individuals. With some clustering, hopefully applied in the future, we can better uncover the latent representation that demographics can have on our outcome.</a:t>
            </a:r>
            <a:endParaRPr/>
          </a:p>
          <a:p>
            <a:pPr indent="0" lvl="0" marL="0" rtl="0" algn="l">
              <a:spcBef>
                <a:spcPts val="1200"/>
              </a:spcBef>
              <a:spcAft>
                <a:spcPts val="0"/>
              </a:spcAft>
              <a:buNone/>
            </a:pPr>
            <a:r>
              <a:rPr lang="en" u="sng"/>
              <a:t>Our analysis can hopefully help answer and expand upon this inquiry: </a:t>
            </a:r>
            <a:endParaRPr u="sng"/>
          </a:p>
          <a:p>
            <a:pPr indent="0" lvl="0" marL="0" rtl="0" algn="l">
              <a:spcBef>
                <a:spcPts val="1200"/>
              </a:spcBef>
              <a:spcAft>
                <a:spcPts val="1200"/>
              </a:spcAft>
              <a:buNone/>
            </a:pPr>
            <a:r>
              <a:rPr lang="en"/>
              <a:t>“</a:t>
            </a:r>
            <a:r>
              <a:rPr i="1" lang="en"/>
              <a:t>With limited amounts of sellers able to be displayed on the AirBnb app to users, how will the grouping of demographically (similar/different) displays most impact the likelihood of purchasing?”</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 </a:t>
            </a:r>
            <a:r>
              <a:rPr lang="en"/>
              <a:t>Regression</a:t>
            </a:r>
            <a:r>
              <a:rPr lang="en"/>
              <a:t> Model Summary</a:t>
            </a:r>
            <a:endParaRPr/>
          </a:p>
        </p:txBody>
      </p:sp>
      <p:pic>
        <p:nvPicPr>
          <p:cNvPr id="237" name="Google Shape;237;p29"/>
          <p:cNvPicPr preferRelativeResize="0"/>
          <p:nvPr/>
        </p:nvPicPr>
        <p:blipFill rotWithShape="1">
          <a:blip r:embed="rId3">
            <a:alphaModFix/>
          </a:blip>
          <a:srcRect b="7557" l="23017" r="36847" t="23920"/>
          <a:stretch/>
        </p:blipFill>
        <p:spPr>
          <a:xfrm>
            <a:off x="1297500" y="956100"/>
            <a:ext cx="5730852" cy="409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Quick Re-cap of the Project Layout</a:t>
            </a:r>
            <a:endParaRPr/>
          </a:p>
        </p:txBody>
      </p:sp>
      <p:sp>
        <p:nvSpPr>
          <p:cNvPr id="141" name="Google Shape;141;p14"/>
          <p:cNvSpPr txBox="1"/>
          <p:nvPr>
            <p:ph idx="1" type="body"/>
          </p:nvPr>
        </p:nvSpPr>
        <p:spPr>
          <a:xfrm>
            <a:off x="1297500" y="15489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begin, we are utilizing Professor Abrahao’s  dataset from his experiment “</a:t>
            </a:r>
            <a:r>
              <a:rPr i="1" lang="en" sz="1050"/>
              <a:t>Reputation offsets trust judgments based on social biases among </a:t>
            </a:r>
            <a:r>
              <a:rPr b="1" i="1" lang="en" sz="1050"/>
              <a:t>Airbnb</a:t>
            </a:r>
            <a:r>
              <a:rPr i="1" lang="en" sz="1050"/>
              <a:t> users</a:t>
            </a:r>
            <a:r>
              <a:rPr lang="en" sz="1050"/>
              <a:t>” </a:t>
            </a:r>
            <a:r>
              <a:rPr lang="en"/>
              <a:t>and repurposing it for the purpose of our experiment.</a:t>
            </a:r>
            <a:endParaRPr/>
          </a:p>
          <a:p>
            <a:pPr indent="0" lvl="0" marL="0" rtl="0" algn="l">
              <a:spcBef>
                <a:spcPts val="1200"/>
              </a:spcBef>
              <a:spcAft>
                <a:spcPts val="0"/>
              </a:spcAft>
              <a:buNone/>
            </a:pPr>
            <a:r>
              <a:rPr lang="en"/>
              <a:t>The data consists of 20 different variables generalized into 4 different concepts:</a:t>
            </a:r>
            <a:endParaRPr/>
          </a:p>
          <a:p>
            <a:pPr indent="-311150" lvl="0" marL="457200" rtl="0" algn="l">
              <a:spcBef>
                <a:spcPts val="1200"/>
              </a:spcBef>
              <a:spcAft>
                <a:spcPts val="0"/>
              </a:spcAft>
              <a:buSzPts val="1300"/>
              <a:buAutoNum type="arabicParenR"/>
            </a:pPr>
            <a:r>
              <a:rPr lang="en"/>
              <a:t>Demographic data </a:t>
            </a:r>
            <a:r>
              <a:rPr lang="en"/>
              <a:t>regarding</a:t>
            </a:r>
            <a:r>
              <a:rPr lang="en"/>
              <a:t> the human investor (age, gender, marital status, etc.)</a:t>
            </a:r>
            <a:endParaRPr/>
          </a:p>
          <a:p>
            <a:pPr indent="-311150" lvl="0" marL="457200" rtl="0" algn="l">
              <a:spcBef>
                <a:spcPts val="0"/>
              </a:spcBef>
              <a:spcAft>
                <a:spcPts val="0"/>
              </a:spcAft>
              <a:buSzPts val="1300"/>
              <a:buAutoNum type="arabicParenR"/>
            </a:pPr>
            <a:r>
              <a:rPr lang="en"/>
              <a:t>“Homophily Inducers” - how responses vary between the humans and robot profiles</a:t>
            </a:r>
            <a:endParaRPr/>
          </a:p>
          <a:p>
            <a:pPr indent="-311150" lvl="0" marL="457200" rtl="0" algn="l">
              <a:spcBef>
                <a:spcPts val="0"/>
              </a:spcBef>
              <a:spcAft>
                <a:spcPts val="0"/>
              </a:spcAft>
              <a:buSzPts val="1300"/>
              <a:buAutoNum type="arabicParenR"/>
            </a:pPr>
            <a:r>
              <a:rPr lang="en"/>
              <a:t>Robot (“investee”) demographic variables as a distance measurement</a:t>
            </a:r>
            <a:endParaRPr/>
          </a:p>
          <a:p>
            <a:pPr indent="-311150" lvl="0" marL="457200" rtl="0" algn="l">
              <a:spcBef>
                <a:spcPts val="0"/>
              </a:spcBef>
              <a:spcAft>
                <a:spcPts val="0"/>
              </a:spcAft>
              <a:buSzPts val="1300"/>
              <a:buAutoNum type="arabicParenR"/>
            </a:pPr>
            <a:r>
              <a:rPr lang="en"/>
              <a:t>Investment (outcome </a:t>
            </a:r>
            <a:r>
              <a:rPr lang="en"/>
              <a:t>variable)</a:t>
            </a:r>
            <a:endParaRPr/>
          </a:p>
          <a:p>
            <a:pPr indent="0" lvl="0" marL="0" rtl="0" algn="l">
              <a:spcBef>
                <a:spcPts val="1200"/>
              </a:spcBef>
              <a:spcAft>
                <a:spcPts val="1200"/>
              </a:spcAft>
              <a:buNone/>
            </a:pPr>
            <a:r>
              <a:rPr lang="en"/>
              <a:t>By “distance”, we refer to the amount of variables differences that exist between the human and robot profiles.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Distance</a:t>
            </a:r>
            <a:endParaRPr/>
          </a:p>
        </p:txBody>
      </p:sp>
      <p:pic>
        <p:nvPicPr>
          <p:cNvPr id="147" name="Google Shape;147;p15"/>
          <p:cNvPicPr preferRelativeResize="0"/>
          <p:nvPr/>
        </p:nvPicPr>
        <p:blipFill>
          <a:blip r:embed="rId3">
            <a:alphaModFix/>
          </a:blip>
          <a:stretch>
            <a:fillRect/>
          </a:stretch>
        </p:blipFill>
        <p:spPr>
          <a:xfrm>
            <a:off x="1212425" y="934700"/>
            <a:ext cx="6719151" cy="3012375"/>
          </a:xfrm>
          <a:prstGeom prst="rect">
            <a:avLst/>
          </a:prstGeom>
          <a:noFill/>
          <a:ln>
            <a:noFill/>
          </a:ln>
        </p:spPr>
      </p:pic>
      <p:sp>
        <p:nvSpPr>
          <p:cNvPr id="148" name="Google Shape;148;p15"/>
          <p:cNvSpPr txBox="1"/>
          <p:nvPr/>
        </p:nvSpPr>
        <p:spPr>
          <a:xfrm>
            <a:off x="1899600" y="4092425"/>
            <a:ext cx="534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Notice that the only difference between the investor (human) and investee (robot) profile is “marital_status”. This sole difference implies a “distance” = 1</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Reconfiguration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Initially, we had planned to develop some sort of </a:t>
            </a:r>
            <a:r>
              <a:rPr lang="en"/>
              <a:t>recommendation algorithm by</a:t>
            </a:r>
            <a:r>
              <a:rPr lang="en"/>
              <a:t>  clustering participants, analyzing covariate relationships and creating enhanced homogeneous networks based on robot distances.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However, we decided to instead emphasize on the impact that combined robotic diversity  and covariate analysis can play in the trustworthiness individuals when making loss-inducing decisions.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i="1" lang="en"/>
              <a:t>What do we mean by this?</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Thought Process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We have proposed (and want to carry on the experiments that were lead by our Professor, Bruno Abrahao) to analyze the differences that individuals (investors) may posit between the robotic “investees” as a distance measurement. </a:t>
            </a:r>
            <a:endParaRPr/>
          </a:p>
          <a:p>
            <a:pPr indent="-298767" lvl="0" marL="457200" rtl="0" algn="l">
              <a:spcBef>
                <a:spcPts val="1200"/>
              </a:spcBef>
              <a:spcAft>
                <a:spcPts val="0"/>
              </a:spcAft>
              <a:buSzPct val="100000"/>
              <a:buChar char="●"/>
            </a:pPr>
            <a:r>
              <a:rPr lang="en"/>
              <a:t>Would increasing the distance between the humans and robots by altering  (1, 2, … n) variables impact how likely, and just how much these users would invest?</a:t>
            </a:r>
            <a:endParaRPr/>
          </a:p>
          <a:p>
            <a:pPr indent="-298767" lvl="0" marL="457200" rtl="0" algn="l">
              <a:spcBef>
                <a:spcPts val="0"/>
              </a:spcBef>
              <a:spcAft>
                <a:spcPts val="0"/>
              </a:spcAft>
              <a:buSzPct val="100000"/>
              <a:buChar char="●"/>
            </a:pPr>
            <a:r>
              <a:rPr lang="en"/>
              <a:t>How different are humans likely to invest in a robot of a certain category (male, Colorado, 30, etc.) </a:t>
            </a:r>
            <a:endParaRPr/>
          </a:p>
          <a:p>
            <a:pPr indent="-298767" lvl="0" marL="457200" rtl="0" algn="l">
              <a:spcBef>
                <a:spcPts val="0"/>
              </a:spcBef>
              <a:spcAft>
                <a:spcPts val="0"/>
              </a:spcAft>
              <a:buSzPct val="100000"/>
              <a:buChar char="●"/>
            </a:pPr>
            <a:r>
              <a:rPr lang="en"/>
              <a:t>How does more diversity in terms of a certain characteristic (age, gender, marital status, etc.) impact investment behavior (compare  the impact of  “age” differences that exist between a </a:t>
            </a:r>
            <a:r>
              <a:rPr lang="en">
                <a:solidFill>
                  <a:srgbClr val="FF0000"/>
                </a:solidFill>
              </a:rPr>
              <a:t>married</a:t>
            </a:r>
            <a:r>
              <a:rPr lang="en"/>
              <a:t>, </a:t>
            </a:r>
            <a:r>
              <a:rPr lang="en">
                <a:solidFill>
                  <a:srgbClr val="FF0000"/>
                </a:solidFill>
              </a:rPr>
              <a:t>male</a:t>
            </a:r>
            <a:r>
              <a:rPr lang="en"/>
              <a:t> from </a:t>
            </a:r>
            <a:r>
              <a:rPr lang="en">
                <a:solidFill>
                  <a:srgbClr val="00FF00"/>
                </a:solidFill>
              </a:rPr>
              <a:t>Colorado</a:t>
            </a:r>
            <a:r>
              <a:rPr lang="en"/>
              <a:t> and a </a:t>
            </a:r>
            <a:r>
              <a:rPr lang="en">
                <a:solidFill>
                  <a:srgbClr val="FF0000"/>
                </a:solidFill>
              </a:rPr>
              <a:t>married</a:t>
            </a:r>
            <a:r>
              <a:rPr lang="en"/>
              <a:t>, </a:t>
            </a:r>
            <a:r>
              <a:rPr lang="en">
                <a:solidFill>
                  <a:srgbClr val="FF0000"/>
                </a:solidFill>
              </a:rPr>
              <a:t>male</a:t>
            </a:r>
            <a:r>
              <a:rPr lang="en"/>
              <a:t> from </a:t>
            </a:r>
            <a:r>
              <a:rPr lang="en">
                <a:solidFill>
                  <a:srgbClr val="00FF00"/>
                </a:solidFill>
              </a:rPr>
              <a:t>California </a:t>
            </a:r>
            <a:r>
              <a:rPr lang="en"/>
              <a:t>on trust/investment amount)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By understanding and trying to answer these questions, we can gauge trust by understanding covariation within this “shared economy”  network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Experimentation Process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Hypothetical Research Question:  </a:t>
            </a:r>
            <a:endParaRPr/>
          </a:p>
          <a:p>
            <a:pPr indent="0" lvl="0" marL="0" rtl="0" algn="l">
              <a:spcBef>
                <a:spcPts val="1200"/>
              </a:spcBef>
              <a:spcAft>
                <a:spcPts val="0"/>
              </a:spcAft>
              <a:buNone/>
            </a:pPr>
            <a:r>
              <a:rPr i="1" lang="en"/>
              <a:t>How will the gender of a robot intertwined with the overall demographic gender display of a group (remember that there 5 robots compared side-by-side as a “group”) impact trustworthy decision making? This same concept is repeated for marriage and marriage diversity as well.</a:t>
            </a:r>
            <a:endParaRPr i="1"/>
          </a:p>
          <a:p>
            <a:pPr indent="0" lvl="0" marL="0" rtl="0" algn="l">
              <a:spcBef>
                <a:spcPts val="1200"/>
              </a:spcBef>
              <a:spcAft>
                <a:spcPts val="0"/>
              </a:spcAft>
              <a:buNone/>
            </a:pPr>
            <a:r>
              <a:t/>
            </a:r>
            <a:endParaRPr/>
          </a:p>
          <a:p>
            <a:pPr indent="0" lvl="0" marL="0" rtl="0" algn="l">
              <a:spcBef>
                <a:spcPts val="1200"/>
              </a:spcBef>
              <a:spcAft>
                <a:spcPts val="0"/>
              </a:spcAft>
              <a:buNone/>
            </a:pPr>
            <a:r>
              <a:rPr lang="en"/>
              <a:t>Experimentation on our end consisted of several steps:</a:t>
            </a:r>
            <a:endParaRPr/>
          </a:p>
          <a:p>
            <a:pPr indent="-311150" lvl="0" marL="457200" rtl="0" algn="l">
              <a:spcBef>
                <a:spcPts val="1200"/>
              </a:spcBef>
              <a:spcAft>
                <a:spcPts val="0"/>
              </a:spcAft>
              <a:buSzPts val="1300"/>
              <a:buChar char="●"/>
            </a:pPr>
            <a:r>
              <a:rPr lang="en"/>
              <a:t>Initial Data Analysis </a:t>
            </a:r>
            <a:endParaRPr/>
          </a:p>
          <a:p>
            <a:pPr indent="-311150" lvl="0" marL="457200" rtl="0" algn="l">
              <a:spcBef>
                <a:spcPts val="0"/>
              </a:spcBef>
              <a:spcAft>
                <a:spcPts val="0"/>
              </a:spcAft>
              <a:buSzPts val="1300"/>
              <a:buChar char="●"/>
            </a:pPr>
            <a:r>
              <a:rPr lang="en"/>
              <a:t>Data Modification and Data Engineering</a:t>
            </a:r>
            <a:endParaRPr/>
          </a:p>
          <a:p>
            <a:pPr indent="-311150" lvl="0" marL="457200" rtl="0" algn="l">
              <a:spcBef>
                <a:spcPts val="0"/>
              </a:spcBef>
              <a:spcAft>
                <a:spcPts val="0"/>
              </a:spcAft>
              <a:buSzPts val="1300"/>
              <a:buChar char="●"/>
            </a:pPr>
            <a:r>
              <a:rPr lang="en"/>
              <a:t>Robot Profile and Networking </a:t>
            </a:r>
            <a:endParaRPr/>
          </a:p>
          <a:p>
            <a:pPr indent="-311150" lvl="0" marL="457200" rtl="0" algn="l">
              <a:spcBef>
                <a:spcPts val="0"/>
              </a:spcBef>
              <a:spcAft>
                <a:spcPts val="0"/>
              </a:spcAft>
              <a:buSzPts val="1300"/>
              <a:buChar char="●"/>
            </a:pPr>
            <a:r>
              <a:rPr lang="en"/>
              <a:t>Robot Profile Analysis</a:t>
            </a:r>
            <a:endParaRPr/>
          </a:p>
          <a:p>
            <a:pPr indent="-311150" lvl="0" marL="457200" rtl="0" algn="l">
              <a:spcBef>
                <a:spcPts val="0"/>
              </a:spcBef>
              <a:spcAft>
                <a:spcPts val="0"/>
              </a:spcAft>
              <a:buSzPts val="1300"/>
              <a:buChar char="●"/>
            </a:pPr>
            <a:r>
              <a:rPr lang="en"/>
              <a:t>Predictive Modeling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Data Analysis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dataset itself consisted of about 33,000 rows and 20 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However, to utilize this data in order to make any conclusions according to game design, we needed to check if any participants had</a:t>
            </a:r>
            <a:r>
              <a:rPr lang="en"/>
              <a:t> robot distances that deviated from the general format of [0,1,2,4,5]. We found that 2, and removed them in order to generate our robot profiles correctly.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culprit participants:</a:t>
            </a:r>
            <a:endParaRPr/>
          </a:p>
          <a:p>
            <a:pPr indent="0" lvl="0" marL="0" rtl="0" algn="l">
              <a:spcBef>
                <a:spcPts val="1200"/>
              </a:spcBef>
              <a:spcAft>
                <a:spcPts val="1200"/>
              </a:spcAft>
              <a:buNone/>
            </a:pPr>
            <a:r>
              <a:rPr b="1" lang="en" u="sng"/>
              <a:t>126</a:t>
            </a:r>
            <a:r>
              <a:rPr lang="en"/>
              <a:t> &amp; </a:t>
            </a:r>
            <a:r>
              <a:rPr b="1" lang="en" u="sng"/>
              <a:t>26,326</a:t>
            </a:r>
            <a:endParaRPr b="1"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Modification &amp; Data Engineering</a:t>
            </a:r>
            <a:endParaRPr/>
          </a:p>
        </p:txBody>
      </p:sp>
      <p:sp>
        <p:nvSpPr>
          <p:cNvPr id="178" name="Google Shape;178;p20"/>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we had to do for this aspect of our project was to conglomerate different variables into more refined groups. For example:</a:t>
            </a:r>
            <a:endParaRPr/>
          </a:p>
          <a:p>
            <a:pPr indent="-311150" lvl="0" marL="457200" rtl="0" algn="l">
              <a:spcBef>
                <a:spcPts val="1200"/>
              </a:spcBef>
              <a:spcAft>
                <a:spcPts val="0"/>
              </a:spcAft>
              <a:buSzPts val="1300"/>
              <a:buChar char="●"/>
            </a:pPr>
            <a:r>
              <a:rPr lang="en"/>
              <a:t>Converting individual robot ages into varying age ranges: </a:t>
            </a:r>
            <a:endParaRPr/>
          </a:p>
          <a:p>
            <a:pPr indent="-298450" lvl="1" marL="914400" rtl="0" algn="l">
              <a:spcBef>
                <a:spcPts val="0"/>
              </a:spcBef>
              <a:spcAft>
                <a:spcPts val="0"/>
              </a:spcAft>
              <a:buSzPts val="1100"/>
              <a:buChar char="○"/>
            </a:pPr>
            <a:r>
              <a:rPr lang="en"/>
              <a:t>18-32, 33-46, 47-60,&gt;60</a:t>
            </a:r>
            <a:endParaRPr/>
          </a:p>
          <a:p>
            <a:pPr indent="-311150" lvl="0" marL="457200" rtl="0" algn="l">
              <a:spcBef>
                <a:spcPts val="0"/>
              </a:spcBef>
              <a:spcAft>
                <a:spcPts val="0"/>
              </a:spcAft>
              <a:buSzPts val="1300"/>
              <a:buChar char="●"/>
            </a:pPr>
            <a:r>
              <a:rPr lang="en"/>
              <a:t>We did this step for the robot </a:t>
            </a:r>
            <a:r>
              <a:rPr lang="en"/>
              <a:t>reviews</a:t>
            </a:r>
            <a:r>
              <a:rPr lang="en"/>
              <a:t> as well:</a:t>
            </a:r>
            <a:endParaRPr/>
          </a:p>
          <a:p>
            <a:pPr indent="-298450" lvl="1" marL="914400" rtl="0" algn="l">
              <a:spcBef>
                <a:spcPts val="0"/>
              </a:spcBef>
              <a:spcAft>
                <a:spcPts val="0"/>
              </a:spcAft>
              <a:buSzPts val="1100"/>
              <a:buChar char="○"/>
            </a:pPr>
            <a:r>
              <a:rPr lang="en"/>
              <a:t>1, 2-3, many</a:t>
            </a:r>
            <a:endParaRPr/>
          </a:p>
          <a:p>
            <a:pPr indent="0" lvl="0" marL="0" rtl="0" algn="l">
              <a:spcBef>
                <a:spcPts val="1200"/>
              </a:spcBef>
              <a:spcAft>
                <a:spcPts val="0"/>
              </a:spcAft>
              <a:buNone/>
            </a:pPr>
            <a:r>
              <a:rPr lang="en"/>
              <a:t>Then, we isolated all of the </a:t>
            </a:r>
            <a:r>
              <a:rPr lang="en"/>
              <a:t>560 possible</a:t>
            </a:r>
            <a:r>
              <a:rPr b="1" lang="en"/>
              <a:t> </a:t>
            </a:r>
            <a:r>
              <a:rPr lang="en"/>
              <a:t> robot combinations that existed, and for each individual participant ID row in our dataframe, we labeled which unique robot combination exists.</a:t>
            </a:r>
            <a:endParaRPr/>
          </a:p>
          <a:p>
            <a:pPr indent="0" lvl="0" marL="0" rtl="0" algn="l">
              <a:spcBef>
                <a:spcPts val="1200"/>
              </a:spcBef>
              <a:spcAft>
                <a:spcPts val="1200"/>
              </a:spcAft>
              <a:buNone/>
            </a:pPr>
            <a:r>
              <a:t/>
            </a:r>
            <a:endParaRPr/>
          </a:p>
        </p:txBody>
      </p:sp>
      <p:pic>
        <p:nvPicPr>
          <p:cNvPr id="179" name="Google Shape;179;p20"/>
          <p:cNvPicPr preferRelativeResize="0"/>
          <p:nvPr/>
        </p:nvPicPr>
        <p:blipFill>
          <a:blip r:embed="rId3">
            <a:alphaModFix/>
          </a:blip>
          <a:stretch>
            <a:fillRect/>
          </a:stretch>
        </p:blipFill>
        <p:spPr>
          <a:xfrm>
            <a:off x="3236575" y="3466300"/>
            <a:ext cx="3699549" cy="1427900"/>
          </a:xfrm>
          <a:prstGeom prst="rect">
            <a:avLst/>
          </a:prstGeom>
          <a:noFill/>
          <a:ln>
            <a:noFill/>
          </a:ln>
        </p:spPr>
      </p:pic>
      <p:pic>
        <p:nvPicPr>
          <p:cNvPr id="180" name="Google Shape;180;p20"/>
          <p:cNvPicPr preferRelativeResize="0"/>
          <p:nvPr/>
        </p:nvPicPr>
        <p:blipFill>
          <a:blip r:embed="rId4">
            <a:alphaModFix/>
          </a:blip>
          <a:stretch>
            <a:fillRect/>
          </a:stretch>
        </p:blipFill>
        <p:spPr>
          <a:xfrm>
            <a:off x="2204325" y="3466300"/>
            <a:ext cx="1032251" cy="142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Robot Profile and Networking</a:t>
            </a:r>
            <a:endParaRPr/>
          </a:p>
        </p:txBody>
      </p:sp>
      <p:sp>
        <p:nvSpPr>
          <p:cNvPr id="186" name="Google Shape;186;p21"/>
          <p:cNvSpPr txBox="1"/>
          <p:nvPr>
            <p:ph idx="1" type="body"/>
          </p:nvPr>
        </p:nvSpPr>
        <p:spPr>
          <a:xfrm>
            <a:off x="1297500" y="9037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there, we group_by robot_id to obtain an edgelist data frame that we then used build a network graph for each robot profile. We can analyze each robot profile and then categorize the participants based on </a:t>
            </a:r>
            <a:r>
              <a:rPr lang="en"/>
              <a:t>their</a:t>
            </a:r>
            <a:r>
              <a:rPr lang="en"/>
              <a:t> social distances to these robot profiles. </a:t>
            </a:r>
            <a:endParaRPr/>
          </a:p>
          <a:p>
            <a:pPr indent="0" lvl="0" marL="0" rtl="0" algn="l">
              <a:spcBef>
                <a:spcPts val="1200"/>
              </a:spcBef>
              <a:spcAft>
                <a:spcPts val="0"/>
              </a:spcAft>
              <a:buNone/>
            </a:pPr>
            <a:r>
              <a:rPr lang="en"/>
              <a:t>This </a:t>
            </a:r>
            <a:r>
              <a:rPr lang="en"/>
              <a:t>information</a:t>
            </a:r>
            <a:r>
              <a:rPr lang="en"/>
              <a:t> was all stored in a data frame, and by adding:</a:t>
            </a:r>
            <a:endParaRPr/>
          </a:p>
          <a:p>
            <a:pPr indent="-298450" lvl="1" marL="914400" rtl="0" algn="l">
              <a:spcBef>
                <a:spcPts val="1200"/>
              </a:spcBef>
              <a:spcAft>
                <a:spcPts val="0"/>
              </a:spcAft>
              <a:buSzPts val="1100"/>
              <a:buChar char="○"/>
            </a:pPr>
            <a:r>
              <a:rPr lang="en"/>
              <a:t>Attribute/demographic information of each token</a:t>
            </a:r>
            <a:endParaRPr/>
          </a:p>
          <a:p>
            <a:pPr indent="-298450" lvl="1" marL="914400" rtl="0" algn="l">
              <a:spcBef>
                <a:spcPts val="0"/>
              </a:spcBef>
              <a:spcAft>
                <a:spcPts val="0"/>
              </a:spcAft>
              <a:buSzPts val="1100"/>
              <a:buChar char="○"/>
            </a:pPr>
            <a:r>
              <a:rPr lang="en"/>
              <a:t>Average Age and average Risk calculations (calculated by dividing by number of particular tokens)</a:t>
            </a:r>
            <a:endParaRPr/>
          </a:p>
          <a:p>
            <a:pPr indent="0" lvl="0" marL="0" rtl="0" algn="l">
              <a:spcBef>
                <a:spcPts val="1200"/>
              </a:spcBef>
              <a:spcAft>
                <a:spcPts val="0"/>
              </a:spcAft>
              <a:buNone/>
            </a:pPr>
            <a:r>
              <a:rPr lang="en"/>
              <a:t>We can then see which participants invested in a </a:t>
            </a:r>
            <a:r>
              <a:rPr i="1" lang="en"/>
              <a:t>unique</a:t>
            </a:r>
            <a:r>
              <a:rPr lang="en"/>
              <a:t> robot profile:</a:t>
            </a:r>
            <a:endParaRPr/>
          </a:p>
          <a:p>
            <a:pPr indent="0" lvl="0" marL="0" rtl="0" algn="l">
              <a:spcBef>
                <a:spcPts val="120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871538" y="3017425"/>
            <a:ext cx="7400924" cy="201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