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5" r:id="rId8"/>
    <p:sldId id="266" r:id="rId9"/>
    <p:sldId id="267" r:id="rId10"/>
    <p:sldId id="268" r:id="rId11"/>
    <p:sldId id="269" r:id="rId12"/>
    <p:sldId id="263" r:id="rId13"/>
    <p:sldId id="264" r:id="rId14"/>
    <p:sldId id="270" r:id="rId15"/>
    <p:sldId id="271" r:id="rId16"/>
    <p:sldId id="272" r:id="rId17"/>
    <p:sldId id="26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" y="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0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2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0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0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8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3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7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0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1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7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Meeting </a:t>
            </a:r>
            <a:r>
              <a:rPr lang="en-US" smtClean="0"/>
              <a:t>2/9/15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Strange correlated 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HIF1A</a:t>
            </a:r>
          </a:p>
          <a:p>
            <a:r>
              <a:rPr lang="en-US" dirty="0" smtClean="0"/>
              <a:t>HAND1</a:t>
            </a:r>
          </a:p>
          <a:p>
            <a:r>
              <a:rPr lang="en-US" dirty="0" smtClean="0"/>
              <a:t>ARID3A</a:t>
            </a:r>
          </a:p>
          <a:p>
            <a:r>
              <a:rPr lang="en-US" dirty="0" smtClean="0"/>
              <a:t>SOX5</a:t>
            </a:r>
          </a:p>
          <a:p>
            <a:r>
              <a:rPr lang="en-US" dirty="0" smtClean="0"/>
              <a:t>PRRX2</a:t>
            </a:r>
          </a:p>
          <a:p>
            <a:r>
              <a:rPr lang="en-US" dirty="0" smtClean="0"/>
              <a:t>NR1H2</a:t>
            </a:r>
          </a:p>
          <a:p>
            <a:r>
              <a:rPr lang="en-US" dirty="0" smtClean="0"/>
              <a:t>POU5F1</a:t>
            </a:r>
          </a:p>
          <a:p>
            <a:r>
              <a:rPr lang="en-US" dirty="0" smtClean="0"/>
              <a:t>VDR</a:t>
            </a:r>
          </a:p>
          <a:p>
            <a:r>
              <a:rPr lang="en-US" dirty="0" smtClean="0"/>
              <a:t>NFE2L1</a:t>
            </a:r>
          </a:p>
          <a:p>
            <a:r>
              <a:rPr lang="en-US" dirty="0" smtClean="0"/>
              <a:t>NKX3-1</a:t>
            </a:r>
          </a:p>
          <a:p>
            <a:r>
              <a:rPr lang="en-US" dirty="0" smtClean="0"/>
              <a:t>MAFG</a:t>
            </a:r>
          </a:p>
          <a:p>
            <a:r>
              <a:rPr lang="en-US" dirty="0" smtClean="0"/>
              <a:t>AHR</a:t>
            </a:r>
          </a:p>
          <a:p>
            <a:r>
              <a:rPr lang="en-US" dirty="0" smtClean="0"/>
              <a:t>SOX10</a:t>
            </a:r>
          </a:p>
          <a:p>
            <a:r>
              <a:rPr lang="en-US" dirty="0" smtClean="0"/>
              <a:t>DDIT3</a:t>
            </a:r>
          </a:p>
          <a:p>
            <a:r>
              <a:rPr lang="en-US" dirty="0" smtClean="0"/>
              <a:t>TAL1</a:t>
            </a:r>
          </a:p>
          <a:p>
            <a:r>
              <a:rPr lang="en-US" dirty="0" smtClean="0"/>
              <a:t>EWSR1</a:t>
            </a:r>
          </a:p>
          <a:p>
            <a:r>
              <a:rPr lang="en-US" dirty="0" smtClean="0"/>
              <a:t>NFIC</a:t>
            </a:r>
          </a:p>
          <a:p>
            <a:r>
              <a:rPr lang="en-US" dirty="0" smtClean="0"/>
              <a:t>TLX1</a:t>
            </a:r>
          </a:p>
          <a:p>
            <a:r>
              <a:rPr lang="en-US" dirty="0" smtClean="0"/>
              <a:t>ARNT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290" y="3622870"/>
            <a:ext cx="2916088" cy="281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42059" y="14265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84335" y="4993004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21677" y="6437822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      Suspect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953" y="3622869"/>
            <a:ext cx="2986712" cy="281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677" y="1278313"/>
            <a:ext cx="2391246" cy="221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78" y="1278313"/>
            <a:ext cx="3767493" cy="234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101629" y="120996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Strange correlated 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HIF1A</a:t>
            </a:r>
          </a:p>
          <a:p>
            <a:r>
              <a:rPr lang="en-US" dirty="0" smtClean="0"/>
              <a:t>HAND1</a:t>
            </a:r>
          </a:p>
          <a:p>
            <a:r>
              <a:rPr lang="en-US" dirty="0" smtClean="0"/>
              <a:t>ARID3A</a:t>
            </a:r>
          </a:p>
          <a:p>
            <a:r>
              <a:rPr lang="en-US" dirty="0" smtClean="0"/>
              <a:t>SOX5</a:t>
            </a:r>
          </a:p>
          <a:p>
            <a:r>
              <a:rPr lang="en-US" dirty="0" smtClean="0"/>
              <a:t>PRRX2</a:t>
            </a:r>
          </a:p>
          <a:p>
            <a:r>
              <a:rPr lang="en-US" dirty="0" smtClean="0"/>
              <a:t>NR1H2</a:t>
            </a:r>
          </a:p>
          <a:p>
            <a:r>
              <a:rPr lang="en-US" dirty="0" smtClean="0"/>
              <a:t>POU5F1</a:t>
            </a:r>
          </a:p>
          <a:p>
            <a:r>
              <a:rPr lang="en-US" dirty="0" smtClean="0"/>
              <a:t>VDR</a:t>
            </a:r>
          </a:p>
          <a:p>
            <a:r>
              <a:rPr lang="en-US" dirty="0" smtClean="0"/>
              <a:t>NFE2L1</a:t>
            </a:r>
          </a:p>
          <a:p>
            <a:r>
              <a:rPr lang="en-US" dirty="0" smtClean="0"/>
              <a:t>NKX3-1</a:t>
            </a:r>
          </a:p>
          <a:p>
            <a:r>
              <a:rPr lang="en-US" dirty="0" smtClean="0"/>
              <a:t>MAFG</a:t>
            </a:r>
          </a:p>
          <a:p>
            <a:r>
              <a:rPr lang="en-US" dirty="0" smtClean="0"/>
              <a:t>AHR</a:t>
            </a:r>
          </a:p>
          <a:p>
            <a:r>
              <a:rPr lang="en-US" dirty="0" smtClean="0"/>
              <a:t>SOX10</a:t>
            </a:r>
          </a:p>
          <a:p>
            <a:r>
              <a:rPr lang="en-US" dirty="0" smtClean="0"/>
              <a:t>DDIT3</a:t>
            </a:r>
          </a:p>
          <a:p>
            <a:r>
              <a:rPr lang="en-US" dirty="0" smtClean="0"/>
              <a:t>TAL1</a:t>
            </a:r>
          </a:p>
          <a:p>
            <a:r>
              <a:rPr lang="en-US" dirty="0" smtClean="0"/>
              <a:t>EWSR1</a:t>
            </a:r>
          </a:p>
          <a:p>
            <a:r>
              <a:rPr lang="en-US" dirty="0" smtClean="0"/>
              <a:t>NFIC</a:t>
            </a:r>
          </a:p>
          <a:p>
            <a:r>
              <a:rPr lang="en-US" dirty="0" smtClean="0"/>
              <a:t>TLX1</a:t>
            </a:r>
          </a:p>
          <a:p>
            <a:r>
              <a:rPr lang="en-US" dirty="0" smtClean="0"/>
              <a:t>ARNT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2835" y="1961347"/>
            <a:ext cx="31826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UPDATE: These TFs do NOT in fact have motif structure, the motif structure on previous slide is for gene names of the same </a:t>
            </a:r>
            <a:r>
              <a:rPr lang="en-US" dirty="0" smtClean="0"/>
              <a:t>name</a:t>
            </a:r>
          </a:p>
          <a:p>
            <a:endParaRPr lang="en-US" dirty="0"/>
          </a:p>
          <a:p>
            <a:r>
              <a:rPr lang="en-US" dirty="0" smtClean="0"/>
              <a:t>Perhaps we should remove as we have evidence that the results are unreliable and determined to be the same for each…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7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Differentially involved TFs </a:t>
            </a:r>
            <a:r>
              <a:rPr lang="en-US" dirty="0"/>
              <a:t>(M vs F)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" y="1449238"/>
            <a:ext cx="8897815" cy="439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Differentially involved TFs (M vs F)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39" y="1423969"/>
            <a:ext cx="8764438" cy="412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4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97020" cy="1143000"/>
          </a:xfrm>
        </p:spPr>
        <p:txBody>
          <a:bodyPr>
            <a:normAutofit/>
          </a:bodyPr>
          <a:lstStyle/>
          <a:p>
            <a:r>
              <a:rPr lang="en-US" sz="3100" dirty="0" smtClean="0"/>
              <a:t>Differentially involved TFs (COPD vs smoker control)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03" y="1556238"/>
            <a:ext cx="8829299" cy="386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4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97020" cy="1143000"/>
          </a:xfrm>
        </p:spPr>
        <p:txBody>
          <a:bodyPr>
            <a:normAutofit/>
          </a:bodyPr>
          <a:lstStyle/>
          <a:p>
            <a:r>
              <a:rPr lang="en-US" sz="3100" dirty="0" smtClean="0"/>
              <a:t>Differentially involved TFs (COPD vs smoker control)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" y="1495649"/>
            <a:ext cx="9111279" cy="398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97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COPD vs Smoker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303020"/>
            <a:ext cx="840486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/>
              <a:t>ATOH1 </a:t>
            </a:r>
            <a:r>
              <a:rPr lang="en-US" b="1" dirty="0"/>
              <a:t> </a:t>
            </a:r>
            <a:r>
              <a:rPr lang="en-US" dirty="0" smtClean="0"/>
              <a:t>Transcriptional </a:t>
            </a:r>
            <a:r>
              <a:rPr lang="en-US" dirty="0"/>
              <a:t>regulator. Activates E box-dependent transcription in collaboration with TCF3/E47, but</a:t>
            </a:r>
            <a:br>
              <a:rPr lang="en-US" dirty="0"/>
            </a:br>
            <a:r>
              <a:rPr lang="en-US" dirty="0"/>
              <a:t>the activity is completely antagonized by the negative regulator of neurogenesis HES1. Plays a role in the</a:t>
            </a:r>
            <a:br>
              <a:rPr lang="en-US" dirty="0"/>
            </a:br>
            <a:r>
              <a:rPr lang="en-US" dirty="0"/>
              <a:t>differentiation of subsets of neural cells by activating E box-dependent transcription (By similarity)</a:t>
            </a:r>
            <a:endParaRPr lang="en-US" dirty="0" smtClean="0"/>
          </a:p>
          <a:p>
            <a:r>
              <a:rPr lang="en-US" b="1" dirty="0" smtClean="0"/>
              <a:t>ELK1</a:t>
            </a:r>
            <a:r>
              <a:rPr lang="en-US" dirty="0"/>
              <a:t> Stimulates transcription. Binds to purine-rich DNA sequences. Can form a ternary complex with the serum</a:t>
            </a:r>
            <a:br>
              <a:rPr lang="en-US" dirty="0"/>
            </a:br>
            <a:r>
              <a:rPr lang="en-US" dirty="0"/>
              <a:t>response factor and the ETS and SRF motifs of the </a:t>
            </a:r>
            <a:r>
              <a:rPr lang="en-US" dirty="0" err="1"/>
              <a:t>fos</a:t>
            </a:r>
            <a:r>
              <a:rPr lang="en-US" dirty="0"/>
              <a:t> serum response </a:t>
            </a:r>
            <a:r>
              <a:rPr lang="en-US" dirty="0" smtClean="0"/>
              <a:t>element 	</a:t>
            </a:r>
          </a:p>
          <a:p>
            <a:r>
              <a:rPr lang="en-US" b="1" dirty="0" smtClean="0"/>
              <a:t>MYOD1 </a:t>
            </a:r>
            <a:r>
              <a:rPr lang="en-US" dirty="0"/>
              <a:t>Acts as a transcriptional activator that promotes transcription of muscle-specific target genes and</a:t>
            </a:r>
            <a:br>
              <a:rPr lang="en-US" dirty="0"/>
            </a:br>
            <a:r>
              <a:rPr lang="en-US" dirty="0"/>
              <a:t>plays a role in muscle differentiation. Together with MYF5 and MYOG, co-occupies muscle-specific gene promoter</a:t>
            </a:r>
            <a:br>
              <a:rPr lang="en-US" dirty="0"/>
            </a:br>
            <a:r>
              <a:rPr lang="en-US" dirty="0"/>
              <a:t>core region during </a:t>
            </a:r>
            <a:r>
              <a:rPr lang="en-US" dirty="0" err="1"/>
              <a:t>myogenesis</a:t>
            </a:r>
            <a:r>
              <a:rPr lang="en-US" dirty="0"/>
              <a:t>. Induces fibroblasts to differentiate into myoblasts. Interacts with and is</a:t>
            </a:r>
            <a:br>
              <a:rPr lang="en-US" dirty="0"/>
            </a:br>
            <a:r>
              <a:rPr lang="en-US" dirty="0"/>
              <a:t>inhibited by the twist protein. This interaction probably involves the basic domains of both proteins (By</a:t>
            </a:r>
            <a:br>
              <a:rPr lang="en-US" dirty="0"/>
            </a:br>
            <a:r>
              <a:rPr lang="en-US" dirty="0"/>
              <a:t>similarity)</a:t>
            </a:r>
            <a:endParaRPr lang="en-US" b="1" dirty="0" smtClean="0"/>
          </a:p>
          <a:p>
            <a:r>
              <a:rPr lang="en-US" b="1" dirty="0" smtClean="0"/>
              <a:t>RXRA </a:t>
            </a:r>
            <a:r>
              <a:rPr lang="en-US" dirty="0"/>
              <a:t>Receptor for retinoic acid. Retinoic acid receptors bind as heterodimers to their target response</a:t>
            </a:r>
            <a:br>
              <a:rPr lang="en-US" dirty="0"/>
            </a:br>
            <a:r>
              <a:rPr lang="en-US" dirty="0"/>
              <a:t>elements in response to their ligands, all-trans or 9-cis retinoic acid, and regulate gene expression in various</a:t>
            </a:r>
            <a:br>
              <a:rPr lang="en-US" dirty="0"/>
            </a:br>
            <a:r>
              <a:rPr lang="en-US" dirty="0"/>
              <a:t>biological processes.</a:t>
            </a:r>
            <a:endParaRPr lang="en-US" b="1" dirty="0" smtClean="0"/>
          </a:p>
          <a:p>
            <a:r>
              <a:rPr lang="en-US" b="1" dirty="0" smtClean="0"/>
              <a:t>TCF3 </a:t>
            </a:r>
            <a:r>
              <a:rPr lang="en-US" dirty="0"/>
              <a:t>Transcriptional regulator. Involved in the initiation of neuronal differentiation. Heterodimers between</a:t>
            </a:r>
            <a:br>
              <a:rPr lang="en-US" dirty="0"/>
            </a:br>
            <a:r>
              <a:rPr lang="en-US" dirty="0"/>
              <a:t>TCF3 and tissue-specific basic helix-loop-helix (</a:t>
            </a:r>
            <a:r>
              <a:rPr lang="en-US" dirty="0" err="1"/>
              <a:t>bHLH</a:t>
            </a:r>
            <a:r>
              <a:rPr lang="en-US" dirty="0"/>
              <a:t>) proteins play major roles in determining tissue-specific</a:t>
            </a:r>
            <a:br>
              <a:rPr lang="en-US" dirty="0"/>
            </a:br>
            <a:r>
              <a:rPr lang="en-US" dirty="0"/>
              <a:t>cell fate during embryogenesis, like muscle or early B-cell differentiation. Dimers bind DNA on E-box motifs:</a:t>
            </a:r>
            <a:br>
              <a:rPr lang="en-US" dirty="0"/>
            </a:br>
            <a:r>
              <a:rPr lang="en-US" dirty="0"/>
              <a:t>5'-CANNTG-3'. Binds to the kappa-E2 site in the kappa immunoglobulin gene enhancer. Binds to IEB1 and IEB2, which</a:t>
            </a:r>
            <a:br>
              <a:rPr lang="en-US" dirty="0"/>
            </a:br>
            <a:r>
              <a:rPr lang="en-US" dirty="0"/>
              <a:t>are short DNA sequences in the insulin gene transcription control region</a:t>
            </a:r>
            <a:endParaRPr lang="en-US" b="1" dirty="0" smtClean="0"/>
          </a:p>
          <a:p>
            <a:r>
              <a:rPr lang="en-US" b="1" dirty="0" smtClean="0"/>
              <a:t>EBF1</a:t>
            </a:r>
          </a:p>
          <a:p>
            <a:r>
              <a:rPr lang="en-US" b="1" dirty="0"/>
              <a:t>ZEB1 </a:t>
            </a:r>
            <a:endParaRPr lang="en-US" b="1" dirty="0" smtClean="0"/>
          </a:p>
          <a:p>
            <a:r>
              <a:rPr lang="en-US" b="1" dirty="0" smtClean="0"/>
              <a:t>FEV </a:t>
            </a:r>
          </a:p>
          <a:p>
            <a:r>
              <a:rPr lang="en-US" b="1" dirty="0" smtClean="0"/>
              <a:t>ESR2 </a:t>
            </a:r>
          </a:p>
          <a:p>
            <a:r>
              <a:rPr lang="en-US" b="1" dirty="0" smtClean="0"/>
              <a:t>PPARG::</a:t>
            </a:r>
            <a:r>
              <a:rPr lang="en-US" b="1" dirty="0"/>
              <a:t>RXRA </a:t>
            </a:r>
            <a:endParaRPr lang="en-US" b="1" dirty="0" smtClean="0"/>
          </a:p>
          <a:p>
            <a:r>
              <a:rPr lang="en-US" b="1" dirty="0" smtClean="0"/>
              <a:t>IRF2 </a:t>
            </a:r>
          </a:p>
          <a:p>
            <a:r>
              <a:rPr lang="en-US" b="1" dirty="0" smtClean="0"/>
              <a:t>ZFP423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87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of transition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88" y="1262044"/>
            <a:ext cx="7221961" cy="480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64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of transition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9" y="1396820"/>
            <a:ext cx="7515543" cy="50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6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" y="274638"/>
            <a:ext cx="840486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Comparison of results to gene expression analysis (Top DI results)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817893"/>
              </p:ext>
            </p:extLst>
          </p:nvPr>
        </p:nvGraphicFramePr>
        <p:xfrm>
          <a:off x="2324100" y="1584961"/>
          <a:ext cx="4754880" cy="488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1584960"/>
                <a:gridCol w="1584960"/>
              </a:tblGrid>
              <a:tr h="328681">
                <a:tc>
                  <a:txBody>
                    <a:bodyPr/>
                    <a:lstStyle/>
                    <a:p>
                      <a:r>
                        <a:rPr lang="en-US" dirty="0" smtClean="0"/>
                        <a:t>Gene/TF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 diff involvement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Sig diff</a:t>
                      </a:r>
                      <a:r>
                        <a:rPr lang="en-US" baseline="0" dirty="0" smtClean="0"/>
                        <a:t> expression</a:t>
                      </a:r>
                      <a:endParaRPr lang="en-US" dirty="0" smtClean="0"/>
                    </a:p>
                  </a:txBody>
                  <a:tcPr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ATOH1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0.925171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ELK1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0.079714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MYOD1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0.675077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RXRA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0.21628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TCF3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0.000586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EBF1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1.11E-16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0.000281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ZEB1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2.01E-14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0.784888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FEV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3.40E-13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0.529187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ESR2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1.84E-12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0.422034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IRF2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1.29E-10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0.287961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RUNX2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7.70E-10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0.084992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MYOG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1.60E-09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0.415626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TCF12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4.17E-09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0.013961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RUNX1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7.05E-09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0.291401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RREB1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1.14E-08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0.758432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5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436" y="274638"/>
            <a:ext cx="8229600" cy="1143000"/>
          </a:xfrm>
        </p:spPr>
        <p:txBody>
          <a:bodyPr/>
          <a:lstStyle/>
          <a:p>
            <a:r>
              <a:rPr lang="en-US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PandaR</a:t>
            </a:r>
            <a:r>
              <a:rPr lang="en-US" dirty="0" smtClean="0"/>
              <a:t> update, memory issues</a:t>
            </a:r>
          </a:p>
          <a:p>
            <a:r>
              <a:rPr lang="en-US" dirty="0" smtClean="0"/>
              <a:t>Cluster access</a:t>
            </a:r>
          </a:p>
          <a:p>
            <a:r>
              <a:rPr lang="en-US" dirty="0" smtClean="0"/>
              <a:t>TF clustering of TM</a:t>
            </a:r>
          </a:p>
          <a:p>
            <a:pPr lvl="1"/>
            <a:r>
              <a:rPr lang="en-US" dirty="0" smtClean="0"/>
              <a:t>K-means, HCL</a:t>
            </a:r>
          </a:p>
          <a:p>
            <a:r>
              <a:rPr lang="en-US" dirty="0" smtClean="0"/>
              <a:t>R optimization </a:t>
            </a:r>
            <a:r>
              <a:rPr lang="en-US" dirty="0" err="1" smtClean="0"/>
              <a:t>tcrossprod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0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Randomization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gene</a:t>
            </a:r>
          </a:p>
          <a:p>
            <a:pPr lvl="1"/>
            <a:r>
              <a:rPr lang="en-US" dirty="0" smtClean="0"/>
              <a:t>Results: very weak SSODM due to weak correlations.  IE, networks look similar in both groups.  Don’t support.</a:t>
            </a:r>
          </a:p>
          <a:p>
            <a:r>
              <a:rPr lang="en-US" dirty="0" smtClean="0"/>
              <a:t>By gene</a:t>
            </a:r>
          </a:p>
          <a:p>
            <a:pPr lvl="1"/>
            <a:r>
              <a:rPr lang="en-US" dirty="0" smtClean="0"/>
              <a:t>Results: Better null SSODM distribution</a:t>
            </a:r>
          </a:p>
          <a:p>
            <a:r>
              <a:rPr lang="en-US" dirty="0" smtClean="0"/>
              <a:t>Across conditions</a:t>
            </a:r>
          </a:p>
          <a:p>
            <a:pPr lvl="1"/>
            <a:r>
              <a:rPr lang="en-US" dirty="0" smtClean="0"/>
              <a:t>With or without condition-standardization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 of Yeast</a:t>
            </a:r>
            <a:endParaRPr lang="en-US" dirty="0"/>
          </a:p>
        </p:txBody>
      </p:sp>
      <p:pic>
        <p:nvPicPr>
          <p:cNvPr id="2050" name="Picture 2" descr="C:\Users\Dan\Dropbox\Dan's\Documents\Harvard\Research\R_Packages\Rplo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7" y="1729486"/>
            <a:ext cx="3876804" cy="347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an\Dropbox\Dan's\Documents\Harvard\Research\R_Packages\TF_ODSM_obs_and_null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320" y="1799453"/>
            <a:ext cx="4297980" cy="377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6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 of Yeast</a:t>
            </a:r>
            <a:endParaRPr lang="en-US" dirty="0"/>
          </a:p>
        </p:txBody>
      </p:sp>
      <p:pic>
        <p:nvPicPr>
          <p:cNvPr id="2050" name="Picture 2" descr="C:\Users\Dan\Dropbox\Dan's\Documents\Harvard\Research\R_Packages\Rplo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7" y="1729486"/>
            <a:ext cx="3876804" cy="347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914" y="1729486"/>
            <a:ext cx="4365552" cy="39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 vs F</a:t>
            </a:r>
          </a:p>
          <a:p>
            <a:pPr lvl="1"/>
            <a:r>
              <a:rPr lang="en-US" dirty="0" smtClean="0"/>
              <a:t>Findings… what should we expect?</a:t>
            </a:r>
            <a:endParaRPr lang="en-US" dirty="0" smtClean="0"/>
          </a:p>
          <a:p>
            <a:pPr lvl="1"/>
            <a:r>
              <a:rPr lang="en-US" dirty="0" smtClean="0"/>
              <a:t>NFIC, </a:t>
            </a:r>
            <a:r>
              <a:rPr lang="en-US" dirty="0" smtClean="0"/>
              <a:t>TLX1</a:t>
            </a:r>
          </a:p>
          <a:p>
            <a:pPr lvl="1"/>
            <a:r>
              <a:rPr lang="en-US" dirty="0" smtClean="0"/>
              <a:t>GABPA, ELK1, ELK4</a:t>
            </a:r>
            <a:endParaRPr lang="en-US" dirty="0" smtClean="0"/>
          </a:p>
          <a:p>
            <a:r>
              <a:rPr lang="en-US" dirty="0" smtClean="0"/>
              <a:t>Smoker vs Non</a:t>
            </a:r>
          </a:p>
          <a:p>
            <a:r>
              <a:rPr lang="en-US" dirty="0" smtClean="0"/>
              <a:t>Run C++ version 2</a:t>
            </a:r>
          </a:p>
          <a:p>
            <a:r>
              <a:rPr lang="en-US" dirty="0" smtClean="0"/>
              <a:t>Comparison to gene expression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Matrix (M vs F)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83" y="1457864"/>
            <a:ext cx="8001498" cy="529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5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Matrix (M vs F)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1" y="1375744"/>
            <a:ext cx="8473464" cy="529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8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Matrix (M vs F)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1" y="1375744"/>
            <a:ext cx="8473464" cy="529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864636" y="3343061"/>
            <a:ext cx="3073789" cy="2095568"/>
            <a:chOff x="4261451" y="3646208"/>
            <a:chExt cx="3073789" cy="209556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1451" y="3646208"/>
              <a:ext cx="3073789" cy="2095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261451" y="3646208"/>
              <a:ext cx="3073789" cy="20955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8050636" y="4390845"/>
            <a:ext cx="695953" cy="500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935637" y="3355675"/>
            <a:ext cx="1810951" cy="2070340"/>
          </a:xfrm>
          <a:custGeom>
            <a:avLst/>
            <a:gdLst>
              <a:gd name="connsiteX0" fmla="*/ 0 w 1121434"/>
              <a:gd name="connsiteY0" fmla="*/ 0 h 2070340"/>
              <a:gd name="connsiteX1" fmla="*/ 1112807 w 1121434"/>
              <a:gd name="connsiteY1" fmla="*/ 1043797 h 2070340"/>
              <a:gd name="connsiteX2" fmla="*/ 1121434 w 1121434"/>
              <a:gd name="connsiteY2" fmla="*/ 1535502 h 2070340"/>
              <a:gd name="connsiteX3" fmla="*/ 8626 w 1121434"/>
              <a:gd name="connsiteY3" fmla="*/ 2070340 h 2070340"/>
              <a:gd name="connsiteX4" fmla="*/ 0 w 1121434"/>
              <a:gd name="connsiteY4" fmla="*/ 0 h 207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434" h="2070340">
                <a:moveTo>
                  <a:pt x="0" y="0"/>
                </a:moveTo>
                <a:lnTo>
                  <a:pt x="1112807" y="1043797"/>
                </a:lnTo>
                <a:lnTo>
                  <a:pt x="1121434" y="1535502"/>
                </a:lnTo>
                <a:lnTo>
                  <a:pt x="8626" y="2070340"/>
                </a:lnTo>
                <a:cubicBezTo>
                  <a:pt x="5751" y="1380227"/>
                  <a:pt x="2875" y="690113"/>
                  <a:pt x="0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935638" y="3994030"/>
            <a:ext cx="1121434" cy="1086928"/>
          </a:xfrm>
          <a:custGeom>
            <a:avLst/>
            <a:gdLst>
              <a:gd name="connsiteX0" fmla="*/ 1112807 w 1121434"/>
              <a:gd name="connsiteY0" fmla="*/ 396815 h 1086928"/>
              <a:gd name="connsiteX1" fmla="*/ 8626 w 1121434"/>
              <a:gd name="connsiteY1" fmla="*/ 0 h 1086928"/>
              <a:gd name="connsiteX2" fmla="*/ 0 w 1121434"/>
              <a:gd name="connsiteY2" fmla="*/ 1086928 h 1086928"/>
              <a:gd name="connsiteX3" fmla="*/ 1121434 w 1121434"/>
              <a:gd name="connsiteY3" fmla="*/ 897147 h 1086928"/>
              <a:gd name="connsiteX4" fmla="*/ 1112807 w 1121434"/>
              <a:gd name="connsiteY4" fmla="*/ 396815 h 108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434" h="1086928">
                <a:moveTo>
                  <a:pt x="1112807" y="396815"/>
                </a:moveTo>
                <a:lnTo>
                  <a:pt x="8626" y="0"/>
                </a:lnTo>
                <a:cubicBezTo>
                  <a:pt x="5751" y="362309"/>
                  <a:pt x="2875" y="724619"/>
                  <a:pt x="0" y="1086928"/>
                </a:cubicBezTo>
                <a:lnTo>
                  <a:pt x="1121434" y="897147"/>
                </a:lnTo>
                <a:lnTo>
                  <a:pt x="1112807" y="396815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15503</TotalTime>
  <Words>340</Words>
  <Application>Microsoft Office PowerPoint</Application>
  <PresentationFormat>On-screen Show (4:3)</PresentationFormat>
  <Paragraphs>142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Meeting 2/9/15</vt:lpstr>
      <vt:lpstr>Items</vt:lpstr>
      <vt:lpstr>Randomization approaches</vt:lpstr>
      <vt:lpstr>Visualizations of Yeast</vt:lpstr>
      <vt:lpstr>Visualizations of Yeast</vt:lpstr>
      <vt:lpstr>Eclipse results</vt:lpstr>
      <vt:lpstr>Transition Matrix (M vs F)</vt:lpstr>
      <vt:lpstr>Transition Matrix (M vs F)</vt:lpstr>
      <vt:lpstr>Transition Matrix (M vs F)</vt:lpstr>
      <vt:lpstr>Strange correlated TFs</vt:lpstr>
      <vt:lpstr>Strange correlated TFs</vt:lpstr>
      <vt:lpstr>Differentially involved TFs (M vs F)</vt:lpstr>
      <vt:lpstr>Differentially involved TFs (M vs F)</vt:lpstr>
      <vt:lpstr>Differentially involved TFs (COPD vs smoker control)</vt:lpstr>
      <vt:lpstr>Differentially involved TFs (COPD vs smoker control)</vt:lpstr>
      <vt:lpstr>Top COPD vs Smoker Controls</vt:lpstr>
      <vt:lpstr>PCA of transition</vt:lpstr>
      <vt:lpstr>PCA of transition</vt:lpstr>
      <vt:lpstr>Comparison of results to gene expression analysis (Top DI results)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Schlauch</dc:creator>
  <cp:lastModifiedBy>Dan Schlauch</cp:lastModifiedBy>
  <cp:revision>37</cp:revision>
  <dcterms:created xsi:type="dcterms:W3CDTF">2015-01-22T20:34:54Z</dcterms:created>
  <dcterms:modified xsi:type="dcterms:W3CDTF">2015-02-09T14:55:18Z</dcterms:modified>
</cp:coreProperties>
</file>