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96" r:id="rId14"/>
    <p:sldId id="397" r:id="rId15"/>
    <p:sldId id="399" r:id="rId16"/>
    <p:sldId id="400" r:id="rId17"/>
    <p:sldId id="401" r:id="rId18"/>
    <p:sldId id="402" r:id="rId19"/>
    <p:sldId id="398" r:id="rId20"/>
    <p:sldId id="395" r:id="rId21"/>
  </p:sldIdLst>
  <p:sldSz cx="12192000" cy="6858000"/>
  <p:notesSz cx="6858000" cy="9144000"/>
  <p:embeddedFontLst>
    <p:embeddedFont>
      <p:font typeface="KoPub돋움체 Bold" panose="00000800000000000000" pitchFamily="2" charset="-127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NanumSquare Light" panose="020B0600000101010101" pitchFamily="50" charset="-127"/>
      <p:regular r:id="rId31"/>
    </p:embeddedFont>
    <p:embeddedFont>
      <p:font typeface="나눔스퀘어_ac Bold" panose="020B0600000101010101" pitchFamily="50" charset="-127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3" autoAdjust="0"/>
    <p:restoredTop sz="94268"/>
  </p:normalViewPr>
  <p:slideViewPr>
    <p:cSldViewPr snapToGrid="0">
      <p:cViewPr varScale="1">
        <p:scale>
          <a:sx n="69" d="100"/>
          <a:sy n="69" d="100"/>
        </p:scale>
        <p:origin x="1068" y="72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2BE935-4312-3340-8AF0-E751B8DB99CF}" type="datetime1">
              <a:rPr lang="en-KR"/>
              <a:pPr lvl="0">
                <a:defRPr/>
              </a:pPr>
              <a:t>01/20/2022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B9FD5F-D3E9-E442-9956-D642FAF167CB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9F518-A18A-450D-A067-1F265ECD09B9}" type="datetime1">
              <a:rPr lang="ko-KR" altLang="en-US"/>
              <a:pPr lvl="0">
                <a:defRPr/>
              </a:pPr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9C6577B-6BBA-40F0-964C-787359AFD4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9C6577B-6BBA-40F0-964C-787359AFD40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147483647000000000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147483647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41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147483647000000000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147483647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1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98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BA05E-2343-4320-AA21-C1594E838511}"/>
              </a:ext>
            </a:extLst>
          </p:cNvPr>
          <p:cNvSpPr txBox="1"/>
          <p:nvPr userDrawn="1"/>
        </p:nvSpPr>
        <p:spPr>
          <a:xfrm>
            <a:off x="-38100" y="6609086"/>
            <a:ext cx="6607865" cy="248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공동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: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 정지훈 강사 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/ </a:t>
            </a:r>
            <a:r>
              <a:rPr lang="en-US" altLang="ko-KR" sz="900" b="0" i="0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jhjung@dschloe.com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 / 01072072163 Copyright 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ⓒ </a:t>
            </a:r>
            <a:r>
              <a:rPr lang="ko-KR" altLang="en-US" sz="900" b="0" i="0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디에스끌로에</a:t>
            </a:r>
            <a:r>
              <a:rPr lang="en-US" altLang="ko-KR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. All Rights Reserved. </a:t>
            </a:r>
            <a:r>
              <a:rPr lang="ko-KR" altLang="en-US" sz="900" b="0" i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Times New Roman" pitchFamily="18" charset="0"/>
              </a:rPr>
              <a:t>무단 전재 및 배포 금지</a:t>
            </a:r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2022-01-20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beginners-introduction-postgre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stgresql.org/docs/13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218329" y="2456476"/>
            <a:ext cx="656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발 환 경 설 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34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DB440E-D25F-8D48-8B63-B4B36421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" y="1472400"/>
            <a:ext cx="5562000" cy="39150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192A91-B655-5842-9968-4356AE29A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2" y="1472400"/>
            <a:ext cx="5562000" cy="3911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497A7-3CB5-704D-BC7F-946854583C4C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BBAD3-7DD8-964E-86FC-B33293B3A961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7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BA5B7B-1645-B746-9705-1E6B09D2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61" y="3154629"/>
            <a:ext cx="4178156" cy="2940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2A8EA-62F4-1343-87DA-A7256FC17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69" y="3161358"/>
            <a:ext cx="4171427" cy="293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36345-F870-CF4F-965B-441F165A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3187"/>
            <a:ext cx="4178156" cy="29334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466B1-4BD2-1D49-A088-F984C46F8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" y="795391"/>
            <a:ext cx="4164700" cy="2926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EF12C-6B10-2645-B1CC-3BD9E1CAE540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5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36E74E3-4EE0-0A46-A4B9-FAB21FFF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99" y="985236"/>
            <a:ext cx="9878992" cy="5099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699DD-BFD5-9348-81B9-0EB5D0445C83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EB89C-0C10-A14C-A591-D70BA2CA30BD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99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2814492" y="2456476"/>
            <a:ext cx="656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발 환 경 설 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34" y="3394398"/>
            <a:ext cx="2298556" cy="1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CA2BE10-D6BD-45C0-869C-DAC61DB8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2" y="3656806"/>
            <a:ext cx="296489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090089" y="2456476"/>
            <a:ext cx="6027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PySpark</a:t>
            </a:r>
            <a:r>
              <a:rPr kumimoji="0" lang="en-US" altLang="ko-KR" sz="7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Basic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5460430" y="3772584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34" y="3394398"/>
            <a:ext cx="2298556" cy="1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3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Spark</a:t>
            </a:r>
            <a:r>
              <a:rPr lang="ko-KR" altLang="en-US" sz="2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개요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8F60409-0E67-6A43-850F-EC768F4784E4}"/>
              </a:ext>
            </a:extLst>
          </p:cNvPr>
          <p:cNvSpPr/>
          <p:nvPr/>
        </p:nvSpPr>
        <p:spPr>
          <a:xfrm>
            <a:off x="686296" y="1244077"/>
            <a:ext cx="10839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Apache Spark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2011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버클리 대학의 </a:t>
            </a:r>
            <a:r>
              <a:rPr lang="en-US" altLang="ko-KR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AMPLab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개발됨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인메모리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기반의 대용량 데이터 고속 처리 엔진이며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범용 분산 클러스터 컴퓨팅 프레임워크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Picture 2" descr="PySpark] Apache Spark 와 RDD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7" y="2629404"/>
            <a:ext cx="74199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8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421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en-US" altLang="ko-KR" sz="2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History of Spark APIs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 descr="dataset, datafr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/>
          <a:stretch/>
        </p:blipFill>
        <p:spPr bwMode="auto">
          <a:xfrm>
            <a:off x="630136" y="992254"/>
            <a:ext cx="10759667" cy="50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7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334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en-US" altLang="ko-KR" sz="2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Spark: Scalable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6100" y="2870031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3338" y="3124199"/>
            <a:ext cx="196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Driver Program</a:t>
            </a:r>
          </a:p>
          <a:p>
            <a:pPr algn="ctr"/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(Spark Context)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5511" y="2870031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2190" y="3124199"/>
            <a:ext cx="2084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Cluster Manager</a:t>
            </a:r>
          </a:p>
          <a:p>
            <a:pPr algn="ctr"/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(Spark, YARN)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04100" y="990600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56430" y="1244768"/>
            <a:ext cx="185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Executor</a:t>
            </a:r>
          </a:p>
          <a:p>
            <a:pPr algn="ctr"/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Cache, Tasks)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04100" y="2870031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04100" y="4749462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03884" y="3124199"/>
            <a:ext cx="185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Executor</a:t>
            </a:r>
          </a:p>
          <a:p>
            <a:pPr algn="ctr"/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Cache, Tasks)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3883" y="5003630"/>
            <a:ext cx="185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Executor</a:t>
            </a:r>
          </a:p>
          <a:p>
            <a:pPr algn="ctr"/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Cache, Tasks)</a:t>
            </a:r>
          </a:p>
        </p:txBody>
      </p:sp>
      <p:cxnSp>
        <p:nvCxnSpPr>
          <p:cNvPr id="6" name="직선 화살표 연결선 5"/>
          <p:cNvCxnSpPr>
            <a:stCxn id="2" idx="3"/>
            <a:endCxn id="7" idx="1"/>
          </p:cNvCxnSpPr>
          <p:nvPr/>
        </p:nvCxnSpPr>
        <p:spPr>
          <a:xfrm>
            <a:off x="3003550" y="3632031"/>
            <a:ext cx="97196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>
            <a:off x="6432961" y="3632031"/>
            <a:ext cx="97113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0" idx="1"/>
          </p:cNvCxnSpPr>
          <p:nvPr/>
        </p:nvCxnSpPr>
        <p:spPr>
          <a:xfrm flipV="1">
            <a:off x="6432961" y="1752600"/>
            <a:ext cx="971139" cy="187943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  <a:endCxn id="14" idx="1"/>
          </p:cNvCxnSpPr>
          <p:nvPr/>
        </p:nvCxnSpPr>
        <p:spPr>
          <a:xfrm>
            <a:off x="6432961" y="3632031"/>
            <a:ext cx="971139" cy="187943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2" idx="0"/>
          </p:cNvCxnSpPr>
          <p:nvPr/>
        </p:nvCxnSpPr>
        <p:spPr>
          <a:xfrm>
            <a:off x="8632825" y="2514600"/>
            <a:ext cx="0" cy="35543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4" idx="0"/>
          </p:cNvCxnSpPr>
          <p:nvPr/>
        </p:nvCxnSpPr>
        <p:spPr>
          <a:xfrm>
            <a:off x="8632823" y="4394031"/>
            <a:ext cx="2" cy="35543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2" idx="0"/>
            <a:endCxn id="10" idx="1"/>
          </p:cNvCxnSpPr>
          <p:nvPr/>
        </p:nvCxnSpPr>
        <p:spPr>
          <a:xfrm rot="5400000" flipH="1" flipV="1">
            <a:off x="4030747" y="-503321"/>
            <a:ext cx="1117431" cy="5629275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2" idx="2"/>
            <a:endCxn id="14" idx="1"/>
          </p:cNvCxnSpPr>
          <p:nvPr/>
        </p:nvCxnSpPr>
        <p:spPr>
          <a:xfrm rot="16200000" flipH="1">
            <a:off x="4030747" y="2138108"/>
            <a:ext cx="1117431" cy="5629275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3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275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en-US" altLang="ko-KR" sz="2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Spark: FAST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6100" y="2870031"/>
            <a:ext cx="245745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93338" y="3124199"/>
            <a:ext cx="196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Driver Program</a:t>
            </a:r>
          </a:p>
          <a:p>
            <a:pPr algn="ctr"/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(Spark Context)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3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51C7-18CC-A541-B06D-8698A629A702}"/>
              </a:ext>
            </a:extLst>
          </p:cNvPr>
          <p:cNvSpPr txBox="1"/>
          <p:nvPr/>
        </p:nvSpPr>
        <p:spPr>
          <a:xfrm>
            <a:off x="228599" y="183284"/>
            <a:ext cx="368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en-US" altLang="ko-KR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Spark Cluster </a:t>
            </a:r>
            <a:r>
              <a:rPr kumimoji="0" lang="ko-KR" altLang="en-US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26" name="Picture 2" descr="https://s3.amazonaws.com/assets.datacamp.com/production/course_4452/datasets/spark_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t="9635" r="25423" b="8854"/>
          <a:stretch/>
        </p:blipFill>
        <p:spPr bwMode="auto">
          <a:xfrm>
            <a:off x="4217320" y="1233253"/>
            <a:ext cx="407779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5CA34-E6EC-C34B-B81F-25513F80A2BA}"/>
              </a:ext>
            </a:extLst>
          </p:cNvPr>
          <p:cNvSpPr txBox="1"/>
          <p:nvPr/>
        </p:nvSpPr>
        <p:spPr>
          <a:xfrm>
            <a:off x="2465751" y="961404"/>
            <a:ext cx="7061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OS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별 </a:t>
            </a:r>
            <a:r>
              <a:rPr lang="ko-KR" altLang="en-US" sz="2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딥러닝을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구현할 수 있도록 도와주는 패키지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웹사이트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https://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www.anaconda.com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/products/individual)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13FF8-BFC6-B74B-AF53-89F91BE36136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65C4AE-EA7E-3342-ABA9-6477E627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9" y="1798600"/>
            <a:ext cx="7943045" cy="43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3" y="183284"/>
            <a:ext cx="12218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 고 문 헌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F60409-0E67-6A43-850F-EC768F4784E4}"/>
              </a:ext>
            </a:extLst>
          </p:cNvPr>
          <p:cNvSpPr/>
          <p:nvPr/>
        </p:nvSpPr>
        <p:spPr>
          <a:xfrm>
            <a:off x="686296" y="1244077"/>
            <a:ext cx="10839398" cy="379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정승호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박성호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한도형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홍수민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(2021).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모두를 위한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누구나 이해할 수 있는 오픈소스 데이터베이스 개발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비제이퍼블릭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Paul, P. (2019). 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Beginner's Guide to PostgreSQL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DataCamp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Retrieved From </a:t>
            </a:r>
            <a:r>
              <a:rPr 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https://www.datacamp.com/community/tutorials/beginners-introduction-postgresql</a:t>
            </a:r>
            <a:endParaRPr 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 13.3 Documentation, 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Retrived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From 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4"/>
              </a:rPr>
              <a:t>https://www.postgresql.org/docs/13/index.html</a:t>
            </a: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endParaRPr 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 Tutorial, https://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www.postgresqltutorial.com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postgresql</a:t>
            </a:r>
            <a:r>
              <a:rPr 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-subquery/</a:t>
            </a:r>
          </a:p>
        </p:txBody>
      </p:sp>
    </p:spTree>
    <p:extLst>
      <p:ext uri="{BB962C8B-B14F-4D97-AF65-F5344CB8AC3E}">
        <p14:creationId xmlns:p14="http://schemas.microsoft.com/office/powerpoint/2010/main" val="4324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D629296-04DC-6D44-8015-1EAC2CB7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5" y="1289154"/>
            <a:ext cx="5377184" cy="418225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094E90-9B98-B443-B475-E01C32E99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02" y="1289154"/>
            <a:ext cx="5377184" cy="4182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10D35-F8DF-4241-925D-F7A71689F001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5217C-9F1C-AB4A-8D27-200BB166315E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74EA5E-DB6E-AB40-9C65-5FE9EBA2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4" y="1288800"/>
            <a:ext cx="5378400" cy="41832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12273-2453-2543-BB37-46F1A9C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9" y="1288800"/>
            <a:ext cx="5378400" cy="419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A59F0-29D6-894F-A812-535CB909FD60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79BD7-3D6E-264B-948B-93CE82E13557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6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CF9F6-5928-3D40-ADEB-38E7EB07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5" y="1081748"/>
            <a:ext cx="6399983" cy="4993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218CE-B4DA-9241-BF21-8FFF70B9F7DD}"/>
              </a:ext>
            </a:extLst>
          </p:cNvPr>
          <p:cNvSpPr txBox="1"/>
          <p:nvPr/>
        </p:nvSpPr>
        <p:spPr>
          <a:xfrm>
            <a:off x="7101519" y="2944236"/>
            <a:ext cx="459933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b="1" u="sng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환경 변수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의 개념을 잘 모른다면 추가하지 않는다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 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_Pro Medium" panose="00000600000000000000" pitchFamily="50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b="1" u="sng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환경 변수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는 언제든지 추가가 가능하다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Medium" panose="00000600000000000000" pitchFamily="50" charset="-127"/>
              </a:rPr>
              <a:t> 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AF647-4ED3-204D-9377-AFB3EAE22D90}"/>
              </a:ext>
            </a:extLst>
          </p:cNvPr>
          <p:cNvSpPr/>
          <p:nvPr/>
        </p:nvSpPr>
        <p:spPr>
          <a:xfrm>
            <a:off x="1079292" y="2563318"/>
            <a:ext cx="4557010" cy="1079292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5C6B87C-F8E3-5F4C-9288-C465AFFC58F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36302" y="3102964"/>
            <a:ext cx="1465217" cy="1582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84E9D6-D25A-4E4C-8DF4-A4155FA70F63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3127C-4984-8F44-9E53-705A4880AE9D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96620F3-5182-814D-BC04-E5A88F3E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4" y="2906489"/>
            <a:ext cx="3846556" cy="2996915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858AA0-6338-6D44-8B80-F9684470F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26" y="972782"/>
            <a:ext cx="3846556" cy="2996915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D2AAEC-4F08-7049-B9EE-620B36DA3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14" y="3000497"/>
            <a:ext cx="3851706" cy="299691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2C4DD4-67F1-7D4A-958B-53A47EF04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6" y="972781"/>
            <a:ext cx="3846556" cy="2996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5E93C-6DB9-6645-B0B8-65C283FE3C77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0F79B-6742-5C44-BFBC-BBCB2BD99EBA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8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70BB94-07E1-5A4A-AB90-000B9417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0" y="1274164"/>
            <a:ext cx="4348490" cy="456728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37D07-E0F2-AF40-892F-18E79FF10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09" y="1713649"/>
            <a:ext cx="6131221" cy="36883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1A3B18-712E-9F4D-9BF8-D26E07E89411}"/>
              </a:ext>
            </a:extLst>
          </p:cNvPr>
          <p:cNvSpPr/>
          <p:nvPr/>
        </p:nvSpPr>
        <p:spPr>
          <a:xfrm>
            <a:off x="1334125" y="4287188"/>
            <a:ext cx="3430909" cy="539646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732CF79-9303-BD4B-A4B4-EAF6CF3C0EC7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765034" y="3557805"/>
            <a:ext cx="786075" cy="999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AF6033-2CCB-384F-9F97-3AAB0BC89C5B}"/>
              </a:ext>
            </a:extLst>
          </p:cNvPr>
          <p:cNvSpPr txBox="1"/>
          <p:nvPr/>
        </p:nvSpPr>
        <p:spPr>
          <a:xfrm>
            <a:off x="228599" y="183284"/>
            <a:ext cx="445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Windows 10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8F190-8B33-0345-8F58-0D95B9DB2691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3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A08BC-710B-DE43-A7EA-A11D2FEBC01C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1756E-BBB5-7E48-A59E-9D2B7B48970A}"/>
              </a:ext>
            </a:extLst>
          </p:cNvPr>
          <p:cNvSpPr txBox="1"/>
          <p:nvPr/>
        </p:nvSpPr>
        <p:spPr>
          <a:xfrm>
            <a:off x="1455678" y="961404"/>
            <a:ext cx="9081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Shell Script </a:t>
            </a:r>
            <a:r>
              <a:rPr lang="ko-KR" altLang="en-US" sz="2200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방법 모른다면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64-Bit Graphical Installer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선택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Shell Script </a:t>
            </a:r>
            <a:r>
              <a:rPr lang="ko-KR" altLang="en-US" sz="2200" u="sng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방법 알고 있다면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64-Bit Command Line Installer</a:t>
            </a:r>
            <a:r>
              <a:rPr lang="ko-KR" altLang="en-US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선택</a:t>
            </a: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ED7F91-E2DB-E74C-BD67-7FCDDAB09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9" y="1798600"/>
            <a:ext cx="7943045" cy="4300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BE775-DF86-D54B-83C3-54D330452568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74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24469F-BD6F-FD4A-A8CA-582B7E3E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7" y="1472763"/>
            <a:ext cx="5560784" cy="391247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10DC77-CD53-A74A-B4B8-644763495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31" y="1436537"/>
            <a:ext cx="5587952" cy="394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6D775-68AB-944C-A208-DB81965AC643}"/>
              </a:ext>
            </a:extLst>
          </p:cNvPr>
          <p:cNvSpPr txBox="1"/>
          <p:nvPr/>
        </p:nvSpPr>
        <p:spPr>
          <a:xfrm>
            <a:off x="228599" y="183284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아나콘다 </a:t>
            </a: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MacOS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AB49-8D12-6148-A146-C6DEFC9782D7}"/>
              </a:ext>
            </a:extLst>
          </p:cNvPr>
          <p:cNvSpPr txBox="1"/>
          <p:nvPr/>
        </p:nvSpPr>
        <p:spPr>
          <a:xfrm>
            <a:off x="10034087" y="27561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(2020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기준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415</Words>
  <Application>Microsoft Office PowerPoint</Application>
  <PresentationFormat>와이드스크린</PresentationFormat>
  <Paragraphs>88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KoPubWorld돋움체_Pro Medium</vt:lpstr>
      <vt:lpstr>KoPub돋움체 Bold</vt:lpstr>
      <vt:lpstr>Calibri</vt:lpstr>
      <vt:lpstr>맑은 고딕</vt:lpstr>
      <vt:lpstr>NanumSquare Light</vt:lpstr>
      <vt:lpstr>나눔스퀘어_ac Bold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최나은</dc:creator>
  <cp:lastModifiedBy>GREEN</cp:lastModifiedBy>
  <cp:revision>437</cp:revision>
  <dcterms:created xsi:type="dcterms:W3CDTF">2020-11-29T05:15:19Z</dcterms:created>
  <dcterms:modified xsi:type="dcterms:W3CDTF">2022-01-20T08:45:25Z</dcterms:modified>
  <cp:version>1000.0000.01</cp:version>
</cp:coreProperties>
</file>