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55" autoAdjust="0"/>
    <p:restoredTop sz="94660"/>
  </p:normalViewPr>
  <p:slideViewPr>
    <p:cSldViewPr snapToGrid="0">
      <p:cViewPr>
        <p:scale>
          <a:sx n="66" d="100"/>
          <a:sy n="66" d="100"/>
        </p:scale>
        <p:origin x="528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691C-F1BB-4B32-A565-5B1DBC86EFA2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F04E-22B3-4038-BC9C-ACC7C7D4A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74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691C-F1BB-4B32-A565-5B1DBC86EFA2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F04E-22B3-4038-BC9C-ACC7C7D4A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06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691C-F1BB-4B32-A565-5B1DBC86EFA2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F04E-22B3-4038-BC9C-ACC7C7D4A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71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691C-F1BB-4B32-A565-5B1DBC86EFA2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F04E-22B3-4038-BC9C-ACC7C7D4A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100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691C-F1BB-4B32-A565-5B1DBC86EFA2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F04E-22B3-4038-BC9C-ACC7C7D4A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84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691C-F1BB-4B32-A565-5B1DBC86EFA2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F04E-22B3-4038-BC9C-ACC7C7D4A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66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691C-F1BB-4B32-A565-5B1DBC86EFA2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F04E-22B3-4038-BC9C-ACC7C7D4A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1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691C-F1BB-4B32-A565-5B1DBC86EFA2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F04E-22B3-4038-BC9C-ACC7C7D4A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36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691C-F1BB-4B32-A565-5B1DBC86EFA2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F04E-22B3-4038-BC9C-ACC7C7D4A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217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691C-F1BB-4B32-A565-5B1DBC86EFA2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F04E-22B3-4038-BC9C-ACC7C7D4A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59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691C-F1BB-4B32-A565-5B1DBC86EFA2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F04E-22B3-4038-BC9C-ACC7C7D4A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54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4691C-F1BB-4B32-A565-5B1DBC86EFA2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3F04E-22B3-4038-BC9C-ACC7C7D4A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98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14840" y="1742789"/>
            <a:ext cx="987642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대통령 선거 데이터 분석</a:t>
            </a:r>
            <a:endParaRPr lang="en-US" altLang="ko-KR" sz="7200" dirty="0" smtClean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algn="ctr"/>
            <a:endParaRPr lang="en-US" altLang="ko-KR" sz="4800" dirty="0" smtClean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en-US" altLang="ko-KR" sz="48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10</a:t>
            </a:r>
            <a:r>
              <a:rPr lang="ko-KR" altLang="en-US" sz="48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대와 </a:t>
            </a:r>
            <a:r>
              <a:rPr lang="en-US" altLang="ko-KR" sz="48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</a:t>
            </a:r>
            <a:r>
              <a:rPr lang="ko-KR" altLang="en-US" sz="48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대는 어떻게 움직였는가</a:t>
            </a:r>
            <a:r>
              <a:rPr lang="en-US" altLang="ko-KR" sz="48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  <a:endParaRPr lang="ko-KR" altLang="en-US" sz="48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5" name="Picture 2" descr="파일:Vote2.svg - 위키백과, 우리 모두의 백과사전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3972" y="3931800"/>
            <a:ext cx="977290" cy="97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95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84291" y="208811"/>
            <a:ext cx="366638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u="sng" dirty="0" smtClean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WHO ARE WE?</a:t>
            </a:r>
            <a:endParaRPr lang="ko-KR" altLang="en-US" sz="2000" u="sng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2798"/>
              </p:ext>
            </p:extLst>
          </p:nvPr>
        </p:nvGraphicFramePr>
        <p:xfrm>
          <a:off x="304800" y="1187949"/>
          <a:ext cx="11538857" cy="2918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910">
                  <a:extLst>
                    <a:ext uri="{9D8B030D-6E8A-4147-A177-3AD203B41FA5}">
                      <a16:colId xmlns:a16="http://schemas.microsoft.com/office/drawing/2014/main" val="2550939570"/>
                    </a:ext>
                  </a:extLst>
                </a:gridCol>
                <a:gridCol w="1195468">
                  <a:extLst>
                    <a:ext uri="{9D8B030D-6E8A-4147-A177-3AD203B41FA5}">
                      <a16:colId xmlns:a16="http://schemas.microsoft.com/office/drawing/2014/main" val="3657981851"/>
                    </a:ext>
                  </a:extLst>
                </a:gridCol>
                <a:gridCol w="1995911">
                  <a:extLst>
                    <a:ext uri="{9D8B030D-6E8A-4147-A177-3AD203B41FA5}">
                      <a16:colId xmlns:a16="http://schemas.microsoft.com/office/drawing/2014/main" val="1005421085"/>
                    </a:ext>
                  </a:extLst>
                </a:gridCol>
                <a:gridCol w="2583866">
                  <a:extLst>
                    <a:ext uri="{9D8B030D-6E8A-4147-A177-3AD203B41FA5}">
                      <a16:colId xmlns:a16="http://schemas.microsoft.com/office/drawing/2014/main" val="931678828"/>
                    </a:ext>
                  </a:extLst>
                </a:gridCol>
                <a:gridCol w="4214702">
                  <a:extLst>
                    <a:ext uri="{9D8B030D-6E8A-4147-A177-3AD203B41FA5}">
                      <a16:colId xmlns:a16="http://schemas.microsoft.com/office/drawing/2014/main" val="113957869"/>
                    </a:ext>
                  </a:extLst>
                </a:gridCol>
              </a:tblGrid>
              <a:tr h="7296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에스코어 드림 9 Black" panose="020B0A03030302020204" pitchFamily="34" charset="-127"/>
                          <a:ea typeface="에스코어 드림 9 Black" panose="020B0A03030302020204" pitchFamily="34" charset="-127"/>
                        </a:rPr>
                        <a:t>이름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에스코어 드림 9 Black" panose="020B0A03030302020204" pitchFamily="34" charset="-127"/>
                        <a:ea typeface="에스코어 드림 9 Black" panose="020B0A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에스코어 드림 9 Black" panose="020B0A03030302020204" pitchFamily="34" charset="-127"/>
                          <a:ea typeface="에스코어 드림 9 Black" panose="020B0A03030302020204" pitchFamily="34" charset="-127"/>
                        </a:rPr>
                        <a:t>연령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에스코어 드림 9 Black" panose="020B0A03030302020204" pitchFamily="34" charset="-127"/>
                        <a:ea typeface="에스코어 드림 9 Black" panose="020B0A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에스코어 드림 9 Black" panose="020B0A03030302020204" pitchFamily="34" charset="-127"/>
                          <a:ea typeface="에스코어 드림 9 Black" panose="020B0A03030302020204" pitchFamily="34" charset="-127"/>
                        </a:rPr>
                        <a:t>성별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에스코어 드림 9 Black" panose="020B0A03030302020204" pitchFamily="34" charset="-127"/>
                        <a:ea typeface="에스코어 드림 9 Black" panose="020B0A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에스코어 드림 9 Black" panose="020B0A03030302020204" pitchFamily="34" charset="-127"/>
                          <a:ea typeface="에스코어 드림 9 Black" panose="020B0A03030302020204" pitchFamily="34" charset="-127"/>
                        </a:rPr>
                        <a:t>팀내 역할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에스코어 드림 9 Black" panose="020B0A03030302020204" pitchFamily="34" charset="-127"/>
                        <a:ea typeface="에스코어 드림 9 Black" panose="020B0A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에스코어 드림 9 Black" panose="020B0A03030302020204" pitchFamily="34" charset="-127"/>
                          <a:ea typeface="에스코어 드림 9 Black" panose="020B0A03030302020204" pitchFamily="34" charset="-127"/>
                        </a:rPr>
                        <a:t>주요 수행 내용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에스코어 드림 9 Black" panose="020B0A03030302020204" pitchFamily="34" charset="-127"/>
                        <a:ea typeface="에스코어 드림 9 Black" panose="020B0A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037084"/>
                  </a:ext>
                </a:extLst>
              </a:tr>
              <a:tr h="7296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김미나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10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대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여성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팀장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기획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,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분석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926337"/>
                  </a:ext>
                </a:extLst>
              </a:tr>
              <a:tr h="7296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권용석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40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대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남성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지원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데이터 수집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,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대시보드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903935"/>
                  </a:ext>
                </a:extLst>
              </a:tr>
              <a:tr h="7296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주강희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20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대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남성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지원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데이터 수집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,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대시보드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096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45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725433" y="2882291"/>
            <a:ext cx="45849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II. </a:t>
            </a:r>
            <a:r>
              <a:rPr lang="ko-KR" altLang="en-US" sz="5400" dirty="0" smtClean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데이터 소개</a:t>
            </a:r>
            <a:endParaRPr lang="ko-KR" altLang="en-US" sz="36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047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5396" y="257020"/>
            <a:ext cx="66928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데이터 수집 및 활용 프로세스</a:t>
            </a:r>
            <a:endParaRPr lang="ko-KR" altLang="en-US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6148" name="Picture 4" descr="Gallup Korea 마케팅조사부문 인턴(RA) 채용 | 공모전 대외활동-링커리어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13" y="2420316"/>
            <a:ext cx="2735110" cy="75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정부3.0 공공데이터 포털 로고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9" t="14731" r="13430" b="24133"/>
          <a:stretch/>
        </p:blipFill>
        <p:spPr bwMode="auto">
          <a:xfrm>
            <a:off x="169287" y="3343065"/>
            <a:ext cx="3392538" cy="78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23917" y="507813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&lt; </a:t>
            </a:r>
            <a:r>
              <a:rPr lang="ko-KR" altLang="en-US" dirty="0" err="1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데이터소스</a:t>
            </a:r>
            <a:r>
              <a:rPr lang="ko-KR" altLang="en-US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 </a:t>
            </a:r>
            <a:r>
              <a:rPr lang="en-US" altLang="ko-KR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&gt;</a:t>
            </a:r>
            <a:endParaRPr lang="ko-KR" altLang="en-US" sz="11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15359" y="507813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&lt; </a:t>
            </a:r>
            <a:r>
              <a:rPr lang="ko-KR" altLang="en-US" dirty="0" err="1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데이터가공</a:t>
            </a:r>
            <a:r>
              <a:rPr lang="ko-KR" altLang="en-US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 </a:t>
            </a:r>
            <a:r>
              <a:rPr lang="en-US" altLang="ko-KR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&gt;</a:t>
            </a:r>
            <a:endParaRPr lang="ko-KR" altLang="en-US" sz="11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4146460" y="2822356"/>
            <a:ext cx="914400" cy="80383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56" name="Picture 12" descr="Python Logo, symbol, meaning, history, PNG, brand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8" r="18919"/>
          <a:stretch/>
        </p:blipFill>
        <p:spPr bwMode="auto">
          <a:xfrm>
            <a:off x="5617537" y="2420316"/>
            <a:ext cx="1640865" cy="160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Streamlit Logo PNG Vector (SVG) Free Downloa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114" y="2600147"/>
            <a:ext cx="2444901" cy="114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오른쪽 화살표 15"/>
          <p:cNvSpPr/>
          <p:nvPr/>
        </p:nvSpPr>
        <p:spPr>
          <a:xfrm>
            <a:off x="7682299" y="2822356"/>
            <a:ext cx="914400" cy="80383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543343" y="5078130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&lt; </a:t>
            </a:r>
            <a:r>
              <a:rPr lang="ko-KR" altLang="en-US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대시보드 개발 </a:t>
            </a:r>
            <a:r>
              <a:rPr lang="en-US" altLang="ko-KR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&gt;</a:t>
            </a:r>
            <a:endParaRPr lang="ko-KR" altLang="en-US" sz="11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447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4880" y="1621363"/>
            <a:ext cx="6069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</a:t>
            </a:r>
            <a:r>
              <a:rPr lang="ko-KR" altLang="en-US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 갤럽 정당 지지도</a:t>
            </a:r>
            <a:endParaRPr lang="ko-KR" altLang="en-US" sz="36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4879" y="4219421"/>
            <a:ext cx="100030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</a:t>
            </a:r>
            <a:r>
              <a:rPr lang="ko-KR" altLang="en-US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 </a:t>
            </a:r>
            <a:r>
              <a:rPr lang="en-US" altLang="ko-KR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20</a:t>
            </a:r>
            <a:r>
              <a:rPr lang="ko-KR" altLang="en-US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대 대선 </a:t>
            </a:r>
            <a:r>
              <a:rPr lang="ko-KR" altLang="en-US" sz="5400" dirty="0" err="1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투표구별</a:t>
            </a:r>
            <a:r>
              <a:rPr lang="ko-KR" altLang="en-US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 개표 자료</a:t>
            </a:r>
            <a:endParaRPr lang="ko-KR" altLang="en-US" sz="36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61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5396" y="257020"/>
            <a:ext cx="27959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갤럽 </a:t>
            </a:r>
            <a:r>
              <a:rPr lang="ko-KR" altLang="en-US" sz="4000" dirty="0" err="1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싸이트</a:t>
            </a:r>
            <a:endParaRPr lang="ko-KR" altLang="en-US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49" y="1219200"/>
            <a:ext cx="9028108" cy="519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4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5396" y="257020"/>
            <a:ext cx="7978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갤럽 정당 지지도 주요 데이터 수집</a:t>
            </a:r>
            <a:endParaRPr lang="ko-KR" altLang="en-US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396" y="1120158"/>
            <a:ext cx="1146163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◎ 정당 지지도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en-US" altLang="ko-KR" sz="2400" b="1" dirty="0" smtClean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2020</a:t>
            </a:r>
            <a:r>
              <a:rPr lang="ko-KR" altLang="en-US" sz="2400" b="1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년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월 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</a:t>
            </a:r>
            <a:r>
              <a:rPr lang="ko-KR" altLang="en-US" sz="2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째주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~ </a:t>
            </a:r>
            <a:r>
              <a:rPr lang="en-US" altLang="ko-KR" sz="24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2022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년 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12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월 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</a:t>
            </a:r>
            <a:r>
              <a:rPr lang="ko-KR" altLang="en-US" sz="2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째주</a:t>
            </a:r>
            <a:endParaRPr lang="en-US" altLang="ko-KR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▶ 날짜 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연도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월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주</a:t>
            </a:r>
            <a:endParaRPr lang="en-US" altLang="ko-KR" sz="2400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▶ 정당 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2400" dirty="0" err="1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국민의힘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 </a:t>
            </a:r>
            <a:r>
              <a:rPr lang="ko-KR" altLang="en-US" sz="2400" dirty="0" err="1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더불어민주당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 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정의당 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 </a:t>
            </a:r>
            <a:r>
              <a:rPr lang="ko-KR" altLang="en-US" sz="2400" dirty="0" err="1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무당층</a:t>
            </a:r>
            <a:endParaRPr lang="en-US" altLang="ko-KR" sz="2400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</a:t>
            </a:r>
            <a:r>
              <a:rPr lang="ko-KR" altLang="en-US" sz="2400" dirty="0" err="1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무당층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-&gt;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기타 정당과 </a:t>
            </a:r>
            <a:r>
              <a:rPr lang="ko-KR" altLang="en-US" sz="2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부동층을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포함</a:t>
            </a:r>
            <a:endParaRPr lang="en-US" altLang="ko-KR" sz="2400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▶ 지역 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서울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 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인천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경기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대전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세종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충청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광주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전라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대구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경북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부산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울산</a:t>
            </a:r>
            <a:endParaRPr lang="en-US" altLang="ko-KR" sz="2400" dirty="0" smtClean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▶ 성별 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남자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여자</a:t>
            </a:r>
            <a:endParaRPr lang="en-US" altLang="ko-KR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▶ 연령 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10~20</a:t>
            </a:r>
            <a:r>
              <a:rPr lang="ko-KR" altLang="en-US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대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</a:t>
            </a:r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76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2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725433" y="2882291"/>
            <a:ext cx="4137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III. </a:t>
            </a:r>
            <a:r>
              <a:rPr lang="ko-KR" altLang="en-US" sz="5400" dirty="0" smtClean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분석 과정</a:t>
            </a:r>
            <a:endParaRPr lang="ko-KR" altLang="en-US" sz="36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395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4954" y="237839"/>
            <a:ext cx="508459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u="sng" dirty="0" smtClean="0">
                <a:solidFill>
                  <a:srgbClr val="FFFF00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TABLE OF CONTENTS</a:t>
            </a:r>
            <a:endParaRPr lang="ko-KR" altLang="en-US" sz="2000" u="sng" dirty="0">
              <a:solidFill>
                <a:srgbClr val="FFFF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97804" y="1733551"/>
            <a:ext cx="744603" cy="721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86916" y="1808233"/>
            <a:ext cx="2977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프로젝트 배경</a:t>
            </a:r>
            <a:endParaRPr lang="ko-KR" altLang="en-US" sz="2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97804" y="3362325"/>
            <a:ext cx="744603" cy="721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86915" y="3399665"/>
            <a:ext cx="2534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 소개</a:t>
            </a:r>
            <a:endParaRPr lang="ko-KR" altLang="en-US" sz="2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97804" y="4953759"/>
            <a:ext cx="744603" cy="721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86915" y="4991099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분석 과정</a:t>
            </a:r>
            <a:endParaRPr lang="ko-KR" altLang="en-US" sz="2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19846" y="1733551"/>
            <a:ext cx="744603" cy="721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08957" y="1770891"/>
            <a:ext cx="2534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서비스 배포</a:t>
            </a:r>
            <a:endParaRPr lang="ko-KR" altLang="en-US" sz="2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19846" y="3362325"/>
            <a:ext cx="744603" cy="721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08957" y="3399665"/>
            <a:ext cx="2977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프로젝트 결과</a:t>
            </a:r>
            <a:endParaRPr lang="ko-KR" altLang="en-US" sz="2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919846" y="4916417"/>
            <a:ext cx="744603" cy="721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6</a:t>
            </a:r>
            <a:endParaRPr lang="ko-KR" altLang="en-US" sz="2800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008957" y="4953757"/>
            <a:ext cx="2977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프로젝트 한계</a:t>
            </a:r>
            <a:endParaRPr lang="ko-KR" altLang="en-US" sz="2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380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725433" y="2882291"/>
            <a:ext cx="49904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I. </a:t>
            </a:r>
            <a:r>
              <a:rPr lang="ko-KR" altLang="en-US" sz="5400" dirty="0" smtClean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프로젝트 배경</a:t>
            </a:r>
            <a:endParaRPr lang="ko-KR" altLang="en-US" sz="36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602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743" y="1142692"/>
            <a:ext cx="9736437" cy="2761651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4368800" y="3410857"/>
            <a:ext cx="4789715" cy="4354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1688" y="4624005"/>
            <a:ext cx="10796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rgbClr val="FFFF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10</a:t>
            </a:r>
            <a:r>
              <a:rPr lang="ko-KR" altLang="en-US" sz="5400" dirty="0" smtClean="0">
                <a:solidFill>
                  <a:srgbClr val="FFFF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대</a:t>
            </a:r>
            <a:r>
              <a:rPr lang="ko-KR" altLang="en-US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와 </a:t>
            </a:r>
            <a:r>
              <a:rPr lang="en-US" altLang="ko-KR" sz="5400" dirty="0" smtClean="0">
                <a:solidFill>
                  <a:srgbClr val="FFFF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</a:t>
            </a:r>
            <a:r>
              <a:rPr lang="ko-KR" altLang="en-US" sz="5400" dirty="0" smtClean="0">
                <a:solidFill>
                  <a:srgbClr val="FFFF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대</a:t>
            </a:r>
            <a:r>
              <a:rPr lang="ko-KR" altLang="en-US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를 주목했던 지난 선거</a:t>
            </a:r>
            <a:endParaRPr lang="ko-KR" altLang="en-US" sz="36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771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윤석열, 20대 한국 대통령에 당선... 1%포인트 내 초접전 끝 승리 - BBC News 코리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27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윤석열 대통령 당선, 5년만에 정권교체…“위대한 국민의 승리”｜동아일보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" t="4607" r="3256" b="4878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6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10538" y="2985705"/>
            <a:ext cx="89210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그런데</a:t>
            </a:r>
            <a:r>
              <a:rPr lang="en-US" altLang="ko-KR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en-US" altLang="ko-KR" sz="5400" dirty="0" smtClean="0">
                <a:solidFill>
                  <a:srgbClr val="FFFF00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MZ</a:t>
            </a:r>
            <a:r>
              <a:rPr lang="ko-KR" altLang="en-US" sz="5400" dirty="0" smtClean="0">
                <a:solidFill>
                  <a:srgbClr val="FFFF00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세대</a:t>
            </a:r>
            <a:r>
              <a:rPr lang="ko-KR" altLang="en-US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의 지지도는</a:t>
            </a:r>
            <a:r>
              <a:rPr lang="en-US" altLang="ko-KR" sz="5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  <a:endParaRPr lang="ko-KR" altLang="en-US" sz="36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327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naeil.com/AttachFile/PREV/2022/03/10/00212004_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76" y="304800"/>
            <a:ext cx="3831324" cy="630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848095"/>
              </p:ext>
            </p:extLst>
          </p:nvPr>
        </p:nvGraphicFramePr>
        <p:xfrm>
          <a:off x="5213574" y="1724977"/>
          <a:ext cx="5757411" cy="2188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137">
                  <a:extLst>
                    <a:ext uri="{9D8B030D-6E8A-4147-A177-3AD203B41FA5}">
                      <a16:colId xmlns:a16="http://schemas.microsoft.com/office/drawing/2014/main" val="2550939570"/>
                    </a:ext>
                  </a:extLst>
                </a:gridCol>
                <a:gridCol w="1919137">
                  <a:extLst>
                    <a:ext uri="{9D8B030D-6E8A-4147-A177-3AD203B41FA5}">
                      <a16:colId xmlns:a16="http://schemas.microsoft.com/office/drawing/2014/main" val="3657981851"/>
                    </a:ext>
                  </a:extLst>
                </a:gridCol>
                <a:gridCol w="1919137">
                  <a:extLst>
                    <a:ext uri="{9D8B030D-6E8A-4147-A177-3AD203B41FA5}">
                      <a16:colId xmlns:a16="http://schemas.microsoft.com/office/drawing/2014/main" val="1005421085"/>
                    </a:ext>
                  </a:extLst>
                </a:gridCol>
              </a:tblGrid>
              <a:tr h="7296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구분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이재명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윤석열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037084"/>
                  </a:ext>
                </a:extLst>
              </a:tr>
              <a:tr h="7296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남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36.3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solidFill>
                            <a:srgbClr val="FF0000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58.7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926337"/>
                  </a:ext>
                </a:extLst>
              </a:tr>
              <a:tr h="7296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여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solidFill>
                            <a:srgbClr val="0070C0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58.0</a:t>
                      </a:r>
                      <a:endParaRPr lang="ko-KR" altLang="en-US" sz="2800" dirty="0">
                        <a:solidFill>
                          <a:srgbClr val="0070C0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33.8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903935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1003300" y="2026557"/>
            <a:ext cx="2882899" cy="79284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6" idx="3"/>
            <a:endCxn id="2" idx="1"/>
          </p:cNvCxnSpPr>
          <p:nvPr/>
        </p:nvCxnSpPr>
        <p:spPr>
          <a:xfrm>
            <a:off x="3886199" y="2422979"/>
            <a:ext cx="1327375" cy="3964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2299" y="4464347"/>
            <a:ext cx="3029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왜 서로 다를까</a:t>
            </a:r>
            <a:r>
              <a:rPr lang="en-US" altLang="ko-KR" sz="3200" dirty="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  <a:endParaRPr lang="ko-KR" alt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296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83738" y="521905"/>
            <a:ext cx="59137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rgbClr val="FFFF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분석 호기심이 생김</a:t>
            </a:r>
            <a:endParaRPr lang="ko-KR" altLang="en-US" sz="3600" dirty="0">
              <a:solidFill>
                <a:srgbClr val="FFFF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37224" y="2071305"/>
            <a:ext cx="95462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 </a:t>
            </a:r>
            <a:r>
              <a:rPr lang="ko-KR" altLang="en-US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성별</a:t>
            </a:r>
            <a:r>
              <a:rPr lang="en-US" altLang="ko-KR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~ </a:t>
            </a:r>
            <a:r>
              <a:rPr lang="ko-KR" altLang="en-US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연도별 지지도의 차이</a:t>
            </a:r>
            <a:endParaRPr lang="ko-KR" altLang="en-US" sz="36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7224" y="3459375"/>
            <a:ext cx="95462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sym typeface="Wingdings 2" panose="05020102010507070707" pitchFamily="18" charset="2"/>
              </a:rPr>
              <a:t> </a:t>
            </a:r>
            <a:r>
              <a:rPr lang="ko-KR" altLang="en-US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성별</a:t>
            </a:r>
            <a:r>
              <a:rPr lang="en-US" altLang="ko-KR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~ </a:t>
            </a:r>
            <a:r>
              <a:rPr lang="ko-KR" altLang="en-US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지역별 지지도의 차이</a:t>
            </a:r>
            <a:endParaRPr lang="ko-KR" altLang="en-US" sz="36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49258" y="4847445"/>
            <a:ext cx="25827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현재는</a:t>
            </a:r>
            <a:r>
              <a:rPr lang="en-US" altLang="ko-KR" sz="54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  <a:endParaRPr lang="ko-KR" altLang="en-US" sz="36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1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245</Words>
  <Application>Microsoft Office PowerPoint</Application>
  <PresentationFormat>와이드스크린</PresentationFormat>
  <Paragraphs>71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맑은 고딕</vt:lpstr>
      <vt:lpstr>에스코어 드림 4 Regular</vt:lpstr>
      <vt:lpstr>에스코어 드림 6 Bold</vt:lpstr>
      <vt:lpstr>에스코어 드림 9 Black</vt:lpstr>
      <vt:lpstr>Arial</vt:lpstr>
      <vt:lpstr>Wingdings 2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YONSAI</dc:creator>
  <cp:lastModifiedBy>YONSAI</cp:lastModifiedBy>
  <cp:revision>14</cp:revision>
  <dcterms:created xsi:type="dcterms:W3CDTF">2023-06-08T05:09:25Z</dcterms:created>
  <dcterms:modified xsi:type="dcterms:W3CDTF">2023-06-08T08:11:15Z</dcterms:modified>
</cp:coreProperties>
</file>