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80" r:id="rId15"/>
    <p:sldId id="268" r:id="rId16"/>
    <p:sldId id="270" r:id="rId17"/>
    <p:sldId id="271" r:id="rId18"/>
    <p:sldId id="272" r:id="rId19"/>
    <p:sldId id="277" r:id="rId20"/>
    <p:sldId id="274" r:id="rId21"/>
    <p:sldId id="275" r:id="rId22"/>
    <p:sldId id="276" r:id="rId23"/>
    <p:sldId id="278" r:id="rId24"/>
    <p:sldId id="279" r:id="rId25"/>
    <p:sldId id="281" r:id="rId26"/>
    <p:sldId id="283" r:id="rId27"/>
    <p:sldId id="284" r:id="rId28"/>
    <p:sldId id="286" r:id="rId29"/>
    <p:sldId id="287" r:id="rId30"/>
    <p:sldId id="285" r:id="rId31"/>
    <p:sldId id="28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5" autoAdjust="0"/>
    <p:restoredTop sz="94660"/>
  </p:normalViewPr>
  <p:slideViewPr>
    <p:cSldViewPr snapToGrid="0">
      <p:cViewPr>
        <p:scale>
          <a:sx n="75" d="100"/>
          <a:sy n="75" d="100"/>
        </p:scale>
        <p:origin x="61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74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06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7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0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84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6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1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6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21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59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4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4691C-F1BB-4B32-A565-5B1DBC86EFA2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4136" y="1742789"/>
            <a:ext cx="110578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대통령 선거 데이터 분석</a:t>
            </a:r>
            <a:endParaRPr lang="en-US" altLang="ko-KR" sz="7200" dirty="0" smtClean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endParaRPr lang="en-US" altLang="ko-KR" sz="48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10</a:t>
            </a:r>
            <a:r>
              <a:rPr lang="ko-KR" altLang="en-US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</a:t>
            </a:r>
            <a:r>
              <a:rPr lang="en-US" altLang="ko-KR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en-US" altLang="ko-KR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</a:t>
            </a:r>
            <a:r>
              <a:rPr lang="ko-KR" altLang="en-US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</a:t>
            </a:r>
            <a:r>
              <a:rPr lang="en-US" altLang="ko-KR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30</a:t>
            </a:r>
            <a:r>
              <a:rPr lang="ko-KR" altLang="en-US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대는 </a:t>
            </a:r>
            <a:r>
              <a:rPr lang="ko-KR" altLang="en-US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어떻게 움직였는가</a:t>
            </a:r>
            <a:r>
              <a:rPr lang="en-US" altLang="ko-KR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5" name="Picture 2" descr="파일:Vote2.svg - 위키백과, 우리 모두의 백과사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972" y="3931800"/>
            <a:ext cx="977290" cy="97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9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84291" y="208811"/>
            <a:ext cx="36663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u="sng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WHO ARE WE?</a:t>
            </a:r>
            <a:endParaRPr lang="ko-KR" altLang="en-US" sz="2000" u="sng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225814"/>
              </p:ext>
            </p:extLst>
          </p:nvPr>
        </p:nvGraphicFramePr>
        <p:xfrm>
          <a:off x="304800" y="1187949"/>
          <a:ext cx="11538857" cy="291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515">
                  <a:extLst>
                    <a:ext uri="{9D8B030D-6E8A-4147-A177-3AD203B41FA5}">
                      <a16:colId xmlns:a16="http://schemas.microsoft.com/office/drawing/2014/main" val="2550939570"/>
                    </a:ext>
                  </a:extLst>
                </a:gridCol>
                <a:gridCol w="875633">
                  <a:extLst>
                    <a:ext uri="{9D8B030D-6E8A-4147-A177-3AD203B41FA5}">
                      <a16:colId xmlns:a16="http://schemas.microsoft.com/office/drawing/2014/main" val="3657981851"/>
                    </a:ext>
                  </a:extLst>
                </a:gridCol>
                <a:gridCol w="1461926">
                  <a:extLst>
                    <a:ext uri="{9D8B030D-6E8A-4147-A177-3AD203B41FA5}">
                      <a16:colId xmlns:a16="http://schemas.microsoft.com/office/drawing/2014/main" val="1005421085"/>
                    </a:ext>
                  </a:extLst>
                </a:gridCol>
                <a:gridCol w="1892579">
                  <a:extLst>
                    <a:ext uri="{9D8B030D-6E8A-4147-A177-3AD203B41FA5}">
                      <a16:colId xmlns:a16="http://schemas.microsoft.com/office/drawing/2014/main" val="931678828"/>
                    </a:ext>
                  </a:extLst>
                </a:gridCol>
                <a:gridCol w="3087102">
                  <a:extLst>
                    <a:ext uri="{9D8B030D-6E8A-4147-A177-3AD203B41FA5}">
                      <a16:colId xmlns:a16="http://schemas.microsoft.com/office/drawing/2014/main" val="113957869"/>
                    </a:ext>
                  </a:extLst>
                </a:gridCol>
                <a:gridCol w="3087102">
                  <a:extLst>
                    <a:ext uri="{9D8B030D-6E8A-4147-A177-3AD203B41FA5}">
                      <a16:colId xmlns:a16="http://schemas.microsoft.com/office/drawing/2014/main" val="1500160801"/>
                    </a:ext>
                  </a:extLst>
                </a:gridCol>
              </a:tblGrid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</a:rPr>
                        <a:t>이름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</a:rPr>
                        <a:t>연령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</a:rPr>
                        <a:t>성별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</a:rPr>
                        <a:t>팀내 역할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</a:rPr>
                        <a:t>주요 수행 내용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</a:rPr>
                        <a:t>특징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37084"/>
                  </a:ext>
                </a:extLst>
              </a:tr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김미나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10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대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여성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팀장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기획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분석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투표를 </a:t>
                      </a:r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해본적이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없음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926337"/>
                  </a:ext>
                </a:extLst>
              </a:tr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권용석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40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대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남성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지원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데이터 수집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대시보드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반장님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03935"/>
                  </a:ext>
                </a:extLst>
              </a:tr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주강희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20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대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남성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지원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데이터 수집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대시보드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코딩 힘들어요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!!!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09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4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25433" y="2882291"/>
            <a:ext cx="4584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II.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소개</a:t>
            </a:r>
            <a:endParaRPr lang="ko-KR" altLang="en-US" sz="36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4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396" y="257020"/>
            <a:ext cx="6692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데이터 수집 및 활용 프로세스</a:t>
            </a:r>
            <a:endParaRPr lang="ko-KR" alt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6148" name="Picture 4" descr="Gallup Korea 마케팅조사부문 인턴(RA) 채용 | 공모전 대외활동-링커리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13" y="2420316"/>
            <a:ext cx="2735110" cy="75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정부3.0 공공데이터 포털 로고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9" t="14731" r="13430" b="24133"/>
          <a:stretch/>
        </p:blipFill>
        <p:spPr bwMode="auto">
          <a:xfrm>
            <a:off x="169287" y="3343065"/>
            <a:ext cx="3392538" cy="7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23917" y="507813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&lt; </a:t>
            </a:r>
            <a:r>
              <a:rPr lang="ko-KR" altLang="en-US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데이터소스</a:t>
            </a:r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</a:t>
            </a:r>
            <a:r>
              <a:rPr lang="en-US" altLang="ko-KR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&gt;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5359" y="507813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&lt; </a:t>
            </a:r>
            <a:r>
              <a:rPr lang="ko-KR" altLang="en-US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데이터가공</a:t>
            </a:r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</a:t>
            </a:r>
            <a:r>
              <a:rPr lang="en-US" altLang="ko-KR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&gt;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146460" y="2822356"/>
            <a:ext cx="914400" cy="80383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6" name="Picture 12" descr="Python Logo, symbol, meaning, history, PNG, brand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8" r="18919"/>
          <a:stretch/>
        </p:blipFill>
        <p:spPr bwMode="auto">
          <a:xfrm>
            <a:off x="5617537" y="2420316"/>
            <a:ext cx="1640865" cy="160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Streamlit Logo PNG Vector (SVG) Free Downlo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114" y="2600147"/>
            <a:ext cx="2444901" cy="114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오른쪽 화살표 15"/>
          <p:cNvSpPr/>
          <p:nvPr/>
        </p:nvSpPr>
        <p:spPr>
          <a:xfrm>
            <a:off x="7682299" y="2822356"/>
            <a:ext cx="914400" cy="80383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543343" y="507813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&lt; </a:t>
            </a:r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대시보드 개발 </a:t>
            </a:r>
            <a:r>
              <a:rPr lang="en-US" altLang="ko-KR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&gt;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47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023" y="791046"/>
            <a:ext cx="6069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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갤럽 정당 지지도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023" y="4633644"/>
            <a:ext cx="10003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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</a:t>
            </a:r>
            <a:r>
              <a:rPr lang="en-US" altLang="ko-KR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20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대 대선 </a:t>
            </a:r>
            <a:r>
              <a:rPr lang="ko-KR" altLang="en-US" sz="54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투표구별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개표 자료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1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445" y="2895418"/>
            <a:ext cx="10977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정당 지지도는 모두 엑셀로 재정리함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2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396" y="257020"/>
            <a:ext cx="2795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갤럽 </a:t>
            </a:r>
            <a:r>
              <a:rPr lang="ko-KR" altLang="en-US" sz="4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싸이트</a:t>
            </a:r>
            <a:endParaRPr lang="ko-KR" alt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49" y="1219200"/>
            <a:ext cx="9028108" cy="519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396" y="257020"/>
            <a:ext cx="797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갤럽 정당 지지도 주요 데이터 수집</a:t>
            </a:r>
            <a:endParaRPr lang="ko-KR" alt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396" y="1120158"/>
            <a:ext cx="1146163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◎ 정당 지지도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en-US" altLang="ko-KR" sz="2400" b="1" dirty="0" smtClean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2020</a:t>
            </a:r>
            <a:r>
              <a:rPr lang="ko-KR" altLang="en-US" sz="2400" b="1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째주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~ </a:t>
            </a:r>
            <a:r>
              <a:rPr lang="en-US" altLang="ko-KR" sz="24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2022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12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째주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▶ 날짜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연도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</a:t>
            </a:r>
            <a:endParaRPr lang="en-US" altLang="ko-KR" sz="2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▶ 정당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400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국민의힘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2400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더불어민주당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정의당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2400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무당층</a:t>
            </a:r>
            <a:endParaRPr lang="en-US" altLang="ko-KR" sz="2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  <a:r>
              <a:rPr lang="ko-KR" altLang="en-US" sz="2400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무당층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-&gt;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기타 정당과 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부동층을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포함</a:t>
            </a:r>
            <a:endParaRPr lang="en-US" altLang="ko-KR" sz="2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▶ 지역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서울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인천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경기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대전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세종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충청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광주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전라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대구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경북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부산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울산</a:t>
            </a:r>
            <a:endParaRPr lang="en-US" altLang="ko-KR" sz="2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▶ 성별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남자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여자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▶ 연령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10~20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7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25433" y="2882291"/>
            <a:ext cx="4137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III.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분석 결과</a:t>
            </a:r>
            <a:endParaRPr lang="ko-KR" altLang="en-US" sz="36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95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06286" y="2011434"/>
            <a:ext cx="92601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분석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기간</a:t>
            </a:r>
            <a:endParaRPr lang="en-US" altLang="ko-KR" sz="5400" dirty="0" smtClean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endParaRPr lang="en-US" altLang="ko-KR" sz="5400" dirty="0" smtClean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2020-2022</a:t>
            </a:r>
            <a:endParaRPr lang="ko-KR" altLang="en-US" sz="36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90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4954" y="237839"/>
            <a:ext cx="508459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u="sng" dirty="0" smtClean="0">
                <a:solidFill>
                  <a:srgbClr val="FFFF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TABLE OF CONTENTS</a:t>
            </a:r>
            <a:endParaRPr lang="ko-KR" altLang="en-US" sz="2000" u="sng" dirty="0">
              <a:solidFill>
                <a:srgbClr val="FFFF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97804" y="1733551"/>
            <a:ext cx="744603" cy="721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86916" y="1808233"/>
            <a:ext cx="297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배경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97804" y="3362325"/>
            <a:ext cx="744603" cy="721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86915" y="3399665"/>
            <a:ext cx="253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소개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97804" y="4953759"/>
            <a:ext cx="744603" cy="721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86915" y="4991099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분석 결과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19846" y="1733551"/>
            <a:ext cx="744603" cy="721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08957" y="1770891"/>
            <a:ext cx="253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서비스 배포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19846" y="3362325"/>
            <a:ext cx="744603" cy="721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08957" y="3399665"/>
            <a:ext cx="297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결과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19846" y="4916417"/>
            <a:ext cx="744603" cy="721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6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08957" y="4953757"/>
            <a:ext cx="297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한계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80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6443" y="803573"/>
            <a:ext cx="98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진보의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약세화</a:t>
            </a:r>
            <a:r>
              <a:rPr lang="en-US" altLang="ko-KR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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중도세의</a:t>
            </a:r>
            <a:r>
              <a:rPr lang="ko-KR" altLang="en-US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확장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, 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보수의 대 약진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032" y="1816274"/>
            <a:ext cx="6935932" cy="455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08" y="2997199"/>
            <a:ext cx="5907828" cy="35446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20" y="2997199"/>
            <a:ext cx="5907828" cy="35446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1531" y="877959"/>
            <a:ext cx="107067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30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 더불어 민주당의 지지율 약세가 두드러짐</a:t>
            </a:r>
            <a:endParaRPr lang="en-US" altLang="ko-KR" sz="36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30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대의 지지율 하락이 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대보다 훨씬 크다는 걸 확인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8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5" y="3086632"/>
            <a:ext cx="5842399" cy="35054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3" y="3086632"/>
            <a:ext cx="5842399" cy="35054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4037" y="454771"/>
            <a:ext cx="111443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전반적으로는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국민의힘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대약진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더불어민주당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약세</a:t>
            </a:r>
            <a:endParaRPr lang="en-US" altLang="ko-KR" sz="36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endParaRPr lang="en-US" altLang="ko-KR" sz="36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&lt;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남자의 지지율 변동이 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2021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년 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1-3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월 기준 매우 컸음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&gt;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855703" y="4151086"/>
            <a:ext cx="556808" cy="4835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762" y="1179353"/>
            <a:ext cx="108125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 </a:t>
            </a:r>
            <a:r>
              <a:rPr lang="en-US" altLang="ko-KR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2020</a:t>
            </a:r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년 말 코로나 대 유행</a:t>
            </a:r>
            <a:endParaRPr lang="en-US" altLang="ko-KR" sz="5400" b="1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sym typeface="Wingdings 2" panose="05020102010507070707" pitchFamily="18" charset="2"/>
            </a:endParaRPr>
          </a:p>
          <a:p>
            <a:endParaRPr lang="en-US" altLang="ko-KR" sz="5400" b="1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sym typeface="Wingdings 2" panose="05020102010507070707" pitchFamily="18" charset="2"/>
            </a:endParaRPr>
          </a:p>
          <a:p>
            <a:r>
              <a:rPr lang="ko-KR" altLang="ko-KR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</a:t>
            </a:r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</a:t>
            </a:r>
            <a:r>
              <a:rPr lang="en-US" altLang="ko-KR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2021</a:t>
            </a:r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년 </a:t>
            </a:r>
            <a:r>
              <a:rPr lang="en-US" altLang="ko-KR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3</a:t>
            </a:r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월 </a:t>
            </a:r>
            <a:r>
              <a:rPr lang="en-US" altLang="ko-KR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2</a:t>
            </a:r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일 </a:t>
            </a:r>
            <a:r>
              <a:rPr lang="en-US" altLang="ko-KR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LH </a:t>
            </a:r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직원의 투기</a:t>
            </a:r>
            <a:endParaRPr lang="en-US" altLang="ko-KR" sz="5400" b="1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sym typeface="Wingdings 2" panose="05020102010507070707" pitchFamily="18" charset="2"/>
            </a:endParaRPr>
          </a:p>
          <a:p>
            <a:endParaRPr lang="en-US" altLang="ko-KR" sz="5400" b="1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 2021</a:t>
            </a:r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년 </a:t>
            </a:r>
            <a:r>
              <a:rPr lang="en-US" altLang="ko-KR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4</a:t>
            </a:r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월 </a:t>
            </a:r>
            <a:r>
              <a:rPr lang="en-US" altLang="ko-KR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7</a:t>
            </a:r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일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재보궐선거</a:t>
            </a:r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</a:t>
            </a:r>
            <a:endParaRPr lang="ko-KR" altLang="en-US" sz="54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1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42" y="3164114"/>
            <a:ext cx="5588002" cy="3352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0" y="3164114"/>
            <a:ext cx="5588002" cy="335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6653" y="685603"/>
            <a:ext cx="114842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남자가 여자보다 정부 실책에 더 빠르고 민감하게 반응</a:t>
            </a:r>
            <a:endParaRPr lang="en-US" altLang="ko-KR" sz="36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endParaRPr lang="en-US" altLang="ko-KR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전반적으로는 모두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더불어민주당의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지지를 철회하는 시기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868229" y="4201190"/>
            <a:ext cx="556808" cy="4835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6261180" y="2040391"/>
            <a:ext cx="19050" cy="261898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2895" y="460134"/>
            <a:ext cx="76867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여성은 </a:t>
            </a:r>
            <a:r>
              <a:rPr lang="ko-KR" altLang="en-US" sz="40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더불어민주당을</a:t>
            </a:r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지지하고</a:t>
            </a:r>
            <a:r>
              <a:rPr lang="en-US" altLang="ko-KR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남성은 </a:t>
            </a:r>
            <a:r>
              <a:rPr lang="ko-KR" altLang="en-US" sz="40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국민의힘을</a:t>
            </a:r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지지한다</a:t>
            </a:r>
            <a:r>
              <a:rPr lang="en-US" altLang="ko-KR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470" y="4971591"/>
            <a:ext cx="11769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꾸준하게 당시 여당에 대한 </a:t>
            </a:r>
            <a:r>
              <a:rPr lang="ko-KR" altLang="en-US" sz="5400" dirty="0" smtClean="0">
                <a:solidFill>
                  <a:srgbClr val="FFC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불만</a:t>
            </a:r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 누적되고 있었음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5774" y="2915917"/>
            <a:ext cx="116891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NO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8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954" y="2137408"/>
            <a:ext cx="7213599" cy="43281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23954" y="217559"/>
            <a:ext cx="75632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18-29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세 남성의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국민의힘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지지도는 </a:t>
            </a:r>
            <a:endParaRPr lang="en-US" altLang="ko-KR" sz="36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2022.6.1 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지방선거 이후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endParaRPr lang="en-US" altLang="ko-KR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지지를 철회하고 기타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무당층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 바뀜</a:t>
            </a:r>
            <a:endParaRPr lang="en-US" altLang="ko-KR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315618" y="3685326"/>
            <a:ext cx="889000" cy="8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995166" y="3519803"/>
            <a:ext cx="1079500" cy="9783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5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2" y="1962149"/>
            <a:ext cx="7658097" cy="45948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89972" y="789059"/>
            <a:ext cx="9307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18-29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세 여성의 경우도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무당층이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증가하는 중</a:t>
            </a:r>
            <a:endParaRPr lang="en-US" altLang="ko-KR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7883604" y="3661309"/>
            <a:ext cx="1292945" cy="66977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7975600" y="3352801"/>
            <a:ext cx="1159274" cy="7746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4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56" y="2755900"/>
            <a:ext cx="6540508" cy="39243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49445" y="166759"/>
            <a:ext cx="88296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민심에 가장 민감하게 반응하는 세대로 확인</a:t>
            </a:r>
            <a:endParaRPr lang="en-US" altLang="ko-KR" sz="36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- 2020-2021,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더불어민주당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지지</a:t>
            </a:r>
            <a:endParaRPr lang="en-US" altLang="ko-KR" sz="36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- 2021-2022,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국민의힘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지지</a:t>
            </a:r>
            <a:endParaRPr lang="en-US" altLang="ko-KR" sz="36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- 2022-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현재</a:t>
            </a:r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혼돈</a:t>
            </a:r>
            <a:endParaRPr lang="en-US" altLang="ko-KR" sz="36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4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390" y="1841500"/>
            <a:ext cx="7620018" cy="45720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49901" y="535059"/>
            <a:ext cx="954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30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 여성의 경우는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무당층이</a:t>
            </a:r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계속 증가하는 중</a:t>
            </a:r>
            <a:endParaRPr lang="en-US" altLang="ko-KR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4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25433" y="2882291"/>
            <a:ext cx="4990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I.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프로젝트 배경</a:t>
            </a:r>
            <a:endParaRPr lang="ko-KR" altLang="en-US" sz="36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0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6261180" y="2040391"/>
            <a:ext cx="19050" cy="261898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2895" y="460134"/>
            <a:ext cx="76867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여성은 </a:t>
            </a:r>
            <a:r>
              <a:rPr lang="ko-KR" altLang="en-US" sz="40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더불어민주당을</a:t>
            </a:r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지지하고</a:t>
            </a:r>
            <a:r>
              <a:rPr lang="en-US" altLang="ko-KR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남성은 </a:t>
            </a:r>
            <a:r>
              <a:rPr lang="ko-KR" altLang="en-US" sz="40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국민의힘을</a:t>
            </a:r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지지한다</a:t>
            </a:r>
            <a:r>
              <a:rPr lang="en-US" altLang="ko-KR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569" y="4971591"/>
            <a:ext cx="118833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모두 </a:t>
            </a:r>
            <a:r>
              <a:rPr lang="ko-KR" altLang="en-US" sz="40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무당층이</a:t>
            </a:r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늘어가고 있음 </a:t>
            </a:r>
            <a:r>
              <a:rPr lang="en-US" altLang="ko-KR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= </a:t>
            </a:r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현 정치에 </a:t>
            </a:r>
            <a:r>
              <a:rPr lang="ko-KR" altLang="en-US" sz="5400" dirty="0" smtClean="0">
                <a:solidFill>
                  <a:srgbClr val="FFC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불만</a:t>
            </a:r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많음</a:t>
            </a:r>
            <a:endParaRPr lang="en-US" altLang="ko-KR" sz="40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30</a:t>
            </a:r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 남성이 가장 빠르게 정치 이슈에 반응함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5774" y="2915917"/>
            <a:ext cx="116891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NO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56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98757" y="1618791"/>
            <a:ext cx="869981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10</a:t>
            </a:r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 여성인 제가 볼 때는 </a:t>
            </a:r>
            <a:endParaRPr lang="en-US" altLang="ko-KR" sz="40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48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30</a:t>
            </a:r>
            <a:r>
              <a:rPr lang="ko-KR" altLang="en-US" sz="48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 남자</a:t>
            </a:r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핵심 타겟 아닌가요</a:t>
            </a:r>
            <a:r>
              <a:rPr lang="en-US" altLang="ko-KR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</a:p>
          <a:p>
            <a:pPr algn="ctr"/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변동성이 크고</a:t>
            </a:r>
            <a:r>
              <a:rPr lang="en-US" altLang="ko-KR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이슈에 민감하게 반응</a:t>
            </a:r>
            <a:r>
              <a:rPr lang="en-US" altLang="ko-KR" sz="40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9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43" y="1142692"/>
            <a:ext cx="9736437" cy="2761651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4368800" y="3410857"/>
            <a:ext cx="4789715" cy="4354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1688" y="4624005"/>
            <a:ext cx="10796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10</a:t>
            </a:r>
            <a:r>
              <a:rPr lang="ko-KR" altLang="en-US" sz="54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와 </a:t>
            </a:r>
            <a:r>
              <a:rPr lang="en-US" altLang="ko-KR" sz="54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</a:t>
            </a:r>
            <a:r>
              <a:rPr lang="ko-KR" altLang="en-US" sz="54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주목했던 지난 선거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1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윤석열, 20대 한국 대통령에 당선... 1%포인트 내 초접전 끝 승리 - BBC News 코리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27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윤석열 대통령 당선, 5년만에 정권교체…“위대한 국민의 승리”｜동아일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" t="4607" r="3256" b="487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6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0538" y="2985705"/>
            <a:ext cx="8921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그런데</a:t>
            </a:r>
            <a:r>
              <a:rPr lang="en-US" altLang="ko-KR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en-US" altLang="ko-KR" sz="5400" dirty="0" smtClean="0">
                <a:solidFill>
                  <a:srgbClr val="FFFF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MZ</a:t>
            </a:r>
            <a:r>
              <a:rPr lang="ko-KR" altLang="en-US" sz="5400" dirty="0" smtClean="0">
                <a:solidFill>
                  <a:srgbClr val="FFFF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세대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지지도는</a:t>
            </a:r>
            <a:r>
              <a:rPr lang="en-US" altLang="ko-KR" sz="5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2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naeil.com/AttachFile/PREV/2022/03/10/00212004_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76" y="304800"/>
            <a:ext cx="3831324" cy="6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848095"/>
              </p:ext>
            </p:extLst>
          </p:nvPr>
        </p:nvGraphicFramePr>
        <p:xfrm>
          <a:off x="5213574" y="1724977"/>
          <a:ext cx="5757411" cy="2188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137">
                  <a:extLst>
                    <a:ext uri="{9D8B030D-6E8A-4147-A177-3AD203B41FA5}">
                      <a16:colId xmlns:a16="http://schemas.microsoft.com/office/drawing/2014/main" val="2550939570"/>
                    </a:ext>
                  </a:extLst>
                </a:gridCol>
                <a:gridCol w="1919137">
                  <a:extLst>
                    <a:ext uri="{9D8B030D-6E8A-4147-A177-3AD203B41FA5}">
                      <a16:colId xmlns:a16="http://schemas.microsoft.com/office/drawing/2014/main" val="3657981851"/>
                    </a:ext>
                  </a:extLst>
                </a:gridCol>
                <a:gridCol w="1919137">
                  <a:extLst>
                    <a:ext uri="{9D8B030D-6E8A-4147-A177-3AD203B41FA5}">
                      <a16:colId xmlns:a16="http://schemas.microsoft.com/office/drawing/2014/main" val="1005421085"/>
                    </a:ext>
                  </a:extLst>
                </a:gridCol>
              </a:tblGrid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구분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이재명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윤석열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37084"/>
                  </a:ext>
                </a:extLst>
              </a:tr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남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36.3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58.7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926337"/>
                  </a:ext>
                </a:extLst>
              </a:tr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여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rgbClr val="0070C0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58.0</a:t>
                      </a:r>
                      <a:endParaRPr lang="ko-KR" altLang="en-US" sz="2800" dirty="0">
                        <a:solidFill>
                          <a:srgbClr val="0070C0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33.8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0393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003300" y="2026557"/>
            <a:ext cx="2882899" cy="7928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3"/>
            <a:endCxn id="2" idx="1"/>
          </p:cNvCxnSpPr>
          <p:nvPr/>
        </p:nvCxnSpPr>
        <p:spPr>
          <a:xfrm>
            <a:off x="3886199" y="2422979"/>
            <a:ext cx="1327375" cy="3964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2299" y="4464347"/>
            <a:ext cx="3029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왜 서로 다를까</a:t>
            </a:r>
            <a:r>
              <a:rPr lang="en-US" altLang="ko-KR" sz="32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9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83738" y="521905"/>
            <a:ext cx="5913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분석 호기심이 생김</a:t>
            </a:r>
            <a:endParaRPr lang="ko-KR" altLang="en-US" sz="3600" dirty="0">
              <a:solidFill>
                <a:srgbClr val="FFFF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7224" y="2071305"/>
            <a:ext cx="9546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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성별</a:t>
            </a:r>
            <a:r>
              <a:rPr lang="en-US" altLang="ko-KR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~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연도별 지지도의 차이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7224" y="3459375"/>
            <a:ext cx="9546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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성별</a:t>
            </a:r>
            <a:r>
              <a:rPr lang="en-US" altLang="ko-KR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~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지역별 지지도의 차이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9258" y="4847445"/>
            <a:ext cx="2582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현재는</a:t>
            </a:r>
            <a:r>
              <a:rPr lang="en-US" altLang="ko-KR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467</Words>
  <Application>Microsoft Office PowerPoint</Application>
  <PresentationFormat>와이드스크린</PresentationFormat>
  <Paragraphs>116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맑은 고딕</vt:lpstr>
      <vt:lpstr>에스코어 드림 4 Regular</vt:lpstr>
      <vt:lpstr>에스코어 드림 6 Bold</vt:lpstr>
      <vt:lpstr>에스코어 드림 9 Black</vt:lpstr>
      <vt:lpstr>Arial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YONSAI</dc:creator>
  <cp:lastModifiedBy>YONSAI</cp:lastModifiedBy>
  <cp:revision>33</cp:revision>
  <dcterms:created xsi:type="dcterms:W3CDTF">2023-06-08T05:09:25Z</dcterms:created>
  <dcterms:modified xsi:type="dcterms:W3CDTF">2023-06-12T07:53:15Z</dcterms:modified>
</cp:coreProperties>
</file>