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7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6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63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951D-7BB8-4369-A9ED-42BA66D91854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3372" y="2369301"/>
            <a:ext cx="2057940" cy="1019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Bindung</a:t>
            </a:r>
            <a:endParaRPr lang="de-DE" sz="2000" dirty="0">
              <a:latin typeface="Palatino Linotype" panose="02040502050505030304" pitchFamily="18" charset="0"/>
            </a:endParaRPr>
          </a:p>
        </p:txBody>
      </p:sp>
      <p:cxnSp>
        <p:nvCxnSpPr>
          <p:cNvPr id="9" name="Gerade Verbindung mit Pfeil 8"/>
          <p:cNvCxnSpPr>
            <a:stCxn id="41" idx="4"/>
            <a:endCxn id="4" idx="0"/>
          </p:cNvCxnSpPr>
          <p:nvPr/>
        </p:nvCxnSpPr>
        <p:spPr>
          <a:xfrm flipH="1">
            <a:off x="2002342" y="1807752"/>
            <a:ext cx="5259" cy="561549"/>
          </a:xfrm>
          <a:prstGeom prst="straightConnector1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941783" y="2369903"/>
            <a:ext cx="2044382" cy="1018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Vertiefung</a:t>
            </a:r>
            <a:endParaRPr lang="de-DE" sz="2000" dirty="0">
              <a:latin typeface="Palatino Linotype" panose="02040502050505030304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931263" y="2372526"/>
            <a:ext cx="1984676" cy="1015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Palatino Linotype" panose="02040502050505030304" pitchFamily="18" charset="0"/>
              </a:rPr>
              <a:t>Totale Immersion</a:t>
            </a:r>
            <a:endParaRPr lang="de-DE" sz="2000" dirty="0">
              <a:latin typeface="Palatino Linotype" panose="02040502050505030304" pitchFamily="18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031312" y="2677459"/>
            <a:ext cx="1910470" cy="403313"/>
          </a:xfrm>
          <a:prstGeom prst="rightArrow">
            <a:avLst/>
          </a:prstGeom>
          <a:gradFill>
            <a:gsLst>
              <a:gs pos="31000">
                <a:schemeClr val="accent1">
                  <a:lumMod val="45000"/>
                  <a:lumOff val="5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6986165" y="2677459"/>
            <a:ext cx="1945097" cy="403313"/>
          </a:xfrm>
          <a:prstGeom prst="rightArrow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64" idx="4"/>
            <a:endCxn id="15" idx="0"/>
          </p:cNvCxnSpPr>
          <p:nvPr/>
        </p:nvCxnSpPr>
        <p:spPr>
          <a:xfrm>
            <a:off x="5963974" y="1807751"/>
            <a:ext cx="0" cy="562152"/>
          </a:xfrm>
          <a:prstGeom prst="straightConnector1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5" idx="0"/>
            <a:endCxn id="4" idx="2"/>
          </p:cNvCxnSpPr>
          <p:nvPr/>
        </p:nvCxnSpPr>
        <p:spPr>
          <a:xfrm flipH="1" flipV="1">
            <a:off x="2002342" y="3388934"/>
            <a:ext cx="10614" cy="739361"/>
          </a:xfrm>
          <a:prstGeom prst="straightConnector1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2503" y="92901"/>
            <a:ext cx="3890196" cy="17148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latin typeface="Palatino Linotype" panose="02040502050505030304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07601" y="654450"/>
            <a:ext cx="1813432" cy="7371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Palatino Linotype" panose="02040502050505030304" pitchFamily="18" charset="0"/>
              </a:rPr>
              <a:t>Entwicklung von Expertise möglich</a:t>
            </a:r>
          </a:p>
        </p:txBody>
      </p:sp>
      <p:sp>
        <p:nvSpPr>
          <p:cNvPr id="5" name="Ellipse 4"/>
          <p:cNvSpPr/>
          <p:nvPr/>
        </p:nvSpPr>
        <p:spPr>
          <a:xfrm>
            <a:off x="194274" y="654451"/>
            <a:ext cx="1808068" cy="7302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Palatino Linotype" panose="02040502050505030304" pitchFamily="18" charset="0"/>
              </a:rPr>
              <a:t>Geschmack des Nutzers wird getroffen</a:t>
            </a:r>
            <a:endParaRPr lang="de-DE" sz="1100" dirty="0" smtClean="0">
              <a:latin typeface="Palatino Linotype" panose="02040502050505030304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623682" y="314608"/>
            <a:ext cx="12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Zugriff</a:t>
            </a:r>
            <a:endParaRPr lang="de-DE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7858" y="4128295"/>
            <a:ext cx="3890196" cy="17148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Palatino Linotype" panose="02040502050505030304" pitchFamily="18" charset="0"/>
              </a:rPr>
              <a:t>Investierte Zeit</a:t>
            </a:r>
            <a:endParaRPr lang="de-DE" sz="1400" dirty="0" smtClean="0">
              <a:latin typeface="Palatino Linotype" panose="02040502050505030304" pitchFamily="18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623682" y="4359405"/>
            <a:ext cx="12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Aufwand</a:t>
            </a:r>
            <a:endParaRPr lang="de-DE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4018876" y="92900"/>
            <a:ext cx="3890196" cy="17148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Grafiken</a:t>
            </a:r>
          </a:p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Aufgaben</a:t>
            </a:r>
          </a:p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Handlung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362477" y="285118"/>
            <a:ext cx="1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Spielaufbau</a:t>
            </a:r>
            <a:endParaRPr lang="de-DE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7975249" y="68461"/>
            <a:ext cx="3890196" cy="17148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Palatino Linotype" panose="02040502050505030304" pitchFamily="18" charset="0"/>
              </a:rPr>
              <a:t>Nachempfindung der Situation des Spielcharakters</a:t>
            </a:r>
            <a:endParaRPr lang="de-DE" sz="1400" dirty="0" smtClean="0">
              <a:latin typeface="Palatino Linotype" panose="02040502050505030304" pitchFamily="18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9252673" y="285118"/>
            <a:ext cx="1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Empathie</a:t>
            </a:r>
            <a:endParaRPr lang="de-DE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7990540" y="4128294"/>
            <a:ext cx="3890196" cy="17148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Sound</a:t>
            </a:r>
          </a:p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Grafiken</a:t>
            </a:r>
          </a:p>
          <a:p>
            <a:pPr marL="285750" indent="-285750" algn="ctr">
              <a:buFontTx/>
              <a:buChar char="-"/>
            </a:pPr>
            <a:r>
              <a:rPr lang="de-DE" sz="1400" dirty="0" smtClean="0">
                <a:latin typeface="Palatino Linotype" panose="02040502050505030304" pitchFamily="18" charset="0"/>
              </a:rPr>
              <a:t>Handlung</a:t>
            </a:r>
            <a:endParaRPr lang="de-DE" sz="1400" dirty="0" smtClean="0">
              <a:latin typeface="Palatino Linotype" panose="02040502050505030304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9237381" y="4355940"/>
            <a:ext cx="1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>
                <a:solidFill>
                  <a:schemeClr val="bg1"/>
                </a:solidFill>
                <a:latin typeface="Palatino Linotype" panose="02040502050505030304" pitchFamily="18" charset="0"/>
              </a:rPr>
              <a:t>Atmosphere</a:t>
            </a:r>
            <a:endParaRPr lang="de-DE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1" name="Gerade Verbindung mit Pfeil 80"/>
          <p:cNvCxnSpPr>
            <a:stCxn id="70" idx="4"/>
            <a:endCxn id="16" idx="0"/>
          </p:cNvCxnSpPr>
          <p:nvPr/>
        </p:nvCxnSpPr>
        <p:spPr>
          <a:xfrm>
            <a:off x="9920347" y="1783312"/>
            <a:ext cx="3254" cy="589214"/>
          </a:xfrm>
          <a:prstGeom prst="straightConnector1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9" idx="0"/>
            <a:endCxn id="16" idx="2"/>
          </p:cNvCxnSpPr>
          <p:nvPr/>
        </p:nvCxnSpPr>
        <p:spPr>
          <a:xfrm flipH="1" flipV="1">
            <a:off x="9923601" y="3388330"/>
            <a:ext cx="12037" cy="739964"/>
          </a:xfrm>
          <a:prstGeom prst="straightConnector1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64292" y="4497626"/>
            <a:ext cx="277490" cy="2276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4664292" y="4985719"/>
            <a:ext cx="277490" cy="2276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4664292" y="5221206"/>
            <a:ext cx="277490" cy="227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/>
          <p:nvPr/>
        </p:nvSpPr>
        <p:spPr>
          <a:xfrm>
            <a:off x="4664292" y="5448852"/>
            <a:ext cx="277490" cy="227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5032210" y="44267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>= Barrieren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032210" y="5150363"/>
            <a:ext cx="205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Palatino Linotype" panose="02040502050505030304" pitchFamily="18" charset="0"/>
              </a:rPr>
              <a:t>= Immersionslevel</a:t>
            </a: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schmidl</dc:creator>
  <cp:lastModifiedBy>daniel schmidl</cp:lastModifiedBy>
  <cp:revision>9</cp:revision>
  <dcterms:created xsi:type="dcterms:W3CDTF">2017-10-24T12:18:26Z</dcterms:created>
  <dcterms:modified xsi:type="dcterms:W3CDTF">2017-11-09T10:53:26Z</dcterms:modified>
</cp:coreProperties>
</file>