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90" r:id="rId3"/>
    <p:sldId id="291" r:id="rId4"/>
    <p:sldId id="259" r:id="rId5"/>
    <p:sldId id="288" r:id="rId6"/>
    <p:sldId id="263" r:id="rId7"/>
    <p:sldId id="265" r:id="rId8"/>
    <p:sldId id="289" r:id="rId9"/>
    <p:sldId id="272" r:id="rId10"/>
    <p:sldId id="273" r:id="rId11"/>
    <p:sldId id="275" r:id="rId12"/>
    <p:sldId id="274" r:id="rId13"/>
    <p:sldId id="285" r:id="rId14"/>
    <p:sldId id="280" r:id="rId15"/>
    <p:sldId id="282" r:id="rId16"/>
    <p:sldId id="281" r:id="rId17"/>
    <p:sldId id="279" r:id="rId18"/>
    <p:sldId id="261"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004B"/>
    <a:srgbClr val="CDD30F"/>
    <a:srgbClr val="ECBC00"/>
    <a:srgbClr val="AEA700"/>
    <a:srgbClr val="0087B2"/>
    <a:srgbClr val="3D4100"/>
    <a:srgbClr val="1D3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551" autoAdjust="0"/>
  </p:normalViewPr>
  <p:slideViewPr>
    <p:cSldViewPr>
      <p:cViewPr varScale="1">
        <p:scale>
          <a:sx n="72" d="100"/>
          <a:sy n="72" d="100"/>
        </p:scale>
        <p:origin x="27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DA912-A2AE-4E17-BA14-5B32DE20DA58}" type="doc">
      <dgm:prSet loTypeId="urn:microsoft.com/office/officeart/2005/8/layout/hProcess9" loCatId="process" qsTypeId="urn:microsoft.com/office/officeart/2005/8/quickstyle/simple1" qsCatId="simple" csTypeId="urn:microsoft.com/office/officeart/2005/8/colors/accent1_2" csCatId="accent1" phldr="1"/>
      <dgm:spPr/>
    </dgm:pt>
    <dgm:pt modelId="{88A5706E-DB81-4314-A615-266D2380FBEC}">
      <dgm:prSet phldrT="[Text]"/>
      <dgm:spPr/>
      <dgm:t>
        <a:bodyPr/>
        <a:lstStyle/>
        <a:p>
          <a:r>
            <a:rPr lang="de-DE" dirty="0" smtClean="0"/>
            <a:t>Literaturrecherche</a:t>
          </a:r>
          <a:endParaRPr lang="de-DE" dirty="0"/>
        </a:p>
      </dgm:t>
    </dgm:pt>
    <dgm:pt modelId="{3706D884-9E0B-4CC3-98DB-DB22049A315C}" type="parTrans" cxnId="{EB233284-73E4-4D7E-A6E9-819E53797F48}">
      <dgm:prSet/>
      <dgm:spPr/>
      <dgm:t>
        <a:bodyPr/>
        <a:lstStyle/>
        <a:p>
          <a:endParaRPr lang="de-DE"/>
        </a:p>
      </dgm:t>
    </dgm:pt>
    <dgm:pt modelId="{8C9C553E-F201-4323-8DC0-1FE4ED1BFDF0}" type="sibTrans" cxnId="{EB233284-73E4-4D7E-A6E9-819E53797F48}">
      <dgm:prSet/>
      <dgm:spPr/>
      <dgm:t>
        <a:bodyPr/>
        <a:lstStyle/>
        <a:p>
          <a:endParaRPr lang="de-DE"/>
        </a:p>
      </dgm:t>
    </dgm:pt>
    <dgm:pt modelId="{89E90CCA-EDA3-4CA5-BA47-C6C8028CA2A4}">
      <dgm:prSet phldrT="[Text]"/>
      <dgm:spPr/>
      <dgm:t>
        <a:bodyPr/>
        <a:lstStyle/>
        <a:p>
          <a:r>
            <a:rPr lang="de-DE" dirty="0" smtClean="0"/>
            <a:t>Erstellung des Studiendesigns</a:t>
          </a:r>
          <a:endParaRPr lang="de-DE" dirty="0"/>
        </a:p>
      </dgm:t>
    </dgm:pt>
    <dgm:pt modelId="{0E2AC639-89CC-44D2-AF28-46F743F6D1E0}" type="parTrans" cxnId="{A6F700AB-8787-4FCD-8C3C-3797DE94F1EC}">
      <dgm:prSet/>
      <dgm:spPr/>
      <dgm:t>
        <a:bodyPr/>
        <a:lstStyle/>
        <a:p>
          <a:endParaRPr lang="de-DE"/>
        </a:p>
      </dgm:t>
    </dgm:pt>
    <dgm:pt modelId="{D3083A27-4630-439D-8C8D-041CDD80FD48}" type="sibTrans" cxnId="{A6F700AB-8787-4FCD-8C3C-3797DE94F1EC}">
      <dgm:prSet/>
      <dgm:spPr/>
      <dgm:t>
        <a:bodyPr/>
        <a:lstStyle/>
        <a:p>
          <a:endParaRPr lang="de-DE"/>
        </a:p>
      </dgm:t>
    </dgm:pt>
    <dgm:pt modelId="{10916D3A-F78E-4DC2-B94C-EB89EF4560D5}">
      <dgm:prSet phldrT="[Text]"/>
      <dgm:spPr/>
      <dgm:t>
        <a:bodyPr/>
        <a:lstStyle/>
        <a:p>
          <a:r>
            <a:rPr lang="de-DE" dirty="0" smtClean="0"/>
            <a:t>Einarbeitung in Unreal/</a:t>
          </a:r>
          <a:r>
            <a:rPr lang="de-DE" dirty="0" err="1" smtClean="0"/>
            <a:t>Steam</a:t>
          </a:r>
          <a:r>
            <a:rPr lang="de-DE" dirty="0" smtClean="0"/>
            <a:t> VR</a:t>
          </a:r>
          <a:endParaRPr lang="de-DE" dirty="0"/>
        </a:p>
      </dgm:t>
    </dgm:pt>
    <dgm:pt modelId="{E79898B1-628B-4A77-9EF2-FA36EBA82A7F}" type="parTrans" cxnId="{BC55C04D-E37E-4F6C-A616-B2720FDFFB95}">
      <dgm:prSet/>
      <dgm:spPr/>
      <dgm:t>
        <a:bodyPr/>
        <a:lstStyle/>
        <a:p>
          <a:endParaRPr lang="de-DE"/>
        </a:p>
      </dgm:t>
    </dgm:pt>
    <dgm:pt modelId="{538D2905-5644-4412-AC8C-37921540DCBA}" type="sibTrans" cxnId="{BC55C04D-E37E-4F6C-A616-B2720FDFFB95}">
      <dgm:prSet/>
      <dgm:spPr/>
      <dgm:t>
        <a:bodyPr/>
        <a:lstStyle/>
        <a:p>
          <a:endParaRPr lang="de-DE"/>
        </a:p>
      </dgm:t>
    </dgm:pt>
    <dgm:pt modelId="{74AC7740-D644-4AF4-A46A-1822D55E18A7}">
      <dgm:prSet phldrT="[Text]"/>
      <dgm:spPr/>
      <dgm:t>
        <a:bodyPr/>
        <a:lstStyle/>
        <a:p>
          <a:r>
            <a:rPr lang="de-DE" dirty="0" smtClean="0"/>
            <a:t>Implementierung des Prototypen</a:t>
          </a:r>
          <a:endParaRPr lang="de-DE" dirty="0"/>
        </a:p>
      </dgm:t>
    </dgm:pt>
    <dgm:pt modelId="{C32D5C86-8E9C-40A3-B7F0-F717F9CDCE96}" type="parTrans" cxnId="{D3FCA4A1-CB1A-4F83-90A4-56A446C54CA2}">
      <dgm:prSet/>
      <dgm:spPr/>
      <dgm:t>
        <a:bodyPr/>
        <a:lstStyle/>
        <a:p>
          <a:endParaRPr lang="de-DE"/>
        </a:p>
      </dgm:t>
    </dgm:pt>
    <dgm:pt modelId="{E7D9091A-404D-4D11-86C4-01EC8F49B735}" type="sibTrans" cxnId="{D3FCA4A1-CB1A-4F83-90A4-56A446C54CA2}">
      <dgm:prSet/>
      <dgm:spPr/>
      <dgm:t>
        <a:bodyPr/>
        <a:lstStyle/>
        <a:p>
          <a:endParaRPr lang="de-DE"/>
        </a:p>
      </dgm:t>
    </dgm:pt>
    <dgm:pt modelId="{8F8BD105-3EA1-4207-A085-77FB9B505CD2}">
      <dgm:prSet phldrT="[Text]"/>
      <dgm:spPr/>
      <dgm:t>
        <a:bodyPr/>
        <a:lstStyle/>
        <a:p>
          <a:r>
            <a:rPr lang="de-DE" dirty="0" smtClean="0"/>
            <a:t>Durchführung der Tests</a:t>
          </a:r>
          <a:endParaRPr lang="de-DE" dirty="0"/>
        </a:p>
      </dgm:t>
    </dgm:pt>
    <dgm:pt modelId="{7BF6FCB5-92F1-4C20-8760-1365D59F1E35}" type="parTrans" cxnId="{B1539A69-F9F1-47AB-94E3-A96E8C0068A4}">
      <dgm:prSet/>
      <dgm:spPr/>
      <dgm:t>
        <a:bodyPr/>
        <a:lstStyle/>
        <a:p>
          <a:endParaRPr lang="de-DE"/>
        </a:p>
      </dgm:t>
    </dgm:pt>
    <dgm:pt modelId="{BB2E2812-21B8-4EBD-857A-9F4F73A83EB1}" type="sibTrans" cxnId="{B1539A69-F9F1-47AB-94E3-A96E8C0068A4}">
      <dgm:prSet/>
      <dgm:spPr/>
      <dgm:t>
        <a:bodyPr/>
        <a:lstStyle/>
        <a:p>
          <a:endParaRPr lang="de-DE"/>
        </a:p>
      </dgm:t>
    </dgm:pt>
    <dgm:pt modelId="{C71B3900-231D-4812-A474-E3944302340F}">
      <dgm:prSet phldrT="[Text]"/>
      <dgm:spPr/>
      <dgm:t>
        <a:bodyPr/>
        <a:lstStyle/>
        <a:p>
          <a:r>
            <a:rPr lang="de-DE" dirty="0" smtClean="0"/>
            <a:t>Datenauswertung</a:t>
          </a:r>
          <a:endParaRPr lang="de-DE" dirty="0"/>
        </a:p>
      </dgm:t>
    </dgm:pt>
    <dgm:pt modelId="{238D24FA-4EA0-43F3-8A29-BD9F26380805}" type="parTrans" cxnId="{A31F11FA-8F53-4899-B7E3-1E77118356CE}">
      <dgm:prSet/>
      <dgm:spPr/>
      <dgm:t>
        <a:bodyPr/>
        <a:lstStyle/>
        <a:p>
          <a:endParaRPr lang="de-DE"/>
        </a:p>
      </dgm:t>
    </dgm:pt>
    <dgm:pt modelId="{548CB328-BD27-49C1-9739-BBD3F9A39DA7}" type="sibTrans" cxnId="{A31F11FA-8F53-4899-B7E3-1E77118356CE}">
      <dgm:prSet/>
      <dgm:spPr/>
      <dgm:t>
        <a:bodyPr/>
        <a:lstStyle/>
        <a:p>
          <a:endParaRPr lang="de-DE"/>
        </a:p>
      </dgm:t>
    </dgm:pt>
    <dgm:pt modelId="{7452C864-3AF8-4DD4-BB7D-359122F206A3}" type="pres">
      <dgm:prSet presAssocID="{9B9DA912-A2AE-4E17-BA14-5B32DE20DA58}" presName="CompostProcess" presStyleCnt="0">
        <dgm:presLayoutVars>
          <dgm:dir/>
          <dgm:resizeHandles val="exact"/>
        </dgm:presLayoutVars>
      </dgm:prSet>
      <dgm:spPr/>
    </dgm:pt>
    <dgm:pt modelId="{B40D5FE9-D24A-478B-B4F3-B6E40679AD2F}" type="pres">
      <dgm:prSet presAssocID="{9B9DA912-A2AE-4E17-BA14-5B32DE20DA58}" presName="arrow" presStyleLbl="bgShp" presStyleIdx="0" presStyleCnt="1"/>
      <dgm:spPr/>
    </dgm:pt>
    <dgm:pt modelId="{55DA2B0B-0084-4116-B966-59F042985665}" type="pres">
      <dgm:prSet presAssocID="{9B9DA912-A2AE-4E17-BA14-5B32DE20DA58}" presName="linearProcess" presStyleCnt="0"/>
      <dgm:spPr/>
    </dgm:pt>
    <dgm:pt modelId="{2A87E278-3A81-47B5-90E4-33A6796D8DE2}" type="pres">
      <dgm:prSet presAssocID="{88A5706E-DB81-4314-A615-266D2380FBEC}" presName="textNode" presStyleLbl="node1" presStyleIdx="0" presStyleCnt="6">
        <dgm:presLayoutVars>
          <dgm:bulletEnabled val="1"/>
        </dgm:presLayoutVars>
      </dgm:prSet>
      <dgm:spPr/>
      <dgm:t>
        <a:bodyPr/>
        <a:lstStyle/>
        <a:p>
          <a:endParaRPr lang="de-DE"/>
        </a:p>
      </dgm:t>
    </dgm:pt>
    <dgm:pt modelId="{511060EF-0623-42E5-BA3A-1914B8766CF0}" type="pres">
      <dgm:prSet presAssocID="{8C9C553E-F201-4323-8DC0-1FE4ED1BFDF0}" presName="sibTrans" presStyleCnt="0"/>
      <dgm:spPr/>
    </dgm:pt>
    <dgm:pt modelId="{B7E6976B-DC70-4FBC-BC90-58B753B80157}" type="pres">
      <dgm:prSet presAssocID="{89E90CCA-EDA3-4CA5-BA47-C6C8028CA2A4}" presName="textNode" presStyleLbl="node1" presStyleIdx="1" presStyleCnt="6">
        <dgm:presLayoutVars>
          <dgm:bulletEnabled val="1"/>
        </dgm:presLayoutVars>
      </dgm:prSet>
      <dgm:spPr/>
      <dgm:t>
        <a:bodyPr/>
        <a:lstStyle/>
        <a:p>
          <a:endParaRPr lang="de-DE"/>
        </a:p>
      </dgm:t>
    </dgm:pt>
    <dgm:pt modelId="{9AB2740E-C045-4CC0-B021-46503BA440E5}" type="pres">
      <dgm:prSet presAssocID="{D3083A27-4630-439D-8C8D-041CDD80FD48}" presName="sibTrans" presStyleCnt="0"/>
      <dgm:spPr/>
    </dgm:pt>
    <dgm:pt modelId="{42384BF3-DCAA-42FF-B4C6-E679816F2F0D}" type="pres">
      <dgm:prSet presAssocID="{10916D3A-F78E-4DC2-B94C-EB89EF4560D5}" presName="textNode" presStyleLbl="node1" presStyleIdx="2" presStyleCnt="6">
        <dgm:presLayoutVars>
          <dgm:bulletEnabled val="1"/>
        </dgm:presLayoutVars>
      </dgm:prSet>
      <dgm:spPr/>
      <dgm:t>
        <a:bodyPr/>
        <a:lstStyle/>
        <a:p>
          <a:endParaRPr lang="de-DE"/>
        </a:p>
      </dgm:t>
    </dgm:pt>
    <dgm:pt modelId="{89A7A312-FB68-4577-9F0C-75F6E9F22EB3}" type="pres">
      <dgm:prSet presAssocID="{538D2905-5644-4412-AC8C-37921540DCBA}" presName="sibTrans" presStyleCnt="0"/>
      <dgm:spPr/>
    </dgm:pt>
    <dgm:pt modelId="{A25593CC-4DAF-4C22-BAB4-EC6F72B5F6E0}" type="pres">
      <dgm:prSet presAssocID="{74AC7740-D644-4AF4-A46A-1822D55E18A7}" presName="textNode" presStyleLbl="node1" presStyleIdx="3" presStyleCnt="6">
        <dgm:presLayoutVars>
          <dgm:bulletEnabled val="1"/>
        </dgm:presLayoutVars>
      </dgm:prSet>
      <dgm:spPr/>
      <dgm:t>
        <a:bodyPr/>
        <a:lstStyle/>
        <a:p>
          <a:endParaRPr lang="de-DE"/>
        </a:p>
      </dgm:t>
    </dgm:pt>
    <dgm:pt modelId="{5F2706FB-E655-44F4-90B2-CED66857A502}" type="pres">
      <dgm:prSet presAssocID="{E7D9091A-404D-4D11-86C4-01EC8F49B735}" presName="sibTrans" presStyleCnt="0"/>
      <dgm:spPr/>
    </dgm:pt>
    <dgm:pt modelId="{D9FC1B50-686A-481C-9B3A-F331503095F5}" type="pres">
      <dgm:prSet presAssocID="{8F8BD105-3EA1-4207-A085-77FB9B505CD2}" presName="textNode" presStyleLbl="node1" presStyleIdx="4" presStyleCnt="6">
        <dgm:presLayoutVars>
          <dgm:bulletEnabled val="1"/>
        </dgm:presLayoutVars>
      </dgm:prSet>
      <dgm:spPr/>
      <dgm:t>
        <a:bodyPr/>
        <a:lstStyle/>
        <a:p>
          <a:endParaRPr lang="de-DE"/>
        </a:p>
      </dgm:t>
    </dgm:pt>
    <dgm:pt modelId="{744CE4F7-56D2-4A3D-9209-1D370B3D4A80}" type="pres">
      <dgm:prSet presAssocID="{BB2E2812-21B8-4EBD-857A-9F4F73A83EB1}" presName="sibTrans" presStyleCnt="0"/>
      <dgm:spPr/>
    </dgm:pt>
    <dgm:pt modelId="{A74ACB2B-34D7-45BB-BFCF-E044D6E4FAA2}" type="pres">
      <dgm:prSet presAssocID="{C71B3900-231D-4812-A474-E3944302340F}" presName="textNode" presStyleLbl="node1" presStyleIdx="5" presStyleCnt="6">
        <dgm:presLayoutVars>
          <dgm:bulletEnabled val="1"/>
        </dgm:presLayoutVars>
      </dgm:prSet>
      <dgm:spPr/>
      <dgm:t>
        <a:bodyPr/>
        <a:lstStyle/>
        <a:p>
          <a:endParaRPr lang="de-DE"/>
        </a:p>
      </dgm:t>
    </dgm:pt>
  </dgm:ptLst>
  <dgm:cxnLst>
    <dgm:cxn modelId="{A6F700AB-8787-4FCD-8C3C-3797DE94F1EC}" srcId="{9B9DA912-A2AE-4E17-BA14-5B32DE20DA58}" destId="{89E90CCA-EDA3-4CA5-BA47-C6C8028CA2A4}" srcOrd="1" destOrd="0" parTransId="{0E2AC639-89CC-44D2-AF28-46F743F6D1E0}" sibTransId="{D3083A27-4630-439D-8C8D-041CDD80FD48}"/>
    <dgm:cxn modelId="{B1539A69-F9F1-47AB-94E3-A96E8C0068A4}" srcId="{9B9DA912-A2AE-4E17-BA14-5B32DE20DA58}" destId="{8F8BD105-3EA1-4207-A085-77FB9B505CD2}" srcOrd="4" destOrd="0" parTransId="{7BF6FCB5-92F1-4C20-8760-1365D59F1E35}" sibTransId="{BB2E2812-21B8-4EBD-857A-9F4F73A83EB1}"/>
    <dgm:cxn modelId="{8C3F3C2E-5FC9-42BB-8976-61FF2CA4F3D6}" type="presOf" srcId="{9B9DA912-A2AE-4E17-BA14-5B32DE20DA58}" destId="{7452C864-3AF8-4DD4-BB7D-359122F206A3}" srcOrd="0" destOrd="0" presId="urn:microsoft.com/office/officeart/2005/8/layout/hProcess9"/>
    <dgm:cxn modelId="{A2E8E2DE-BBA1-4884-A96B-8209807A645B}" type="presOf" srcId="{10916D3A-F78E-4DC2-B94C-EB89EF4560D5}" destId="{42384BF3-DCAA-42FF-B4C6-E679816F2F0D}" srcOrd="0" destOrd="0" presId="urn:microsoft.com/office/officeart/2005/8/layout/hProcess9"/>
    <dgm:cxn modelId="{5A3B37D4-4FE7-4C0E-B824-4F75A73565E7}" type="presOf" srcId="{C71B3900-231D-4812-A474-E3944302340F}" destId="{A74ACB2B-34D7-45BB-BFCF-E044D6E4FAA2}" srcOrd="0" destOrd="0" presId="urn:microsoft.com/office/officeart/2005/8/layout/hProcess9"/>
    <dgm:cxn modelId="{C38F74C5-C575-4646-973E-0A2C237F1022}" type="presOf" srcId="{8F8BD105-3EA1-4207-A085-77FB9B505CD2}" destId="{D9FC1B50-686A-481C-9B3A-F331503095F5}" srcOrd="0" destOrd="0" presId="urn:microsoft.com/office/officeart/2005/8/layout/hProcess9"/>
    <dgm:cxn modelId="{86996342-B06C-44A3-AE33-806F07917C98}" type="presOf" srcId="{88A5706E-DB81-4314-A615-266D2380FBEC}" destId="{2A87E278-3A81-47B5-90E4-33A6796D8DE2}" srcOrd="0" destOrd="0" presId="urn:microsoft.com/office/officeart/2005/8/layout/hProcess9"/>
    <dgm:cxn modelId="{EB233284-73E4-4D7E-A6E9-819E53797F48}" srcId="{9B9DA912-A2AE-4E17-BA14-5B32DE20DA58}" destId="{88A5706E-DB81-4314-A615-266D2380FBEC}" srcOrd="0" destOrd="0" parTransId="{3706D884-9E0B-4CC3-98DB-DB22049A315C}" sibTransId="{8C9C553E-F201-4323-8DC0-1FE4ED1BFDF0}"/>
    <dgm:cxn modelId="{D3FCA4A1-CB1A-4F83-90A4-56A446C54CA2}" srcId="{9B9DA912-A2AE-4E17-BA14-5B32DE20DA58}" destId="{74AC7740-D644-4AF4-A46A-1822D55E18A7}" srcOrd="3" destOrd="0" parTransId="{C32D5C86-8E9C-40A3-B7F0-F717F9CDCE96}" sibTransId="{E7D9091A-404D-4D11-86C4-01EC8F49B735}"/>
    <dgm:cxn modelId="{F311D1A2-C3D4-481A-AC7E-22EA1DDA25F0}" type="presOf" srcId="{89E90CCA-EDA3-4CA5-BA47-C6C8028CA2A4}" destId="{B7E6976B-DC70-4FBC-BC90-58B753B80157}" srcOrd="0" destOrd="0" presId="urn:microsoft.com/office/officeart/2005/8/layout/hProcess9"/>
    <dgm:cxn modelId="{A31F11FA-8F53-4899-B7E3-1E77118356CE}" srcId="{9B9DA912-A2AE-4E17-BA14-5B32DE20DA58}" destId="{C71B3900-231D-4812-A474-E3944302340F}" srcOrd="5" destOrd="0" parTransId="{238D24FA-4EA0-43F3-8A29-BD9F26380805}" sibTransId="{548CB328-BD27-49C1-9739-BBD3F9A39DA7}"/>
    <dgm:cxn modelId="{BC55C04D-E37E-4F6C-A616-B2720FDFFB95}" srcId="{9B9DA912-A2AE-4E17-BA14-5B32DE20DA58}" destId="{10916D3A-F78E-4DC2-B94C-EB89EF4560D5}" srcOrd="2" destOrd="0" parTransId="{E79898B1-628B-4A77-9EF2-FA36EBA82A7F}" sibTransId="{538D2905-5644-4412-AC8C-37921540DCBA}"/>
    <dgm:cxn modelId="{7ECA6C6B-3BB1-4939-91C9-362BCEB7FB65}" type="presOf" srcId="{74AC7740-D644-4AF4-A46A-1822D55E18A7}" destId="{A25593CC-4DAF-4C22-BAB4-EC6F72B5F6E0}" srcOrd="0" destOrd="0" presId="urn:microsoft.com/office/officeart/2005/8/layout/hProcess9"/>
    <dgm:cxn modelId="{D3EB00D7-5449-4B7C-940E-594CE72D78BD}" type="presParOf" srcId="{7452C864-3AF8-4DD4-BB7D-359122F206A3}" destId="{B40D5FE9-D24A-478B-B4F3-B6E40679AD2F}" srcOrd="0" destOrd="0" presId="urn:microsoft.com/office/officeart/2005/8/layout/hProcess9"/>
    <dgm:cxn modelId="{AB23999C-C733-4763-A4C4-F310F935051C}" type="presParOf" srcId="{7452C864-3AF8-4DD4-BB7D-359122F206A3}" destId="{55DA2B0B-0084-4116-B966-59F042985665}" srcOrd="1" destOrd="0" presId="urn:microsoft.com/office/officeart/2005/8/layout/hProcess9"/>
    <dgm:cxn modelId="{18A09D73-554E-4BAC-8E27-85462B7F3102}" type="presParOf" srcId="{55DA2B0B-0084-4116-B966-59F042985665}" destId="{2A87E278-3A81-47B5-90E4-33A6796D8DE2}" srcOrd="0" destOrd="0" presId="urn:microsoft.com/office/officeart/2005/8/layout/hProcess9"/>
    <dgm:cxn modelId="{1FA35BC3-FF39-4D77-B861-1217418B8FA8}" type="presParOf" srcId="{55DA2B0B-0084-4116-B966-59F042985665}" destId="{511060EF-0623-42E5-BA3A-1914B8766CF0}" srcOrd="1" destOrd="0" presId="urn:microsoft.com/office/officeart/2005/8/layout/hProcess9"/>
    <dgm:cxn modelId="{63968F6B-5790-4360-B98E-86AF02BE1B8C}" type="presParOf" srcId="{55DA2B0B-0084-4116-B966-59F042985665}" destId="{B7E6976B-DC70-4FBC-BC90-58B753B80157}" srcOrd="2" destOrd="0" presId="urn:microsoft.com/office/officeart/2005/8/layout/hProcess9"/>
    <dgm:cxn modelId="{3A772705-B2F0-4439-93D4-143562633B37}" type="presParOf" srcId="{55DA2B0B-0084-4116-B966-59F042985665}" destId="{9AB2740E-C045-4CC0-B021-46503BA440E5}" srcOrd="3" destOrd="0" presId="urn:microsoft.com/office/officeart/2005/8/layout/hProcess9"/>
    <dgm:cxn modelId="{B7B0D99C-4555-4205-9406-45E8C1176DBF}" type="presParOf" srcId="{55DA2B0B-0084-4116-B966-59F042985665}" destId="{42384BF3-DCAA-42FF-B4C6-E679816F2F0D}" srcOrd="4" destOrd="0" presId="urn:microsoft.com/office/officeart/2005/8/layout/hProcess9"/>
    <dgm:cxn modelId="{21346785-6DDD-433E-9E13-4C75BE33D110}" type="presParOf" srcId="{55DA2B0B-0084-4116-B966-59F042985665}" destId="{89A7A312-FB68-4577-9F0C-75F6E9F22EB3}" srcOrd="5" destOrd="0" presId="urn:microsoft.com/office/officeart/2005/8/layout/hProcess9"/>
    <dgm:cxn modelId="{8DB729BC-037B-475C-A718-3C094286B975}" type="presParOf" srcId="{55DA2B0B-0084-4116-B966-59F042985665}" destId="{A25593CC-4DAF-4C22-BAB4-EC6F72B5F6E0}" srcOrd="6" destOrd="0" presId="urn:microsoft.com/office/officeart/2005/8/layout/hProcess9"/>
    <dgm:cxn modelId="{2C1C784F-6D4B-414B-92EC-6C0841CF54F5}" type="presParOf" srcId="{55DA2B0B-0084-4116-B966-59F042985665}" destId="{5F2706FB-E655-44F4-90B2-CED66857A502}" srcOrd="7" destOrd="0" presId="urn:microsoft.com/office/officeart/2005/8/layout/hProcess9"/>
    <dgm:cxn modelId="{644B52D9-EC99-4F99-A6BF-144E6174FD19}" type="presParOf" srcId="{55DA2B0B-0084-4116-B966-59F042985665}" destId="{D9FC1B50-686A-481C-9B3A-F331503095F5}" srcOrd="8" destOrd="0" presId="urn:microsoft.com/office/officeart/2005/8/layout/hProcess9"/>
    <dgm:cxn modelId="{1420EE27-86DA-49B5-B6F5-DFF3A077409B}" type="presParOf" srcId="{55DA2B0B-0084-4116-B966-59F042985665}" destId="{744CE4F7-56D2-4A3D-9209-1D370B3D4A80}" srcOrd="9" destOrd="0" presId="urn:microsoft.com/office/officeart/2005/8/layout/hProcess9"/>
    <dgm:cxn modelId="{AB1CF4E4-FAA5-4B3F-9B7E-DB8B98BBEC27}" type="presParOf" srcId="{55DA2B0B-0084-4116-B966-59F042985665}" destId="{A74ACB2B-34D7-45BB-BFCF-E044D6E4FAA2}"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D5FE9-D24A-478B-B4F3-B6E40679AD2F}">
      <dsp:nvSpPr>
        <dsp:cNvPr id="0" name=""/>
        <dsp:cNvSpPr/>
      </dsp:nvSpPr>
      <dsp:spPr>
        <a:xfrm>
          <a:off x="621096" y="0"/>
          <a:ext cx="7039099" cy="438395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7E278-3A81-47B5-90E4-33A6796D8DE2}">
      <dsp:nvSpPr>
        <dsp:cNvPr id="0" name=""/>
        <dsp:cNvSpPr/>
      </dsp:nvSpPr>
      <dsp:spPr>
        <a:xfrm>
          <a:off x="2274"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Literaturrecherche</a:t>
          </a:r>
          <a:endParaRPr lang="de-DE" sz="1100" kern="1200" dirty="0"/>
        </a:p>
      </dsp:txBody>
      <dsp:txXfrm>
        <a:off x="66920" y="1379832"/>
        <a:ext cx="1194987" cy="1624290"/>
      </dsp:txXfrm>
    </dsp:sp>
    <dsp:sp modelId="{B7E6976B-DC70-4FBC-BC90-58B753B80157}">
      <dsp:nvSpPr>
        <dsp:cNvPr id="0" name=""/>
        <dsp:cNvSpPr/>
      </dsp:nvSpPr>
      <dsp:spPr>
        <a:xfrm>
          <a:off x="1392767"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Erstellung des Studiendesigns</a:t>
          </a:r>
          <a:endParaRPr lang="de-DE" sz="1100" kern="1200" dirty="0"/>
        </a:p>
      </dsp:txBody>
      <dsp:txXfrm>
        <a:off x="1457413" y="1379832"/>
        <a:ext cx="1194987" cy="1624290"/>
      </dsp:txXfrm>
    </dsp:sp>
    <dsp:sp modelId="{42384BF3-DCAA-42FF-B4C6-E679816F2F0D}">
      <dsp:nvSpPr>
        <dsp:cNvPr id="0" name=""/>
        <dsp:cNvSpPr/>
      </dsp:nvSpPr>
      <dsp:spPr>
        <a:xfrm>
          <a:off x="2783260"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Einarbeitung in Unreal/</a:t>
          </a:r>
          <a:r>
            <a:rPr lang="de-DE" sz="1100" kern="1200" dirty="0" err="1" smtClean="0"/>
            <a:t>Steam</a:t>
          </a:r>
          <a:r>
            <a:rPr lang="de-DE" sz="1100" kern="1200" dirty="0" smtClean="0"/>
            <a:t> VR</a:t>
          </a:r>
          <a:endParaRPr lang="de-DE" sz="1100" kern="1200" dirty="0"/>
        </a:p>
      </dsp:txBody>
      <dsp:txXfrm>
        <a:off x="2847906" y="1379832"/>
        <a:ext cx="1194987" cy="1624290"/>
      </dsp:txXfrm>
    </dsp:sp>
    <dsp:sp modelId="{A25593CC-4DAF-4C22-BAB4-EC6F72B5F6E0}">
      <dsp:nvSpPr>
        <dsp:cNvPr id="0" name=""/>
        <dsp:cNvSpPr/>
      </dsp:nvSpPr>
      <dsp:spPr>
        <a:xfrm>
          <a:off x="4173753"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Implementierung des Prototypen</a:t>
          </a:r>
          <a:endParaRPr lang="de-DE" sz="1100" kern="1200" dirty="0"/>
        </a:p>
      </dsp:txBody>
      <dsp:txXfrm>
        <a:off x="4238399" y="1379832"/>
        <a:ext cx="1194987" cy="1624290"/>
      </dsp:txXfrm>
    </dsp:sp>
    <dsp:sp modelId="{D9FC1B50-686A-481C-9B3A-F331503095F5}">
      <dsp:nvSpPr>
        <dsp:cNvPr id="0" name=""/>
        <dsp:cNvSpPr/>
      </dsp:nvSpPr>
      <dsp:spPr>
        <a:xfrm>
          <a:off x="5564246"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Durchführung der Tests</a:t>
          </a:r>
          <a:endParaRPr lang="de-DE" sz="1100" kern="1200" dirty="0"/>
        </a:p>
      </dsp:txBody>
      <dsp:txXfrm>
        <a:off x="5628892" y="1379832"/>
        <a:ext cx="1194987" cy="1624290"/>
      </dsp:txXfrm>
    </dsp:sp>
    <dsp:sp modelId="{A74ACB2B-34D7-45BB-BFCF-E044D6E4FAA2}">
      <dsp:nvSpPr>
        <dsp:cNvPr id="0" name=""/>
        <dsp:cNvSpPr/>
      </dsp:nvSpPr>
      <dsp:spPr>
        <a:xfrm>
          <a:off x="6954739" y="1315186"/>
          <a:ext cx="1324279" cy="1753582"/>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Datenauswertung</a:t>
          </a:r>
          <a:endParaRPr lang="de-DE" sz="1100" kern="1200" dirty="0"/>
        </a:p>
      </dsp:txBody>
      <dsp:txXfrm>
        <a:off x="7019385" y="1379832"/>
        <a:ext cx="1194987" cy="16242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B7780-B50B-474C-85C6-0B4009B6F014}" type="datetimeFigureOut">
              <a:rPr lang="de-DE" smtClean="0"/>
              <a:pPr/>
              <a:t>28.07.2017</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3DEED9-C1BB-4DBE-A071-13CC6F6B90F4}" type="slidenum">
              <a:rPr lang="de-DE" smtClean="0"/>
              <a:pPr/>
              <a:t>‹Nr.›</a:t>
            </a:fld>
            <a:endParaRPr lang="de-DE"/>
          </a:p>
        </p:txBody>
      </p:sp>
    </p:spTree>
    <p:extLst>
      <p:ext uri="{BB962C8B-B14F-4D97-AF65-F5344CB8AC3E}">
        <p14:creationId xmlns:p14="http://schemas.microsoft.com/office/powerpoint/2010/main" val="4274211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FB102-D3AF-431C-A902-ADE5B2A48608}" type="datetimeFigureOut">
              <a:rPr lang="de-DE" smtClean="0"/>
              <a:pPr/>
              <a:t>28.07.2017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1E745-E753-4EB9-8485-6560CD204B37}" type="slidenum">
              <a:rPr lang="de-DE" smtClean="0"/>
              <a:pPr/>
              <a:t>‹Nr.›</a:t>
            </a:fld>
            <a:endParaRPr lang="de-DE"/>
          </a:p>
        </p:txBody>
      </p:sp>
    </p:spTree>
    <p:extLst>
      <p:ext uri="{BB962C8B-B14F-4D97-AF65-F5344CB8AC3E}">
        <p14:creationId xmlns:p14="http://schemas.microsoft.com/office/powerpoint/2010/main" val="347717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Blau = Forschungsfragen</a:t>
            </a:r>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3</a:t>
            </a:fld>
            <a:endParaRPr lang="de-DE"/>
          </a:p>
        </p:txBody>
      </p:sp>
    </p:spTree>
    <p:extLst>
      <p:ext uri="{BB962C8B-B14F-4D97-AF65-F5344CB8AC3E}">
        <p14:creationId xmlns:p14="http://schemas.microsoft.com/office/powerpoint/2010/main" val="1290216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Hauptaussage: Spieler waren mehr gefordert, falls sie nicht auf ihrer gewohnten Plattform spielen konnten. An</a:t>
            </a:r>
            <a:r>
              <a:rPr lang="de-DE" baseline="0" dirty="0" smtClean="0"/>
              <a:t> sich konnten keine Unterschiede zwischen den versch. Controllern festgestellt werden</a:t>
            </a:r>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13</a:t>
            </a:fld>
            <a:endParaRPr lang="de-DE"/>
          </a:p>
        </p:txBody>
      </p:sp>
    </p:spTree>
    <p:extLst>
      <p:ext uri="{BB962C8B-B14F-4D97-AF65-F5344CB8AC3E}">
        <p14:creationId xmlns:p14="http://schemas.microsoft.com/office/powerpoint/2010/main" val="119016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social presence module, investigates psychological and </a:t>
            </a:r>
            <a:r>
              <a:rPr lang="en-US" sz="1200" kern="1200" dirty="0" err="1" smtClean="0">
                <a:solidFill>
                  <a:schemeClr val="tx1"/>
                </a:solidFill>
                <a:effectLst/>
                <a:latin typeface="+mn-lt"/>
                <a:ea typeface="+mn-ea"/>
                <a:cs typeface="+mn-cs"/>
              </a:rPr>
              <a:t>behavioural</a:t>
            </a:r>
            <a:r>
              <a:rPr lang="en-US" sz="1200" kern="1200" dirty="0" smtClean="0">
                <a:solidFill>
                  <a:schemeClr val="tx1"/>
                </a:solidFill>
                <a:effectLst/>
                <a:latin typeface="+mn-lt"/>
                <a:ea typeface="+mn-ea"/>
                <a:cs typeface="+mn-cs"/>
              </a:rPr>
              <a:t> involvement of the player with other social entities, be they virtual (i.e., in-game characters), mediated (e.g., others playing online), or co-located </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soll</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nur</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angewandt</a:t>
            </a:r>
            <a:r>
              <a:rPr lang="en-US" sz="1200" kern="1200" dirty="0" smtClean="0">
                <a:solidFill>
                  <a:schemeClr val="tx1"/>
                </a:solidFill>
                <a:effectLst/>
                <a:latin typeface="+mn-lt"/>
                <a:ea typeface="+mn-ea"/>
                <a:cs typeface="+mn-cs"/>
                <a:sym typeface="Wingdings" panose="05000000000000000000" pitchFamily="2" charset="2"/>
              </a:rPr>
              <a:t> warden </a:t>
            </a:r>
            <a:r>
              <a:rPr lang="en-US" sz="1200" kern="1200" dirty="0" err="1" smtClean="0">
                <a:solidFill>
                  <a:schemeClr val="tx1"/>
                </a:solidFill>
                <a:effectLst/>
                <a:latin typeface="+mn-lt"/>
                <a:ea typeface="+mn-ea"/>
                <a:cs typeface="+mn-cs"/>
                <a:sym typeface="Wingdings" panose="05000000000000000000" pitchFamily="2" charset="2"/>
              </a:rPr>
              <a:t>wenn</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eines</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dieser</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Sachen</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zutrifft</a:t>
            </a:r>
            <a:r>
              <a:rPr lang="en-US" sz="1200" kern="1200" dirty="0" smtClean="0">
                <a:solidFill>
                  <a:schemeClr val="tx1"/>
                </a:solidFill>
                <a:effectLst/>
                <a:latin typeface="+mn-lt"/>
                <a:ea typeface="+mn-ea"/>
                <a:cs typeface="+mn-cs"/>
                <a:sym typeface="Wingdings" panose="05000000000000000000" pitchFamily="2" charset="2"/>
              </a:rPr>
              <a:t>  </a:t>
            </a:r>
            <a:r>
              <a:rPr lang="en-US" sz="1200" kern="1200" dirty="0" err="1" smtClean="0">
                <a:solidFill>
                  <a:schemeClr val="tx1"/>
                </a:solidFill>
                <a:effectLst/>
                <a:latin typeface="+mn-lt"/>
                <a:ea typeface="+mn-ea"/>
                <a:cs typeface="+mn-cs"/>
                <a:sym typeface="Wingdings" panose="05000000000000000000" pitchFamily="2" charset="2"/>
              </a:rPr>
              <a:t>fällt</a:t>
            </a:r>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err="1" smtClean="0">
                <a:solidFill>
                  <a:schemeClr val="tx1"/>
                </a:solidFill>
                <a:effectLst/>
                <a:latin typeface="+mn-lt"/>
                <a:ea typeface="+mn-ea"/>
                <a:cs typeface="+mn-cs"/>
                <a:sym typeface="Wingdings" panose="05000000000000000000" pitchFamily="2" charset="2"/>
              </a:rPr>
              <a:t>bei</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mir</a:t>
            </a:r>
            <a:r>
              <a:rPr lang="en-US" sz="1200" kern="1200" baseline="0" dirty="0" smtClean="0">
                <a:solidFill>
                  <a:schemeClr val="tx1"/>
                </a:solidFill>
                <a:effectLst/>
                <a:latin typeface="+mn-lt"/>
                <a:ea typeface="+mn-ea"/>
                <a:cs typeface="+mn-cs"/>
                <a:sym typeface="Wingdings" panose="05000000000000000000" pitchFamily="2" charset="2"/>
              </a:rPr>
              <a:t> </a:t>
            </a:r>
            <a:r>
              <a:rPr lang="en-US" sz="1200" kern="1200" baseline="0" dirty="0" err="1" smtClean="0">
                <a:solidFill>
                  <a:schemeClr val="tx1"/>
                </a:solidFill>
                <a:effectLst/>
                <a:latin typeface="+mn-lt"/>
                <a:ea typeface="+mn-ea"/>
                <a:cs typeface="+mn-cs"/>
                <a:sym typeface="Wingdings" panose="05000000000000000000" pitchFamily="2" charset="2"/>
              </a:rPr>
              <a:t>weg</a:t>
            </a:r>
            <a:endParaRPr lang="en-US"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C7C1E745-E753-4EB9-8485-6560CD204B37}" type="slidenum">
              <a:rPr lang="de-DE" smtClean="0"/>
              <a:pPr/>
              <a:t>15</a:t>
            </a:fld>
            <a:endParaRPr lang="de-DE"/>
          </a:p>
        </p:txBody>
      </p:sp>
    </p:spTree>
    <p:extLst>
      <p:ext uri="{BB962C8B-B14F-4D97-AF65-F5344CB8AC3E}">
        <p14:creationId xmlns:p14="http://schemas.microsoft.com/office/powerpoint/2010/main" val="368829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Versch. Arten der Steuerung (</a:t>
            </a:r>
            <a:r>
              <a:rPr lang="de-DE" dirty="0" err="1" smtClean="0"/>
              <a:t>Skalski</a:t>
            </a:r>
            <a:r>
              <a:rPr lang="de-DE" dirty="0" smtClean="0"/>
              <a:t> et al., 2011):</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smtClean="0"/>
              <a:t>Richtungseingaben auf dem Controller stimmen mit denen des Spiels überein (Joystick, </a:t>
            </a:r>
            <a:r>
              <a:rPr lang="de-DE" dirty="0" err="1" smtClean="0"/>
              <a:t>Touching</a:t>
            </a:r>
            <a:r>
              <a:rPr lang="de-DE" dirty="0" smtClean="0"/>
              <a:t>)</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smtClean="0"/>
              <a:t>Physische Bewegungen entsprechen real-</a:t>
            </a:r>
            <a:r>
              <a:rPr lang="de-DE" dirty="0" err="1" smtClean="0"/>
              <a:t>life</a:t>
            </a:r>
            <a:r>
              <a:rPr lang="de-DE" dirty="0" smtClean="0"/>
              <a:t> Bewegungen, auch wenn sie nicht realistisch sind (</a:t>
            </a:r>
            <a:r>
              <a:rPr lang="de-DE" dirty="0" err="1" smtClean="0"/>
              <a:t>Sony‘s</a:t>
            </a:r>
            <a:r>
              <a:rPr lang="de-DE" dirty="0" smtClean="0"/>
              <a:t> Air Guitar)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smtClean="0"/>
              <a:t>Bewegung des Controllers entspricht der eines echten Objekts (</a:t>
            </a:r>
            <a:r>
              <a:rPr lang="de-DE" dirty="0" err="1" smtClean="0"/>
              <a:t>WiiMote</a:t>
            </a:r>
            <a:r>
              <a:rPr lang="de-DE" dirty="0" smtClean="0"/>
              <a:t> als Schläger)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smtClean="0"/>
              <a:t>Controller entspricht einem echten Objekt (Lenkrad für Rennspiele)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4</a:t>
            </a:fld>
            <a:endParaRPr lang="de-DE"/>
          </a:p>
        </p:txBody>
      </p:sp>
    </p:spTree>
    <p:extLst>
      <p:ext uri="{BB962C8B-B14F-4D97-AF65-F5344CB8AC3E}">
        <p14:creationId xmlns:p14="http://schemas.microsoft.com/office/powerpoint/2010/main" val="134710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Optionen der Steuerung:</a:t>
            </a:r>
            <a:r>
              <a:rPr lang="de-DE" baseline="0" dirty="0" smtClean="0"/>
              <a:t> </a:t>
            </a:r>
            <a:r>
              <a:rPr lang="de-DE" dirty="0" err="1" smtClean="0"/>
              <a:t>Tilting</a:t>
            </a:r>
            <a:r>
              <a:rPr lang="de-DE" dirty="0" smtClean="0"/>
              <a:t> (Smartphone als Lenkrad) oder </a:t>
            </a:r>
            <a:r>
              <a:rPr lang="de-DE" dirty="0" err="1" smtClean="0"/>
              <a:t>Touching</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Bei Ergebnis: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dirty="0" err="1" smtClean="0"/>
              <a:t>Tilting</a:t>
            </a:r>
            <a:r>
              <a:rPr lang="de-DE" dirty="0" smtClean="0"/>
              <a:t>:</a:t>
            </a:r>
            <a:r>
              <a:rPr lang="de-DE" baseline="0" dirty="0" smtClean="0"/>
              <a:t> </a:t>
            </a:r>
            <a:r>
              <a:rPr lang="de-DE" sz="1200" dirty="0" smtClean="0">
                <a:latin typeface="Frutiger Next LT W1G"/>
              </a:rPr>
              <a:t>schafften eine längere Strecke innerhalb der vorgegebenen Zeit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dirty="0" smtClean="0">
                <a:latin typeface="Frutiger Next LT W1G"/>
              </a:rPr>
              <a:t>Höhere Immersion bei </a:t>
            </a:r>
            <a:r>
              <a:rPr lang="de-DE" sz="1200" dirty="0" err="1" smtClean="0">
                <a:latin typeface="Frutiger Next LT W1G"/>
              </a:rPr>
              <a:t>Tilting</a:t>
            </a:r>
            <a:r>
              <a:rPr lang="de-DE" sz="1200" dirty="0" smtClean="0">
                <a:latin typeface="Frutiger Next LT W1G"/>
              </a:rPr>
              <a:t> </a:t>
            </a:r>
            <a:r>
              <a:rPr lang="de-DE" sz="1200" dirty="0" smtClean="0">
                <a:latin typeface="Frutiger Next LT W1G"/>
                <a:sym typeface="Wingdings" panose="05000000000000000000" pitchFamily="2" charset="2"/>
              </a:rPr>
              <a:t> lässt darauf schließen, dass je natürlicher die Interaktion, desto höher die Immersion</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a:t>
            </a:r>
            <a:r>
              <a:rPr lang="de-DE" dirty="0" smtClean="0">
                <a:latin typeface="Frutiger Next LT W1G"/>
                <a:sym typeface="Wingdings" panose="05000000000000000000" pitchFamily="2" charset="2"/>
              </a:rPr>
              <a:t>- Evtl. höhere Immersion wegen der besseren Ergebnisse. Jedoch waren diese nicht signifikant unterschiedlich. </a:t>
            </a:r>
            <a:endParaRPr lang="de-DE" dirty="0" smtClean="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smtClean="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smtClean="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r>
              <a:rPr lang="de-DE" sz="1500" dirty="0" smtClean="0">
                <a:latin typeface="Frutiger Next LT W1G"/>
              </a:rPr>
              <a:t>3 Steuerungen:</a:t>
            </a:r>
            <a:r>
              <a:rPr lang="de-DE" sz="1500" baseline="0" dirty="0" smtClean="0">
                <a:latin typeface="Frutiger Next LT W1G"/>
              </a:rPr>
              <a:t> </a:t>
            </a:r>
            <a:r>
              <a:rPr lang="de-DE" sz="1500" dirty="0" err="1" smtClean="0">
                <a:latin typeface="Frutiger Next LT W1G"/>
              </a:rPr>
              <a:t>Tilting</a:t>
            </a:r>
            <a:r>
              <a:rPr lang="de-DE" sz="1500" dirty="0" smtClean="0">
                <a:latin typeface="Frutiger Next LT W1G"/>
              </a:rPr>
              <a:t>, </a:t>
            </a:r>
            <a:r>
              <a:rPr lang="de-DE" sz="1500" dirty="0" err="1" smtClean="0">
                <a:latin typeface="Frutiger Next LT W1G"/>
              </a:rPr>
              <a:t>Touching</a:t>
            </a:r>
            <a:r>
              <a:rPr lang="de-DE" sz="1500" dirty="0" smtClean="0">
                <a:latin typeface="Frutiger Next LT W1G"/>
              </a:rPr>
              <a:t> und </a:t>
            </a:r>
            <a:r>
              <a:rPr lang="de-DE" sz="1500" dirty="0" err="1" smtClean="0">
                <a:latin typeface="Frutiger Next LT W1G"/>
              </a:rPr>
              <a:t>Slipping</a:t>
            </a:r>
            <a:endParaRPr lang="de-DE" sz="1500" dirty="0" smtClean="0">
              <a:latin typeface="Frutiger Next LT W1G"/>
            </a:endParaRPr>
          </a:p>
          <a:p>
            <a:pPr marL="171450" indent="-171450">
              <a:buFontTx/>
              <a:buChar char="-"/>
            </a:pPr>
            <a:endParaRPr lang="de-DE" baseline="0" dirty="0" smtClean="0"/>
          </a:p>
          <a:p>
            <a:pPr marL="171450" indent="-171450">
              <a:buFontTx/>
              <a:buChar char="-"/>
            </a:pPr>
            <a:r>
              <a:rPr lang="de-DE" baseline="0" dirty="0" smtClean="0"/>
              <a:t>Control </a:t>
            </a:r>
            <a:r>
              <a:rPr lang="de-DE" baseline="0" dirty="0" err="1" smtClean="0"/>
              <a:t>mappings</a:t>
            </a:r>
            <a:r>
              <a:rPr lang="de-DE" baseline="0" dirty="0" smtClean="0"/>
              <a:t>: welche Interaktionstechnik passt am besten?</a:t>
            </a:r>
          </a:p>
          <a:p>
            <a:pPr marL="171450" indent="-171450">
              <a:buFontTx/>
              <a:buChar char="-"/>
            </a:pPr>
            <a:r>
              <a:rPr lang="de-DE" baseline="0" dirty="0" smtClean="0"/>
              <a:t>Grund für die zweite Studie ist, dass bei der ersten das Ergebnis </a:t>
            </a:r>
            <a:r>
              <a:rPr lang="de-DE" baseline="0" dirty="0" err="1" smtClean="0"/>
              <a:t>vll</a:t>
            </a:r>
            <a:r>
              <a:rPr lang="de-DE" baseline="0" dirty="0" smtClean="0"/>
              <a:t> darauf basiert, dass die Probanden die der Gebrauch der Lenkrad Metapher einen einfachen Einstieg in das Spiel gewährte. Bei der zweiten Studie gibt es an sich keine eindeutig passende Steuerung, somit ist hier der Effekt nicht gegeben.</a:t>
            </a:r>
            <a:endParaRPr lang="de-DE" dirty="0" smtClean="0"/>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5</a:t>
            </a:fld>
            <a:endParaRPr lang="de-DE"/>
          </a:p>
        </p:txBody>
      </p:sp>
    </p:spTree>
    <p:extLst>
      <p:ext uri="{BB962C8B-B14F-4D97-AF65-F5344CB8AC3E}">
        <p14:creationId xmlns:p14="http://schemas.microsoft.com/office/powerpoint/2010/main" val="11457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Tx/>
              <a:buChar char="-"/>
            </a:pPr>
            <a:r>
              <a:rPr lang="de-DE" dirty="0" smtClean="0"/>
              <a:t>Natural </a:t>
            </a:r>
            <a:r>
              <a:rPr lang="de-DE" dirty="0" err="1" smtClean="0"/>
              <a:t>mapping</a:t>
            </a:r>
            <a:r>
              <a:rPr lang="de-DE" dirty="0" smtClean="0"/>
              <a:t> spielt eine wichtige Rolle wenn es um Immersion geht, sofern ein vorrangiges </a:t>
            </a:r>
            <a:r>
              <a:rPr lang="de-DE" dirty="0" err="1" smtClean="0"/>
              <a:t>natural</a:t>
            </a:r>
            <a:r>
              <a:rPr lang="de-DE" dirty="0" smtClean="0"/>
              <a:t> </a:t>
            </a:r>
            <a:r>
              <a:rPr lang="de-DE" dirty="0" err="1" smtClean="0"/>
              <a:t>mapping</a:t>
            </a:r>
            <a:r>
              <a:rPr lang="de-DE" dirty="0" smtClean="0"/>
              <a:t> vorliegt (Lenkrad bei Rennspiel)</a:t>
            </a:r>
          </a:p>
          <a:p>
            <a:pPr marL="285750" indent="-285750">
              <a:buFontTx/>
              <a:buChar char="-"/>
            </a:pPr>
            <a:endParaRPr lang="de-DE" dirty="0" smtClean="0"/>
          </a:p>
          <a:p>
            <a:pPr marL="285750" indent="-285750">
              <a:buFontTx/>
              <a:buChar char="-"/>
            </a:pPr>
            <a:r>
              <a:rPr lang="de-DE" dirty="0" smtClean="0"/>
              <a:t>Liegt dies nicht vor, kann die Immersion nicht allein durch die „Natürlichkeit“ der Steuerung vorhergesagt werden</a:t>
            </a:r>
          </a:p>
          <a:p>
            <a:pPr marL="285750" indent="-285750">
              <a:buFontTx/>
              <a:buChar char="-"/>
            </a:pPr>
            <a:endParaRPr lang="de-DE" dirty="0" smtClean="0"/>
          </a:p>
          <a:p>
            <a:pPr marL="285750" indent="-285750">
              <a:buFontTx/>
              <a:buChar char="-"/>
            </a:pPr>
            <a:r>
              <a:rPr lang="de-DE" dirty="0" smtClean="0"/>
              <a:t>Bessere Ergebnisse nicht gleichbedeutend mit höherer Immersion</a:t>
            </a:r>
          </a:p>
          <a:p>
            <a:pPr marL="285750" indent="-285750">
              <a:buFontTx/>
              <a:buChar char="-"/>
            </a:pPr>
            <a:endParaRPr lang="de-DE" dirty="0" smtClean="0"/>
          </a:p>
          <a:p>
            <a:pPr marL="285750" indent="-285750">
              <a:buFontTx/>
              <a:buChar char="-"/>
            </a:pPr>
            <a:r>
              <a:rPr lang="de-DE" dirty="0" smtClean="0"/>
              <a:t>Zukünftig sollen Spiele untersucht werden, die nicht in die Kategorie „</a:t>
            </a:r>
            <a:r>
              <a:rPr lang="de-DE" dirty="0" err="1" smtClean="0"/>
              <a:t>Casual</a:t>
            </a:r>
            <a:r>
              <a:rPr lang="de-DE" dirty="0" smtClean="0"/>
              <a:t> Games“ (leicht zu lernen) fallen, sondern die mehr Einsatz verlangen </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6</a:t>
            </a:fld>
            <a:endParaRPr lang="de-DE"/>
          </a:p>
        </p:txBody>
      </p:sp>
    </p:spTree>
    <p:extLst>
      <p:ext uri="{BB962C8B-B14F-4D97-AF65-F5344CB8AC3E}">
        <p14:creationId xmlns:p14="http://schemas.microsoft.com/office/powerpoint/2010/main" val="161332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7</a:t>
            </a:fld>
            <a:endParaRPr lang="de-DE"/>
          </a:p>
        </p:txBody>
      </p:sp>
    </p:spTree>
    <p:extLst>
      <p:ext uri="{BB962C8B-B14F-4D97-AF65-F5344CB8AC3E}">
        <p14:creationId xmlns:p14="http://schemas.microsoft.com/office/powerpoint/2010/main" val="30529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dirty="0" smtClean="0">
                <a:latin typeface="Frutiger Next LT W1G"/>
              </a:rPr>
              <a:t>STUDIE 1</a:t>
            </a:r>
            <a:r>
              <a:rPr lang="de-DE" b="1" baseline="0" dirty="0" smtClean="0">
                <a:latin typeface="Frutiger Next LT W1G"/>
              </a:rPr>
              <a:t> :</a:t>
            </a:r>
            <a:endParaRPr lang="de-DE" b="1" dirty="0" smtClean="0">
              <a:latin typeface="Frutiger Next LT W1G"/>
            </a:endParaRPr>
          </a:p>
          <a:p>
            <a:pPr marL="457200" lvl="1" indent="0">
              <a:buFontTx/>
              <a:buNone/>
            </a:pPr>
            <a:r>
              <a:rPr lang="de-DE" b="1" dirty="0" smtClean="0">
                <a:latin typeface="Frutiger Next LT W1G"/>
              </a:rPr>
              <a:t>Frage:</a:t>
            </a:r>
          </a:p>
          <a:p>
            <a:pPr marL="1028700" lvl="1">
              <a:buFontTx/>
              <a:buChar char="-"/>
            </a:pPr>
            <a:r>
              <a:rPr lang="de-DE" dirty="0" smtClean="0">
                <a:latin typeface="Frutiger Next LT W1G"/>
              </a:rPr>
              <a:t>Führt physische Kontrolle über das Laufen zu unterschiedlichen individuellen Fähigkeiten und zu Veränderungen der Performance bei einem Rennen?</a:t>
            </a:r>
          </a:p>
          <a:p>
            <a:pPr marL="571500" lvl="0">
              <a:buFontTx/>
              <a:buChar char="-"/>
            </a:pPr>
            <a:endParaRPr lang="de-DE" b="1" dirty="0" smtClean="0">
              <a:latin typeface="Frutiger Next LT W1G"/>
            </a:endParaRPr>
          </a:p>
          <a:p>
            <a:pPr marL="571500" lvl="0">
              <a:buFontTx/>
              <a:buChar char="-"/>
            </a:pPr>
            <a:r>
              <a:rPr lang="de-DE" b="1" dirty="0" smtClean="0">
                <a:latin typeface="Frutiger Next LT W1G"/>
              </a:rPr>
              <a:t>Ergebnis:</a:t>
            </a:r>
          </a:p>
          <a:p>
            <a:pPr marL="285750">
              <a:buFontTx/>
              <a:buChar char="-"/>
            </a:pPr>
            <a:endParaRPr lang="de-DE" b="1" dirty="0" smtClean="0">
              <a:latin typeface="Frutiger Next LT W1G"/>
            </a:endParaRPr>
          </a:p>
          <a:p>
            <a:pPr marL="1028700" lvl="1">
              <a:buFont typeface="Arial" panose="020B0604020202020204" pitchFamily="34" charset="0"/>
              <a:buChar char="•"/>
            </a:pPr>
            <a:r>
              <a:rPr lang="de-DE" dirty="0" smtClean="0">
                <a:latin typeface="Frutiger Next LT W1G"/>
              </a:rPr>
              <a:t>Die besten Spieler schafften es die Tasten schneller zu drücken, die </a:t>
            </a:r>
            <a:r>
              <a:rPr lang="de-DE" dirty="0" err="1" smtClean="0">
                <a:latin typeface="Frutiger Next LT W1G"/>
              </a:rPr>
              <a:t>keypress</a:t>
            </a:r>
            <a:r>
              <a:rPr lang="de-DE" dirty="0" smtClean="0">
                <a:latin typeface="Frutiger Next LT W1G"/>
              </a:rPr>
              <a:t> rate aufrecht zu erhalten ohne die Koordination zu verlieren und dies über den Spielverlauf halten (Individualität)</a:t>
            </a:r>
          </a:p>
          <a:p>
            <a:pPr marL="1028700" lvl="1">
              <a:buFont typeface="Arial" panose="020B0604020202020204" pitchFamily="34" charset="0"/>
              <a:buChar char="•"/>
            </a:pPr>
            <a:endParaRPr lang="de-DE" dirty="0" smtClean="0">
              <a:latin typeface="Frutiger Next LT W1G"/>
            </a:endParaRPr>
          </a:p>
          <a:p>
            <a:pPr marL="1028700" lvl="1">
              <a:buFont typeface="Arial" panose="020B0604020202020204" pitchFamily="34" charset="0"/>
              <a:buChar char="•"/>
            </a:pPr>
            <a:r>
              <a:rPr lang="de-DE" dirty="0" smtClean="0">
                <a:latin typeface="Frutiger Next LT W1G"/>
              </a:rPr>
              <a:t>Ermüdung tritt bei vielen Spielern ein und die Leistung lässt nach (Performance)</a:t>
            </a:r>
          </a:p>
          <a:p>
            <a:pPr marL="571500" lvl="0" algn="l">
              <a:buFont typeface="Arial" panose="020B0604020202020204" pitchFamily="34" charset="0"/>
              <a:buNone/>
            </a:pPr>
            <a:endParaRPr lang="de-DE" dirty="0" smtClean="0">
              <a:latin typeface="Frutiger Next LT W1G"/>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b="1" dirty="0" smtClean="0">
                <a:latin typeface="Frutiger Next LT W1G"/>
              </a:rPr>
              <a:t>STUDIE 2</a:t>
            </a:r>
            <a:r>
              <a:rPr lang="de-DE" b="1" baseline="0" dirty="0" smtClean="0">
                <a:latin typeface="Frutiger Next LT W1G"/>
              </a:rPr>
              <a:t> :</a:t>
            </a:r>
          </a:p>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latin typeface="+mn-lt"/>
              </a:rPr>
              <a:t>	Steuerung:</a:t>
            </a:r>
            <a:r>
              <a:rPr lang="de-DE" b="0" baseline="0" dirty="0" smtClean="0">
                <a:latin typeface="+mn-lt"/>
              </a:rPr>
              <a:t> </a:t>
            </a:r>
          </a:p>
          <a:p>
            <a:pPr marL="1028700" lvl="1">
              <a:buFontTx/>
              <a:buChar char="-"/>
            </a:pPr>
            <a:r>
              <a:rPr lang="de-DE" dirty="0" smtClean="0">
                <a:latin typeface="Frutiger Next LT W1G"/>
              </a:rPr>
              <a:t>Linker Stick: ständiges, erneutes Betätigen bewegt den Spieler. Je stärker das Betätigen, desto größer die Bewegung im Spiel</a:t>
            </a:r>
          </a:p>
          <a:p>
            <a:pPr marL="1028700" lvl="1">
              <a:buFontTx/>
              <a:buChar char="-"/>
            </a:pPr>
            <a:r>
              <a:rPr lang="de-DE" dirty="0" smtClean="0">
                <a:latin typeface="Frutiger Next LT W1G"/>
              </a:rPr>
              <a:t>Rechter Stick: s.o. Werfen anstatt Laufen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1" dirty="0" smtClean="0">
              <a:latin typeface="Frutiger Next LT W1G"/>
            </a:endParaRPr>
          </a:p>
        </p:txBody>
      </p:sp>
      <p:sp>
        <p:nvSpPr>
          <p:cNvPr id="4" name="Foliennummernplatzhalter 3"/>
          <p:cNvSpPr>
            <a:spLocks noGrp="1"/>
          </p:cNvSpPr>
          <p:nvPr>
            <p:ph type="sldNum" sz="quarter" idx="10"/>
          </p:nvPr>
        </p:nvSpPr>
        <p:spPr/>
        <p:txBody>
          <a:bodyPr/>
          <a:lstStyle/>
          <a:p>
            <a:fld id="{C7C1E745-E753-4EB9-8485-6560CD204B37}" type="slidenum">
              <a:rPr lang="de-DE" smtClean="0"/>
              <a:pPr/>
              <a:t>8</a:t>
            </a:fld>
            <a:endParaRPr lang="de-DE"/>
          </a:p>
        </p:txBody>
      </p:sp>
    </p:spTree>
    <p:extLst>
      <p:ext uri="{BB962C8B-B14F-4D97-AF65-F5344CB8AC3E}">
        <p14:creationId xmlns:p14="http://schemas.microsoft.com/office/powerpoint/2010/main" val="1875932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indent="0"/>
            <a:r>
              <a:rPr lang="de-DE" dirty="0" smtClean="0"/>
              <a:t>Zusätzlich wurde gezeigt, dass…</a:t>
            </a:r>
          </a:p>
          <a:p>
            <a:pPr indent="0"/>
            <a:endParaRPr lang="de-DE" dirty="0" smtClean="0"/>
          </a:p>
          <a:p>
            <a:pPr indent="0"/>
            <a:r>
              <a:rPr lang="de-DE" dirty="0" smtClean="0"/>
              <a:t>…aufwandsbasierte Steuerungen in kleinem Maßstab die Komplexität und die Unberechenbarkeit von einfachen Aktionen wie Laufen und Bewegung beeinflussen können</a:t>
            </a:r>
          </a:p>
          <a:p>
            <a:pPr indent="0"/>
            <a:endParaRPr lang="de-DE" dirty="0" smtClean="0"/>
          </a:p>
          <a:p>
            <a:pPr indent="0"/>
            <a:r>
              <a:rPr lang="de-DE" dirty="0" smtClean="0"/>
              <a:t>…</a:t>
            </a:r>
            <a:r>
              <a:rPr lang="de-DE" dirty="0" err="1" smtClean="0"/>
              <a:t>pyhsische</a:t>
            </a:r>
            <a:r>
              <a:rPr lang="de-DE" dirty="0" smtClean="0"/>
              <a:t> Steuerungstechniken für zusätzliches Interesse, Herausforderung und Vergnügen sorgen können</a:t>
            </a:r>
          </a:p>
          <a:p>
            <a:pPr indent="0"/>
            <a:endParaRPr lang="de-DE" dirty="0" smtClean="0"/>
          </a:p>
          <a:p>
            <a:pPr indent="0"/>
            <a:r>
              <a:rPr lang="de-DE" dirty="0" smtClean="0"/>
              <a:t>…Ermüdung ein wichtiges Designprinzip sein und großen Einfluss auf das </a:t>
            </a:r>
            <a:r>
              <a:rPr lang="de-DE" dirty="0" err="1" smtClean="0"/>
              <a:t>Gameplay</a:t>
            </a:r>
            <a:r>
              <a:rPr lang="de-DE" dirty="0" smtClean="0"/>
              <a:t> haben kann</a:t>
            </a:r>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9</a:t>
            </a:fld>
            <a:endParaRPr lang="de-DE"/>
          </a:p>
        </p:txBody>
      </p:sp>
    </p:spTree>
    <p:extLst>
      <p:ext uri="{BB962C8B-B14F-4D97-AF65-F5344CB8AC3E}">
        <p14:creationId xmlns:p14="http://schemas.microsoft.com/office/powerpoint/2010/main" val="282305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Mouse</a:t>
            </a:r>
            <a:r>
              <a:rPr lang="de-DE" baseline="0" dirty="0" smtClean="0"/>
              <a:t> + Keyboard </a:t>
            </a:r>
            <a:r>
              <a:rPr lang="de-DE" baseline="0" dirty="0" err="1" smtClean="0"/>
              <a:t>vs</a:t>
            </a:r>
            <a:r>
              <a:rPr lang="de-DE" baseline="0" dirty="0" smtClean="0"/>
              <a:t> Controller </a:t>
            </a:r>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10</a:t>
            </a:fld>
            <a:endParaRPr lang="de-DE"/>
          </a:p>
        </p:txBody>
      </p:sp>
    </p:spTree>
    <p:extLst>
      <p:ext uri="{BB962C8B-B14F-4D97-AF65-F5344CB8AC3E}">
        <p14:creationId xmlns:p14="http://schemas.microsoft.com/office/powerpoint/2010/main" val="3850935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11</a:t>
            </a:fld>
            <a:endParaRPr lang="de-DE"/>
          </a:p>
        </p:txBody>
      </p:sp>
    </p:spTree>
    <p:extLst>
      <p:ext uri="{BB962C8B-B14F-4D97-AF65-F5344CB8AC3E}">
        <p14:creationId xmlns:p14="http://schemas.microsoft.com/office/powerpoint/2010/main" val="2760343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28.07.2017</a:t>
            </a:fld>
            <a:endParaRPr lang="de-DE"/>
          </a:p>
        </p:txBody>
      </p:sp>
      <p:sp>
        <p:nvSpPr>
          <p:cNvPr id="12" name="Rectangle 16"/>
          <p:cNvSpPr txBox="1">
            <a:spLocks noChangeArrowheads="1"/>
          </p:cNvSpPr>
          <p:nvPr userDrawn="1"/>
        </p:nvSpPr>
        <p:spPr bwMode="auto">
          <a:xfrm>
            <a:off x="5273702" y="692150"/>
            <a:ext cx="3227388" cy="50482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a:lnSpc>
                <a:spcPts val="1200"/>
              </a:lnSpc>
              <a:defRPr sz="1200" b="1">
                <a:latin typeface="+mn-lt"/>
              </a:defRPr>
            </a:lvl1p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chemeClr val="tx1">
                    <a:tint val="75000"/>
                  </a:schemeClr>
                </a:solidFill>
                <a:effectLst/>
                <a:uLnTx/>
                <a:uFillTx/>
                <a:latin typeface="+mn-lt"/>
                <a:ea typeface="+mn-ea"/>
                <a:cs typeface="+mn-cs"/>
              </a:rPr>
              <a:t>Dr. Max Mustermann</a:t>
            </a:r>
            <a:br>
              <a:rPr kumimoji="0" lang="de-DE" sz="12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de-DE" sz="1200" b="0" i="0" u="none" strike="noStrike" kern="1200" cap="none" spc="0" normalizeH="0" baseline="0" noProof="0" dirty="0" smtClean="0">
                <a:ln>
                  <a:noFill/>
                </a:ln>
                <a:solidFill>
                  <a:schemeClr val="tx1">
                    <a:tint val="75000"/>
                  </a:schemeClr>
                </a:solidFill>
                <a:effectLst/>
                <a:uLnTx/>
                <a:uFillTx/>
                <a:latin typeface="+mn-lt"/>
                <a:ea typeface="+mn-ea"/>
                <a:cs typeface="+mn-cs"/>
              </a:rPr>
              <a:t>Referat Kommunikation &amp; Marketing </a:t>
            </a:r>
            <a:br>
              <a:rPr kumimoji="0" lang="de-DE" sz="1200" b="0"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de-DE" sz="1200" b="0" i="0" u="none" strike="noStrike" kern="1200" cap="none" spc="0" normalizeH="0" baseline="0" noProof="0" dirty="0" smtClean="0">
                <a:ln>
                  <a:noFill/>
                </a:ln>
                <a:solidFill>
                  <a:schemeClr val="tx1">
                    <a:tint val="75000"/>
                  </a:schemeClr>
                </a:solidFill>
                <a:effectLst/>
                <a:uLnTx/>
                <a:uFillTx/>
                <a:latin typeface="+mn-lt"/>
                <a:ea typeface="+mn-ea"/>
                <a:cs typeface="+mn-cs"/>
              </a:rPr>
              <a:t>Verwaltung</a:t>
            </a:r>
            <a:endParaRPr kumimoji="0" lang="de-DE"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13" name="Group 27"/>
          <p:cNvGrpSpPr>
            <a:grpSpLocks/>
          </p:cNvGrpSpPr>
          <p:nvPr userDrawn="1"/>
        </p:nvGrpSpPr>
        <p:grpSpPr bwMode="auto">
          <a:xfrm>
            <a:off x="0" y="1"/>
            <a:ext cx="9144000" cy="6858000"/>
            <a:chOff x="0" y="0"/>
            <a:chExt cx="5760" cy="4320"/>
          </a:xfrm>
        </p:grpSpPr>
        <p:pic>
          <p:nvPicPr>
            <p:cNvPr id="14" name="Picture 25"/>
            <p:cNvPicPr>
              <a:picLocks noChangeAspect="1" noChangeArrowheads="1"/>
            </p:cNvPicPr>
            <p:nvPr userDrawn="1"/>
          </p:nvPicPr>
          <p:blipFill>
            <a:blip r:embed="rId2" cstate="print"/>
            <a:srcRect/>
            <a:stretch>
              <a:fillRect/>
            </a:stretch>
          </p:blipFill>
          <p:spPr bwMode="auto">
            <a:xfrm>
              <a:off x="0" y="3007"/>
              <a:ext cx="3065" cy="1313"/>
            </a:xfrm>
            <a:prstGeom prst="rect">
              <a:avLst/>
            </a:prstGeom>
            <a:noFill/>
          </p:spPr>
        </p:pic>
        <p:sp>
          <p:nvSpPr>
            <p:cNvPr id="15" name="Rectangle 15"/>
            <p:cNvSpPr>
              <a:spLocks noChangeArrowheads="1"/>
            </p:cNvSpPr>
            <p:nvPr userDrawn="1"/>
          </p:nvSpPr>
          <p:spPr bwMode="auto">
            <a:xfrm>
              <a:off x="2" y="0"/>
              <a:ext cx="5758" cy="2880"/>
            </a:xfrm>
            <a:prstGeom prst="rect">
              <a:avLst/>
            </a:prstGeom>
            <a:solidFill>
              <a:schemeClr val="bg1">
                <a:lumMod val="75000"/>
              </a:schemeClr>
            </a:solidFill>
            <a:ln w="9525">
              <a:noFill/>
              <a:miter lim="800000"/>
              <a:headEnd/>
              <a:tailEnd/>
            </a:ln>
            <a:effectLst/>
          </p:spPr>
          <p:txBody>
            <a:bodyPr wrap="none" lIns="0" tIns="0" rIns="0" bIns="0" anchor="ctr"/>
            <a:lstStyle/>
            <a:p>
              <a:pPr algn="ctr"/>
              <a:endParaRPr lang="de-DE"/>
            </a:p>
          </p:txBody>
        </p:sp>
      </p:grpSp>
      <p:sp>
        <p:nvSpPr>
          <p:cNvPr id="16" name="Rechteck 15"/>
          <p:cNvSpPr/>
          <p:nvPr userDrawn="1"/>
        </p:nvSpPr>
        <p:spPr>
          <a:xfrm>
            <a:off x="3143240" y="4572008"/>
            <a:ext cx="6000760" cy="928694"/>
          </a:xfrm>
          <a:prstGeom prst="rect">
            <a:avLst/>
          </a:prstGeom>
          <a:solidFill>
            <a:srgbClr val="9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platzhalter 22"/>
          <p:cNvSpPr>
            <a:spLocks noGrp="1"/>
          </p:cNvSpPr>
          <p:nvPr>
            <p:ph type="body" sz="quarter" idx="11" hasCustomPrompt="1"/>
          </p:nvPr>
        </p:nvSpPr>
        <p:spPr>
          <a:xfrm>
            <a:off x="3071842" y="2357430"/>
            <a:ext cx="5786438" cy="500066"/>
          </a:xfrm>
          <a:prstGeom prst="rect">
            <a:avLst/>
          </a:prstGeom>
        </p:spPr>
        <p:txBody>
          <a:bodyPr>
            <a:noAutofit/>
          </a:bodyPr>
          <a:lstStyle>
            <a:lvl1pPr marL="0" indent="0">
              <a:defRPr sz="2600" baseline="0">
                <a:latin typeface="Frutiger Next LT W1G" pitchFamily="34" charset="0"/>
              </a:defRPr>
            </a:lvl1pPr>
          </a:lstStyle>
          <a:p>
            <a:pPr lvl="0"/>
            <a:r>
              <a:rPr lang="de-DE" dirty="0" smtClean="0"/>
              <a:t>Titel des Vortrags</a:t>
            </a:r>
          </a:p>
        </p:txBody>
      </p:sp>
      <p:sp>
        <p:nvSpPr>
          <p:cNvPr id="24" name="Textplatzhalter 22"/>
          <p:cNvSpPr>
            <a:spLocks noGrp="1"/>
          </p:cNvSpPr>
          <p:nvPr>
            <p:ph type="body" sz="quarter" idx="12" hasCustomPrompt="1"/>
          </p:nvPr>
        </p:nvSpPr>
        <p:spPr>
          <a:xfrm>
            <a:off x="3071802" y="2857496"/>
            <a:ext cx="6072198" cy="500066"/>
          </a:xfrm>
          <a:prstGeom prst="rect">
            <a:avLst/>
          </a:prstGeom>
        </p:spPr>
        <p:txBody>
          <a:bodyPr>
            <a:noAutofit/>
          </a:bodyPr>
          <a:lstStyle>
            <a:lvl1pPr>
              <a:defRPr sz="2600" baseline="0">
                <a:solidFill>
                  <a:schemeClr val="bg1"/>
                </a:solidFill>
                <a:latin typeface="Frutiger Next LT W1G" pitchFamily="34" charset="0"/>
              </a:defRPr>
            </a:lvl1pPr>
          </a:lstStyle>
          <a:p>
            <a:pPr lvl="0"/>
            <a:r>
              <a:rPr lang="de-DE" dirty="0" smtClean="0"/>
              <a:t>Untertitel</a:t>
            </a:r>
          </a:p>
        </p:txBody>
      </p:sp>
      <p:sp>
        <p:nvSpPr>
          <p:cNvPr id="11" name="Textfeld 10"/>
          <p:cNvSpPr txBox="1"/>
          <p:nvPr userDrawn="1"/>
        </p:nvSpPr>
        <p:spPr>
          <a:xfrm>
            <a:off x="3071813" y="3398838"/>
            <a:ext cx="6072187" cy="1508105"/>
          </a:xfrm>
          <a:prstGeom prst="rect">
            <a:avLst/>
          </a:prstGeom>
          <a:noFill/>
        </p:spPr>
        <p:txBody>
          <a:bodyPr>
            <a:spAutoFit/>
          </a:bodyPr>
          <a:lstStyle/>
          <a:p>
            <a:pPr fontAlgn="auto">
              <a:spcBef>
                <a:spcPts val="0"/>
              </a:spcBef>
              <a:spcAft>
                <a:spcPts val="600"/>
              </a:spcAft>
              <a:defRPr/>
            </a:pPr>
            <a:r>
              <a:rPr lang="de-DE" dirty="0" smtClean="0">
                <a:latin typeface="Frutiger Next LT W1G" pitchFamily="34" charset="0"/>
              </a:rPr>
              <a:t>Daniel Schmidl</a:t>
            </a:r>
            <a:r>
              <a:rPr lang="de-DE" dirty="0">
                <a:latin typeface="Frutiger Next LT W1G" pitchFamily="34" charset="0"/>
              </a:rPr>
              <a:t/>
            </a:r>
            <a:br>
              <a:rPr lang="de-DE" dirty="0">
                <a:latin typeface="Frutiger Next LT W1G" pitchFamily="34" charset="0"/>
              </a:rPr>
            </a:br>
            <a:r>
              <a:rPr lang="de-DE" dirty="0" smtClean="0">
                <a:latin typeface="Frutiger Next LT W1G" pitchFamily="34" charset="0"/>
              </a:rPr>
              <a:t>Lehrstuhl</a:t>
            </a:r>
            <a:r>
              <a:rPr lang="de-DE" baseline="0" dirty="0" smtClean="0">
                <a:latin typeface="Frutiger Next LT W1G" pitchFamily="34" charset="0"/>
              </a:rPr>
              <a:t> für Medieninformatik</a:t>
            </a:r>
            <a:endParaRPr lang="de-DE" dirty="0">
              <a:latin typeface="Frutiger Next LT W1G" pitchFamily="34" charset="0"/>
            </a:endParaRPr>
          </a:p>
          <a:p>
            <a:pPr fontAlgn="auto">
              <a:spcBef>
                <a:spcPts val="0"/>
              </a:spcBef>
              <a:spcAft>
                <a:spcPts val="300"/>
              </a:spcAft>
              <a:defRPr/>
            </a:pPr>
            <a:r>
              <a:rPr lang="de-DE" sz="1400" b="1" dirty="0">
                <a:latin typeface="Frutiger Next LT W1G" pitchFamily="34" charset="0"/>
              </a:rPr>
              <a:t>FAKULTÄT FÜR </a:t>
            </a:r>
            <a:r>
              <a:rPr lang="de-DE" sz="1400" b="1" dirty="0" smtClean="0">
                <a:latin typeface="Frutiger Next LT W1G" pitchFamily="34" charset="0"/>
              </a:rPr>
              <a:t>SPRACH-, </a:t>
            </a:r>
            <a:r>
              <a:rPr lang="de-DE" sz="1400" b="1" dirty="0">
                <a:latin typeface="Frutiger Next LT W1G" pitchFamily="34" charset="0"/>
              </a:rPr>
              <a:t>LITERATUR- </a:t>
            </a:r>
            <a:r>
              <a:rPr lang="de-DE" sz="1400" b="1" dirty="0" smtClean="0">
                <a:latin typeface="Frutiger Next LT W1G" pitchFamily="34" charset="0"/>
              </a:rPr>
              <a:t>UND</a:t>
            </a:r>
          </a:p>
          <a:p>
            <a:pPr fontAlgn="auto">
              <a:spcBef>
                <a:spcPts val="0"/>
              </a:spcBef>
              <a:spcAft>
                <a:spcPts val="300"/>
              </a:spcAft>
              <a:defRPr/>
            </a:pPr>
            <a:r>
              <a:rPr lang="de-DE" sz="1400" b="1" dirty="0" smtClean="0">
                <a:latin typeface="Frutiger Next LT W1G" pitchFamily="34" charset="0"/>
              </a:rPr>
              <a:t>KULTURWISSENSCHAFTEN</a:t>
            </a:r>
            <a:endParaRPr lang="de-DE" sz="1400" b="1" dirty="0">
              <a:latin typeface="Frutiger Next LT W1G" pitchFamily="34" charset="0"/>
            </a:endParaRPr>
          </a:p>
          <a:p>
            <a:pPr>
              <a:defRPr/>
            </a:pPr>
            <a:endParaRPr lang="de-DE" dirty="0">
              <a:latin typeface="Verdana"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p:nvPr>
        </p:nvSpPr>
        <p:spPr>
          <a:xfrm>
            <a:off x="1332000" y="1501200"/>
            <a:ext cx="7188200" cy="696912"/>
          </a:xfrm>
          <a:prstGeom prst="rect">
            <a:avLst/>
          </a:prstGeom>
        </p:spPr>
        <p:txBody>
          <a:bodyPr/>
          <a:lstStyle>
            <a:lvl1pPr>
              <a:defRPr>
                <a:latin typeface="Frutiger Next LT W1G" pitchFamily="34" charset="0"/>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de-DE" dirty="0"/>
          </a:p>
        </p:txBody>
      </p:sp>
      <p:sp>
        <p:nvSpPr>
          <p:cNvPr id="5" name="Inhaltsplatzhalter 2"/>
          <p:cNvSpPr>
            <a:spLocks noGrp="1"/>
          </p:cNvSpPr>
          <p:nvPr>
            <p:ph sz="half" idx="1"/>
          </p:nvPr>
        </p:nvSpPr>
        <p:spPr>
          <a:xfrm>
            <a:off x="1331640" y="2340000"/>
            <a:ext cx="7200800" cy="3960440"/>
          </a:xfrm>
          <a:prstGeom prst="rect">
            <a:avLst/>
          </a:prstGeom>
        </p:spPr>
        <p:txBody>
          <a:bodyPr>
            <a:normAutofit/>
          </a:bodyPr>
          <a:lstStyle>
            <a:lvl1pPr marL="0" marR="0" indent="-342900" algn="l" defTabSz="914400" rtl="0" eaLnBrk="1" fontAlgn="auto" latinLnBrk="0" hangingPunct="1">
              <a:lnSpc>
                <a:spcPct val="100000"/>
              </a:lnSpc>
              <a:spcBef>
                <a:spcPts val="0"/>
              </a:spcBef>
              <a:spcAft>
                <a:spcPts val="0"/>
              </a:spcAft>
              <a:buClrTx/>
              <a:buSzTx/>
              <a:buFont typeface="Arial" pitchFamily="34" charset="0"/>
              <a:buNone/>
              <a:tabLst/>
              <a:defRPr sz="1600" b="0" baseline="0">
                <a:latin typeface="Frutiger Next LT W1G" pitchFamily="34"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marL="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de-DE" dirty="0" smtClean="0"/>
              <a:t>Textmasterformate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31640" y="1500173"/>
            <a:ext cx="7355160" cy="506449"/>
          </a:xfrm>
          <a:prstGeom prst="rect">
            <a:avLst/>
          </a:prstGeom>
        </p:spPr>
        <p:txBody>
          <a:bodyPr/>
          <a:lstStyle>
            <a:lvl1pPr>
              <a:defRPr>
                <a:latin typeface="Frutiger Next LT W1G" pitchFamily="34" charset="0"/>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1331640" y="2340000"/>
            <a:ext cx="3600400" cy="4032448"/>
          </a:xfrm>
          <a:prstGeom prst="rect">
            <a:avLst/>
          </a:prstGeom>
        </p:spPr>
        <p:txBody>
          <a:bodyPr>
            <a:normAutofit/>
          </a:bodyPr>
          <a:lstStyle>
            <a:lvl1pPr marL="0">
              <a:defRPr sz="1600" b="0">
                <a:latin typeface="Frutiger Next LT W1G" pitchFamily="34"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smtClean="0"/>
              <a:t>Textmasterformate durch Klicken bearbeiten</a:t>
            </a:r>
            <a:endParaRPr lang="de-DE" dirty="0"/>
          </a:p>
        </p:txBody>
      </p:sp>
      <p:sp>
        <p:nvSpPr>
          <p:cNvPr id="4" name="Inhaltsplatzhalter 3"/>
          <p:cNvSpPr>
            <a:spLocks noGrp="1"/>
          </p:cNvSpPr>
          <p:nvPr>
            <p:ph sz="half" idx="2"/>
          </p:nvPr>
        </p:nvSpPr>
        <p:spPr>
          <a:xfrm>
            <a:off x="5076056" y="2340000"/>
            <a:ext cx="3610744" cy="4032448"/>
          </a:xfrm>
          <a:prstGeom prst="rect">
            <a:avLst/>
          </a:prstGeom>
        </p:spPr>
        <p:txBody>
          <a:bodyPr>
            <a:normAutofit/>
          </a:bodyPr>
          <a:lstStyle>
            <a:lvl1pPr marL="0">
              <a:defRPr sz="1600" b="0" baseline="0">
                <a:latin typeface="Frutiger Next LT W1G" pitchFamily="34"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smtClean="0"/>
              <a:t>Textmasterformate durch Klicken bearbeiten</a:t>
            </a:r>
            <a:endParaRPr lang="de-DE"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333872" y="2130425"/>
            <a:ext cx="7198568" cy="1470025"/>
          </a:xfrm>
          <a:prstGeom prst="rect">
            <a:avLst/>
          </a:prstGeom>
        </p:spPr>
        <p:txBody>
          <a:bodyPr/>
          <a:lstStyle>
            <a:lvl1pPr>
              <a:defRPr>
                <a:latin typeface="Frutiger Next LT W1G" pitchFamily="34" charset="0"/>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1331640" y="3933056"/>
            <a:ext cx="7272808" cy="1752600"/>
          </a:xfrm>
          <a:prstGeom prst="rect">
            <a:avLst/>
          </a:prstGeom>
        </p:spPr>
        <p:txBody>
          <a:bodyPr/>
          <a:lstStyle>
            <a:lvl1pPr marL="0" indent="0" algn="l">
              <a:buNone/>
              <a:defRPr>
                <a:solidFill>
                  <a:schemeClr val="tx1">
                    <a:tint val="75000"/>
                  </a:schemeClr>
                </a:solidFill>
                <a:latin typeface="Frutiger Next LT W1G"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31640" y="1501200"/>
            <a:ext cx="3008313" cy="958427"/>
          </a:xfrm>
          <a:prstGeom prst="rect">
            <a:avLst/>
          </a:prstGeom>
        </p:spPr>
        <p:txBody>
          <a:bodyPr anchor="b"/>
          <a:lstStyle>
            <a:lvl1pPr algn="l">
              <a:defRPr sz="1800" b="1">
                <a:latin typeface="Frutiger Next LT W1G" pitchFamily="34" charset="0"/>
              </a:defRPr>
            </a:lvl1pPr>
          </a:lstStyle>
          <a:p>
            <a:r>
              <a:rPr lang="de-DE" dirty="0" smtClean="0"/>
              <a:t>Titelmasterformat durch Klicken bearbeiten</a:t>
            </a:r>
            <a:endParaRPr lang="de-DE" dirty="0"/>
          </a:p>
        </p:txBody>
      </p:sp>
      <p:sp>
        <p:nvSpPr>
          <p:cNvPr id="4" name="Textplatzhalter 3"/>
          <p:cNvSpPr>
            <a:spLocks noGrp="1"/>
          </p:cNvSpPr>
          <p:nvPr>
            <p:ph type="body" sz="half" idx="2"/>
          </p:nvPr>
        </p:nvSpPr>
        <p:spPr>
          <a:xfrm>
            <a:off x="1331640" y="2731244"/>
            <a:ext cx="3008313" cy="3362052"/>
          </a:xfrm>
          <a:prstGeom prst="rect">
            <a:avLst/>
          </a:prstGeom>
        </p:spPr>
        <p:txBody>
          <a:bodyPr>
            <a:normAutofit/>
          </a:bodyPr>
          <a:lstStyle>
            <a:lvl1pPr marL="0" indent="0">
              <a:buNone/>
              <a:defRPr sz="1600">
                <a:latin typeface="Frutiger Next LT W1G"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sz="half" idx="1"/>
          </p:nvPr>
        </p:nvSpPr>
        <p:spPr>
          <a:xfrm>
            <a:off x="4499992" y="1501200"/>
            <a:ext cx="3744416" cy="4592096"/>
          </a:xfrm>
          <a:prstGeom prst="rect">
            <a:avLst/>
          </a:prstGeom>
        </p:spPr>
        <p:txBody>
          <a:bodyPr>
            <a:normAutofit/>
          </a:bodyPr>
          <a:lstStyle>
            <a:lvl1pPr marL="0">
              <a:defRPr sz="2400" b="1">
                <a:latin typeface="Frutiger Next LT W1G" pitchFamily="34"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smtClean="0"/>
              <a:t>Textmasterformate durch Klicken bearbeiten</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8" descr="Bild3_"/>
          <p:cNvPicPr>
            <a:picLocks noChangeAspect="1" noChangeArrowheads="1"/>
          </p:cNvPicPr>
          <p:nvPr userDrawn="1"/>
        </p:nvPicPr>
        <p:blipFill>
          <a:blip r:embed="rId7" cstate="print"/>
          <a:srcRect/>
          <a:stretch>
            <a:fillRect/>
          </a:stretch>
        </p:blipFill>
        <p:spPr bwMode="auto">
          <a:xfrm>
            <a:off x="107950" y="115888"/>
            <a:ext cx="2444750" cy="1158875"/>
          </a:xfrm>
          <a:prstGeom prst="rect">
            <a:avLst/>
          </a:prstGeom>
          <a:noFill/>
        </p:spPr>
      </p:pic>
      <p:sp>
        <p:nvSpPr>
          <p:cNvPr id="9" name="Rectangle 10"/>
          <p:cNvSpPr>
            <a:spLocks noChangeAspect="1" noChangeArrowheads="1"/>
          </p:cNvSpPr>
          <p:nvPr userDrawn="1"/>
        </p:nvSpPr>
        <p:spPr bwMode="auto">
          <a:xfrm>
            <a:off x="1331913" y="0"/>
            <a:ext cx="3906044" cy="461963"/>
          </a:xfrm>
          <a:prstGeom prst="rect">
            <a:avLst/>
          </a:prstGeom>
          <a:solidFill>
            <a:schemeClr val="bg1">
              <a:lumMod val="50000"/>
            </a:schemeClr>
          </a:solidFill>
          <a:ln w="9525">
            <a:noFill/>
            <a:miter lim="800000"/>
            <a:headEnd/>
            <a:tailEnd/>
          </a:ln>
          <a:effectLst/>
        </p:spPr>
        <p:txBody>
          <a:bodyPr wrap="none" anchor="ctr"/>
          <a:lstStyle/>
          <a:p>
            <a:endParaRPr lang="de-DE"/>
          </a:p>
        </p:txBody>
      </p:sp>
      <p:sp>
        <p:nvSpPr>
          <p:cNvPr id="10" name="Rectangle 11"/>
          <p:cNvSpPr>
            <a:spLocks noChangeAspect="1" noChangeArrowheads="1"/>
          </p:cNvSpPr>
          <p:nvPr userDrawn="1"/>
        </p:nvSpPr>
        <p:spPr bwMode="auto">
          <a:xfrm>
            <a:off x="5237957" y="0"/>
            <a:ext cx="3906044" cy="461963"/>
          </a:xfrm>
          <a:prstGeom prst="rect">
            <a:avLst/>
          </a:prstGeom>
          <a:solidFill>
            <a:srgbClr val="9C004B"/>
          </a:solidFill>
          <a:ln w="9525">
            <a:noFill/>
            <a:miter lim="800000"/>
            <a:headEnd/>
            <a:tailEnd/>
          </a:ln>
          <a:effectLst/>
        </p:spPr>
        <p:txBody>
          <a:bodyPr wrap="none" anchor="ctr"/>
          <a:lstStyle/>
          <a:p>
            <a:endParaRPr lang="de-DE"/>
          </a:p>
        </p:txBody>
      </p:sp>
      <p:sp>
        <p:nvSpPr>
          <p:cNvPr id="8" name="Rectangle 16"/>
          <p:cNvSpPr txBox="1">
            <a:spLocks noChangeArrowheads="1"/>
          </p:cNvSpPr>
          <p:nvPr userDrawn="1"/>
        </p:nvSpPr>
        <p:spPr bwMode="auto">
          <a:xfrm>
            <a:off x="5273675" y="549275"/>
            <a:ext cx="3690938" cy="863600"/>
          </a:xfrm>
          <a:prstGeom prst="rect">
            <a:avLst/>
          </a:prstGeom>
          <a:noFill/>
          <a:ln w="9525">
            <a:noFill/>
            <a:miter lim="800000"/>
            <a:headEnd/>
            <a:tailEnd/>
          </a:ln>
          <a:effectLst/>
        </p:spPr>
        <p:txBody>
          <a:bodyPr lIns="0" tIns="0" rIns="0" bIns="0"/>
          <a:lstStyle>
            <a:lvl1pPr>
              <a:lnSpc>
                <a:spcPts val="1200"/>
              </a:lnSpc>
              <a:defRPr sz="1200" b="1">
                <a:latin typeface="+mn-lt"/>
              </a:defRPr>
            </a:lvl1pPr>
          </a:lstStyle>
          <a:p>
            <a:pPr>
              <a:lnSpc>
                <a:spcPct val="100000"/>
              </a:lnSpc>
              <a:spcAft>
                <a:spcPts val="300"/>
              </a:spcAft>
              <a:defRPr/>
            </a:pPr>
            <a:r>
              <a:rPr lang="de-DE" dirty="0" smtClean="0">
                <a:latin typeface="Frutiger Next LT W1G" pitchFamily="34" charset="0"/>
              </a:rPr>
              <a:t>Daniel Schmidl</a:t>
            </a:r>
            <a:r>
              <a:rPr lang="de-DE" b="0" dirty="0" smtClean="0">
                <a:latin typeface="Frutiger Next LT W1G" pitchFamily="34" charset="0"/>
              </a:rPr>
              <a:t/>
            </a:r>
            <a:br>
              <a:rPr lang="de-DE" b="0" dirty="0" smtClean="0">
                <a:latin typeface="Frutiger Next LT W1G" pitchFamily="34" charset="0"/>
              </a:rPr>
            </a:br>
            <a:r>
              <a:rPr lang="de-DE" b="0" dirty="0" smtClean="0">
                <a:latin typeface="Frutiger Next LT W1G" pitchFamily="34" charset="0"/>
              </a:rPr>
              <a:t>Lehrstuhl für Medieninformatik</a:t>
            </a:r>
          </a:p>
          <a:p>
            <a:pPr>
              <a:lnSpc>
                <a:spcPct val="100000"/>
              </a:lnSpc>
              <a:spcAft>
                <a:spcPts val="300"/>
              </a:spcAft>
              <a:defRPr/>
            </a:pPr>
            <a:r>
              <a:rPr lang="de-DE" sz="1000" dirty="0" smtClean="0">
                <a:latin typeface="Frutiger Next LT W1G" pitchFamily="34" charset="0"/>
              </a:rPr>
              <a:t>FAKULTÄT FÜR SPRACH-, LITERATUR- UND</a:t>
            </a:r>
          </a:p>
          <a:p>
            <a:pPr>
              <a:lnSpc>
                <a:spcPct val="100000"/>
              </a:lnSpc>
              <a:spcAft>
                <a:spcPts val="300"/>
              </a:spcAft>
              <a:defRPr/>
            </a:pPr>
            <a:r>
              <a:rPr lang="de-DE" sz="1000" dirty="0" smtClean="0">
                <a:latin typeface="Frutiger Next LT W1G" pitchFamily="34" charset="0"/>
              </a:rPr>
              <a:t>KULTURWISSENSCHAFTEN</a:t>
            </a:r>
            <a:endParaRPr lang="de-DE" sz="1000" dirty="0">
              <a:latin typeface="Frutiger Next LT W1G"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2400" b="1" kern="1200">
          <a:solidFill>
            <a:schemeClr val="tx1"/>
          </a:solidFill>
          <a:latin typeface="Verdana" pitchFamily="34" charset="0"/>
          <a:ea typeface="+mj-ea"/>
          <a:cs typeface="+mj-cs"/>
        </a:defRPr>
      </a:lvl1pPr>
    </p:titleStyle>
    <p:body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600" b="1" kern="1200">
          <a:solidFill>
            <a:schemeClr val="tx1"/>
          </a:solidFill>
          <a:latin typeface="Verdana"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3059832" y="1916832"/>
            <a:ext cx="5786438" cy="500066"/>
          </a:xfrm>
        </p:spPr>
        <p:txBody>
          <a:bodyPr/>
          <a:lstStyle/>
          <a:p>
            <a:r>
              <a:rPr lang="de-DE" sz="2000" dirty="0"/>
              <a:t>Untersuchung der Game Experience von natürlichen Eingabemöglichkeiten für digitale Sportspiele in der virtuellen Realität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300" dirty="0" err="1"/>
              <a:t>Gerling</a:t>
            </a:r>
            <a:r>
              <a:rPr lang="en-US" sz="1300" dirty="0"/>
              <a:t>, K. M., </a:t>
            </a:r>
            <a:r>
              <a:rPr lang="en-US" sz="1300" dirty="0" err="1"/>
              <a:t>Klauser</a:t>
            </a:r>
            <a:r>
              <a:rPr lang="en-US" sz="1300" dirty="0"/>
              <a:t>, M., &amp; </a:t>
            </a:r>
            <a:r>
              <a:rPr lang="en-US" sz="1300" dirty="0" err="1"/>
              <a:t>Niesenhaus</a:t>
            </a:r>
            <a:r>
              <a:rPr lang="en-US" sz="1300" dirty="0"/>
              <a:t>, J. (2011). Measuring the impact of game controllers on player experience in FPS games. </a:t>
            </a:r>
            <a:r>
              <a:rPr lang="en-US" sz="1300" i="1" dirty="0"/>
              <a:t>Proceedings of the 15th International Academic </a:t>
            </a:r>
            <a:r>
              <a:rPr lang="en-US" sz="1300" i="1" dirty="0" err="1"/>
              <a:t>MindTrek</a:t>
            </a:r>
            <a:r>
              <a:rPr lang="en-US" sz="1300" i="1" dirty="0"/>
              <a:t> Conference on Envisioning Future Media Environments - </a:t>
            </a:r>
            <a:r>
              <a:rPr lang="en-US" sz="1300" i="1" dirty="0" err="1"/>
              <a:t>MindTrek</a:t>
            </a:r>
            <a:r>
              <a:rPr lang="en-US" sz="1300" i="1" dirty="0"/>
              <a:t> ’11</a:t>
            </a:r>
            <a:r>
              <a:rPr lang="en-US" sz="1300" dirty="0"/>
              <a:t>, 83. </a:t>
            </a:r>
            <a:r>
              <a:rPr lang="en-US" sz="1300" dirty="0" smtClean="0"/>
              <a:t/>
            </a:r>
            <a:br>
              <a:rPr lang="en-US" sz="1300" dirty="0" smtClean="0"/>
            </a:br>
            <a:r>
              <a:rPr lang="en-US" dirty="0"/>
              <a:t/>
            </a:r>
            <a:br>
              <a:rPr lang="en-US" dirty="0"/>
            </a:br>
            <a:endParaRPr lang="de-DE" dirty="0"/>
          </a:p>
        </p:txBody>
      </p:sp>
      <p:sp>
        <p:nvSpPr>
          <p:cNvPr id="3" name="Inhaltsplatzhalter 2"/>
          <p:cNvSpPr>
            <a:spLocks noGrp="1"/>
          </p:cNvSpPr>
          <p:nvPr>
            <p:ph sz="half" idx="1"/>
          </p:nvPr>
        </p:nvSpPr>
        <p:spPr/>
        <p:txBody>
          <a:bodyPr/>
          <a:lstStyle/>
          <a:p>
            <a:pPr>
              <a:buFontTx/>
              <a:buChar char="-"/>
            </a:pPr>
            <a:r>
              <a:rPr lang="de-DE" dirty="0" smtClean="0">
                <a:latin typeface="Frutiger Next LT W1G"/>
              </a:rPr>
              <a:t>Untersuchung des Einflusses von Controllern auf PX</a:t>
            </a:r>
          </a:p>
          <a:p>
            <a:pPr>
              <a:buFontTx/>
              <a:buChar char="-"/>
            </a:pPr>
            <a:endParaRPr lang="de-DE" dirty="0">
              <a:latin typeface="Frutiger Next LT W1G"/>
            </a:endParaRPr>
          </a:p>
          <a:p>
            <a:pPr>
              <a:buFontTx/>
              <a:buChar char="-"/>
            </a:pPr>
            <a:r>
              <a:rPr lang="de-DE" dirty="0" smtClean="0">
                <a:latin typeface="Frutiger Next LT W1G"/>
              </a:rPr>
              <a:t>Vorherige Studien zeigen:</a:t>
            </a:r>
          </a:p>
          <a:p>
            <a:pPr lvl="2"/>
            <a:r>
              <a:rPr lang="de-DE" dirty="0" err="1" smtClean="0">
                <a:latin typeface="Frutiger Next LT W1G"/>
              </a:rPr>
              <a:t>Natapov</a:t>
            </a:r>
            <a:r>
              <a:rPr lang="de-DE" dirty="0" smtClean="0">
                <a:latin typeface="Frutiger Next LT W1G"/>
              </a:rPr>
              <a:t> et. Al (2009): </a:t>
            </a:r>
            <a:r>
              <a:rPr lang="de-DE" dirty="0" err="1" smtClean="0">
                <a:latin typeface="Frutiger Next LT W1G"/>
              </a:rPr>
              <a:t>WiiMote</a:t>
            </a:r>
            <a:r>
              <a:rPr lang="de-DE" dirty="0" smtClean="0">
                <a:latin typeface="Frutiger Next LT W1G"/>
              </a:rPr>
              <a:t> und klassischer Controller schneiden bei </a:t>
            </a:r>
            <a:r>
              <a:rPr lang="de-DE" dirty="0" err="1" smtClean="0">
                <a:latin typeface="Frutiger Next LT W1G"/>
              </a:rPr>
              <a:t>pointing</a:t>
            </a:r>
            <a:r>
              <a:rPr lang="de-DE" dirty="0" smtClean="0">
                <a:latin typeface="Frutiger Next LT W1G"/>
              </a:rPr>
              <a:t> </a:t>
            </a:r>
            <a:r>
              <a:rPr lang="de-DE" dirty="0" err="1" smtClean="0">
                <a:latin typeface="Frutiger Next LT W1G"/>
              </a:rPr>
              <a:t>tasks</a:t>
            </a:r>
            <a:r>
              <a:rPr lang="de-DE" dirty="0" smtClean="0">
                <a:latin typeface="Frutiger Next LT W1G"/>
              </a:rPr>
              <a:t> schlecht ab </a:t>
            </a:r>
            <a:r>
              <a:rPr lang="de-DE" dirty="0" err="1" smtClean="0">
                <a:latin typeface="Frutiger Next LT W1G"/>
              </a:rPr>
              <a:t>ggü</a:t>
            </a:r>
            <a:r>
              <a:rPr lang="de-DE" dirty="0" smtClean="0">
                <a:latin typeface="Frutiger Next LT W1G"/>
              </a:rPr>
              <a:t>. Maus </a:t>
            </a:r>
            <a:endParaRPr lang="de-DE" dirty="0">
              <a:latin typeface="Frutiger Next LT W1G"/>
            </a:endParaRPr>
          </a:p>
          <a:p>
            <a:pPr lvl="2"/>
            <a:endParaRPr lang="de-DE" dirty="0" smtClean="0">
              <a:latin typeface="Frutiger Next LT W1G"/>
            </a:endParaRPr>
          </a:p>
          <a:p>
            <a:pPr lvl="2"/>
            <a:r>
              <a:rPr lang="de-DE" dirty="0" err="1" smtClean="0">
                <a:latin typeface="Frutiger Next LT W1G"/>
              </a:rPr>
              <a:t>Klochek</a:t>
            </a:r>
            <a:r>
              <a:rPr lang="de-DE" dirty="0" smtClean="0">
                <a:latin typeface="Frutiger Next LT W1G"/>
              </a:rPr>
              <a:t> und </a:t>
            </a:r>
            <a:r>
              <a:rPr lang="de-DE" dirty="0" err="1" smtClean="0">
                <a:latin typeface="Frutiger Next LT W1G"/>
              </a:rPr>
              <a:t>MacKenzie</a:t>
            </a:r>
            <a:r>
              <a:rPr lang="de-DE" dirty="0" smtClean="0">
                <a:latin typeface="Frutiger Next LT W1G"/>
              </a:rPr>
              <a:t> (2006): verglichen Xbox Controller und Maus bei dem Task ein sich bewegendes Objekt im Raum zu erfassen                </a:t>
            </a:r>
            <a:r>
              <a:rPr lang="de-DE" dirty="0" smtClean="0">
                <a:latin typeface="Frutiger Next LT W1G"/>
                <a:sym typeface="Wingdings" panose="05000000000000000000" pitchFamily="2" charset="2"/>
              </a:rPr>
              <a:t> Maus erlaubte schnellere Beschleunigung zur Korrektur der Position</a:t>
            </a:r>
          </a:p>
          <a:p>
            <a:pPr lvl="1">
              <a:buFont typeface="Arial" panose="020B0604020202020204" pitchFamily="34" charset="0"/>
              <a:buChar char="•"/>
            </a:pPr>
            <a:endParaRPr lang="de-DE" dirty="0" smtClean="0">
              <a:latin typeface="Frutiger Next LT W1G"/>
              <a:sym typeface="Wingdings" panose="05000000000000000000" pitchFamily="2" charset="2"/>
            </a:endParaRPr>
          </a:p>
          <a:p>
            <a:pPr lvl="2"/>
            <a:r>
              <a:rPr lang="de-DE" dirty="0" err="1" smtClean="0">
                <a:latin typeface="Frutiger Next LT W1G"/>
                <a:sym typeface="Wingdings" panose="05000000000000000000" pitchFamily="2" charset="2"/>
              </a:rPr>
              <a:t>Isokoski</a:t>
            </a:r>
            <a:r>
              <a:rPr lang="de-DE" dirty="0" smtClean="0">
                <a:latin typeface="Frutiger Next LT W1G"/>
                <a:sym typeface="Wingdings" panose="05000000000000000000" pitchFamily="2" charset="2"/>
              </a:rPr>
              <a:t> und Martin (2007): </a:t>
            </a:r>
            <a:r>
              <a:rPr lang="de-DE" dirty="0" err="1" smtClean="0">
                <a:latin typeface="Frutiger Next LT W1G"/>
                <a:sym typeface="Wingdings" panose="05000000000000000000" pitchFamily="2" charset="2"/>
              </a:rPr>
              <a:t>unetrsuchten</a:t>
            </a:r>
            <a:r>
              <a:rPr lang="de-DE" dirty="0" smtClean="0">
                <a:latin typeface="Frutiger Next LT W1G"/>
                <a:sym typeface="Wingdings" panose="05000000000000000000" pitchFamily="2" charset="2"/>
              </a:rPr>
              <a:t> Zielerfassung in FPS: Zielerfassung mit Maus in FPS schnitten besser ab als Xbox Controller</a:t>
            </a:r>
          </a:p>
          <a:p>
            <a:pPr indent="0"/>
            <a:endParaRPr lang="de-DE" dirty="0" smtClean="0">
              <a:latin typeface="Frutiger Next LT W1G"/>
              <a:sym typeface="Wingdings" panose="05000000000000000000" pitchFamily="2" charset="2"/>
            </a:endParaRP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4" y="3276104"/>
            <a:ext cx="2088232" cy="2088232"/>
          </a:xfrm>
          <a:prstGeom prst="rect">
            <a:avLst/>
          </a:prstGeom>
        </p:spPr>
      </p:pic>
    </p:spTree>
    <p:extLst>
      <p:ext uri="{BB962C8B-B14F-4D97-AF65-F5344CB8AC3E}">
        <p14:creationId xmlns:p14="http://schemas.microsoft.com/office/powerpoint/2010/main" val="186646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300" dirty="0" err="1"/>
              <a:t>Gerling</a:t>
            </a:r>
            <a:r>
              <a:rPr lang="en-US" sz="1300" dirty="0"/>
              <a:t>, K. M., </a:t>
            </a:r>
            <a:r>
              <a:rPr lang="en-US" sz="1300" dirty="0" err="1"/>
              <a:t>Klauser</a:t>
            </a:r>
            <a:r>
              <a:rPr lang="en-US" sz="1300" dirty="0"/>
              <a:t>, M., &amp; </a:t>
            </a:r>
            <a:r>
              <a:rPr lang="en-US" sz="1300" dirty="0" err="1"/>
              <a:t>Niesenhaus</a:t>
            </a:r>
            <a:r>
              <a:rPr lang="en-US" sz="1300" dirty="0"/>
              <a:t>, J. (2011). Measuring the impact of game controllers on player experience in FPS games. </a:t>
            </a:r>
            <a:r>
              <a:rPr lang="en-US" sz="1300" i="1" dirty="0"/>
              <a:t>Proceedings of the 15th International Academic </a:t>
            </a:r>
            <a:r>
              <a:rPr lang="en-US" sz="1300" i="1" dirty="0" err="1"/>
              <a:t>MindTrek</a:t>
            </a:r>
            <a:r>
              <a:rPr lang="en-US" sz="1300" i="1" dirty="0"/>
              <a:t> Conference on Envisioning Future Media Environments - </a:t>
            </a:r>
            <a:r>
              <a:rPr lang="en-US" sz="1300" i="1" dirty="0" err="1"/>
              <a:t>MindTrek</a:t>
            </a:r>
            <a:r>
              <a:rPr lang="en-US" sz="1300" i="1" dirty="0"/>
              <a:t> ’11</a:t>
            </a:r>
            <a:r>
              <a:rPr lang="en-US" sz="1300" dirty="0"/>
              <a:t>, 83. </a:t>
            </a:r>
            <a:r>
              <a:rPr lang="en-US" sz="1300" dirty="0" smtClean="0"/>
              <a:t/>
            </a:r>
            <a:br>
              <a:rPr lang="en-US" sz="1300" dirty="0" smtClean="0"/>
            </a:br>
            <a:r>
              <a:rPr lang="en-US" dirty="0"/>
              <a:t/>
            </a:r>
            <a:br>
              <a:rPr lang="en-US" dirty="0"/>
            </a:br>
            <a:endParaRPr lang="de-DE" dirty="0"/>
          </a:p>
        </p:txBody>
      </p:sp>
      <p:sp>
        <p:nvSpPr>
          <p:cNvPr id="3" name="Inhaltsplatzhalter 2"/>
          <p:cNvSpPr>
            <a:spLocks noGrp="1"/>
          </p:cNvSpPr>
          <p:nvPr>
            <p:ph sz="half" idx="1"/>
          </p:nvPr>
        </p:nvSpPr>
        <p:spPr/>
        <p:txBody>
          <a:bodyPr>
            <a:normAutofit fontScale="92500" lnSpcReduction="10000"/>
          </a:bodyPr>
          <a:lstStyle/>
          <a:p>
            <a:pPr marL="285750" indent="-285750">
              <a:buFont typeface="Symbol" panose="05050102010706020507" pitchFamily="18" charset="2"/>
              <a:buChar char="-"/>
            </a:pPr>
            <a:r>
              <a:rPr lang="de-DE" sz="1700" dirty="0" smtClean="0">
                <a:latin typeface="Frutiger Next LT W1G"/>
                <a:sym typeface="Wingdings" panose="05000000000000000000" pitchFamily="2" charset="2"/>
              </a:rPr>
              <a:t>45 Teilnehmer (38 männlich)</a:t>
            </a:r>
          </a:p>
          <a:p>
            <a:pPr indent="0"/>
            <a:endParaRPr lang="de-DE" sz="1700" dirty="0">
              <a:latin typeface="Frutiger Next LT W1G"/>
              <a:sym typeface="Wingdings" panose="05000000000000000000" pitchFamily="2" charset="2"/>
            </a:endParaRPr>
          </a:p>
          <a:p>
            <a:pPr marL="285750" indent="-285750">
              <a:buFont typeface="Symbol" panose="05050102010706020507" pitchFamily="18" charset="2"/>
              <a:buChar char="-"/>
            </a:pPr>
            <a:r>
              <a:rPr lang="de-DE" sz="1700" dirty="0" smtClean="0">
                <a:latin typeface="Frutiger Next LT W1G"/>
                <a:sym typeface="Wingdings" panose="05000000000000000000" pitchFamily="2" charset="2"/>
              </a:rPr>
              <a:t>2x2 </a:t>
            </a:r>
            <a:r>
              <a:rPr lang="de-DE" sz="1700" dirty="0" err="1" smtClean="0">
                <a:latin typeface="Frutiger Next LT W1G"/>
                <a:sym typeface="Wingdings" panose="05000000000000000000" pitchFamily="2" charset="2"/>
              </a:rPr>
              <a:t>between</a:t>
            </a:r>
            <a:r>
              <a:rPr lang="de-DE" sz="1700" dirty="0" err="1">
                <a:latin typeface="Frutiger Next LT W1G"/>
                <a:sym typeface="Wingdings" panose="05000000000000000000" pitchFamily="2" charset="2"/>
              </a:rPr>
              <a:t>-</a:t>
            </a:r>
            <a:r>
              <a:rPr lang="de-DE" sz="1700" dirty="0" err="1" smtClean="0">
                <a:latin typeface="Frutiger Next LT W1G"/>
                <a:sym typeface="Wingdings" panose="05000000000000000000" pitchFamily="2" charset="2"/>
              </a:rPr>
              <a:t>subject</a:t>
            </a:r>
            <a:r>
              <a:rPr lang="de-DE" sz="1700" dirty="0" smtClean="0">
                <a:latin typeface="Frutiger Next LT W1G"/>
                <a:sym typeface="Wingdings" panose="05000000000000000000" pitchFamily="2" charset="2"/>
              </a:rPr>
              <a:t> design</a:t>
            </a:r>
          </a:p>
          <a:p>
            <a:pPr marL="1028700" lvl="1">
              <a:buFont typeface="Symbol" panose="05050102010706020507" pitchFamily="18" charset="2"/>
              <a:buChar char="-"/>
            </a:pPr>
            <a:endParaRPr lang="de-DE" sz="1700" dirty="0" smtClean="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smtClean="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smtClean="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smtClean="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smtClean="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r>
              <a:rPr lang="de-DE" sz="1700" dirty="0" smtClean="0">
                <a:latin typeface="Frutiger Next LT W1G"/>
                <a:sym typeface="Wingdings" panose="05000000000000000000" pitchFamily="2" charset="2"/>
              </a:rPr>
              <a:t>Hypothesen</a:t>
            </a:r>
            <a:r>
              <a:rPr lang="de-DE" sz="1700" dirty="0">
                <a:latin typeface="Frutiger Next LT W1G"/>
                <a:sym typeface="Wingdings" panose="05000000000000000000" pitchFamily="2" charset="2"/>
              </a:rPr>
              <a:t>:</a:t>
            </a:r>
          </a:p>
          <a:p>
            <a:pPr marL="1143000" lvl="1" indent="-342900">
              <a:buFont typeface="+mj-lt"/>
              <a:buAutoNum type="arabicPeriod"/>
            </a:pPr>
            <a:r>
              <a:rPr lang="de-DE" sz="1700" dirty="0">
                <a:latin typeface="Frutiger Next LT W1G"/>
                <a:sym typeface="Wingdings" panose="05000000000000000000" pitchFamily="2" charset="2"/>
              </a:rPr>
              <a:t>Hardware hat Auswirkungen auf PX und Effizienz</a:t>
            </a:r>
          </a:p>
          <a:p>
            <a:pPr marL="1143000" lvl="1" indent="-342900">
              <a:buFont typeface="+mj-lt"/>
              <a:buAutoNum type="arabicPeriod"/>
            </a:pPr>
            <a:r>
              <a:rPr lang="de-DE" sz="1700" dirty="0">
                <a:latin typeface="Frutiger Next LT W1G"/>
                <a:sym typeface="Wingdings" panose="05000000000000000000" pitchFamily="2" charset="2"/>
              </a:rPr>
              <a:t>Effizienz hat Auswirkungen auf PX</a:t>
            </a:r>
          </a:p>
          <a:p>
            <a:pPr marL="1143000" lvl="1" indent="-342900">
              <a:buFont typeface="+mj-lt"/>
              <a:buAutoNum type="arabicPeriod"/>
            </a:pPr>
            <a:r>
              <a:rPr lang="de-DE" sz="1700" dirty="0">
                <a:latin typeface="Frutiger Next LT W1G"/>
                <a:sym typeface="Wingdings" panose="05000000000000000000" pitchFamily="2" charset="2"/>
              </a:rPr>
              <a:t>Die Nutzung der gewohnten Plattform hat Auswirkungen auf PX</a:t>
            </a:r>
          </a:p>
          <a:p>
            <a:pPr indent="0"/>
            <a:r>
              <a:rPr lang="de-DE" dirty="0">
                <a:latin typeface="Frutiger Next LT W1G"/>
                <a:sym typeface="Wingdings" panose="05000000000000000000" pitchFamily="2" charset="2"/>
              </a:rPr>
              <a:t>	</a:t>
            </a:r>
          </a:p>
          <a:p>
            <a:pPr indent="0"/>
            <a:endParaRPr lang="de-DE" dirty="0">
              <a:latin typeface="Frutiger Next LT W1G"/>
              <a:sym typeface="Wingdings" panose="05000000000000000000" pitchFamily="2" charset="2"/>
            </a:endParaRPr>
          </a:p>
          <a:p>
            <a:pPr indent="0"/>
            <a:endParaRPr lang="de-DE" dirty="0" smtClean="0">
              <a:latin typeface="Frutiger Next LT W1G"/>
              <a:sym typeface="Wingdings" panose="05000000000000000000" pitchFamily="2" charset="2"/>
            </a:endParaRPr>
          </a:p>
        </p:txBody>
      </p:sp>
      <p:pic>
        <p:nvPicPr>
          <p:cNvPr id="4" name="Inhaltsplatzhalt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2" y="2780928"/>
            <a:ext cx="1408156" cy="792088"/>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4675" y="3924014"/>
            <a:ext cx="1363473" cy="780307"/>
          </a:xfrm>
          <a:prstGeom prst="rect">
            <a:avLst/>
          </a:prstGeom>
        </p:spPr>
      </p:pic>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0112" y="3182861"/>
            <a:ext cx="1152128" cy="1152128"/>
          </a:xfrm>
          <a:prstGeom prst="rect">
            <a:avLst/>
          </a:prstGeom>
        </p:spPr>
      </p:pic>
      <p:sp>
        <p:nvSpPr>
          <p:cNvPr id="7" name="Textfeld 6"/>
          <p:cNvSpPr txBox="1"/>
          <p:nvPr/>
        </p:nvSpPr>
        <p:spPr>
          <a:xfrm>
            <a:off x="2304324" y="4334989"/>
            <a:ext cx="1152128" cy="369332"/>
          </a:xfrm>
          <a:prstGeom prst="rect">
            <a:avLst/>
          </a:prstGeom>
          <a:noFill/>
        </p:spPr>
        <p:txBody>
          <a:bodyPr wrap="square" rtlCol="0">
            <a:spAutoFit/>
          </a:bodyPr>
          <a:lstStyle/>
          <a:p>
            <a:r>
              <a:rPr lang="de-DE" dirty="0" smtClean="0"/>
              <a:t>PC </a:t>
            </a:r>
            <a:r>
              <a:rPr lang="de-DE" dirty="0" err="1" smtClean="0"/>
              <a:t>gamer</a:t>
            </a:r>
            <a:endParaRPr lang="de-DE" dirty="0"/>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4248" y="3182894"/>
            <a:ext cx="1152128" cy="1152128"/>
          </a:xfrm>
          <a:prstGeom prst="rect">
            <a:avLst/>
          </a:prstGeom>
        </p:spPr>
      </p:pic>
      <p:sp>
        <p:nvSpPr>
          <p:cNvPr id="9" name="Textfeld 8"/>
          <p:cNvSpPr txBox="1"/>
          <p:nvPr/>
        </p:nvSpPr>
        <p:spPr>
          <a:xfrm>
            <a:off x="6570330" y="4334989"/>
            <a:ext cx="1619964" cy="369332"/>
          </a:xfrm>
          <a:prstGeom prst="rect">
            <a:avLst/>
          </a:prstGeom>
          <a:noFill/>
        </p:spPr>
        <p:txBody>
          <a:bodyPr wrap="square" rtlCol="0">
            <a:spAutoFit/>
          </a:bodyPr>
          <a:lstStyle/>
          <a:p>
            <a:r>
              <a:rPr lang="de-DE" dirty="0" err="1" smtClean="0"/>
              <a:t>Console</a:t>
            </a:r>
            <a:r>
              <a:rPr lang="de-DE" dirty="0" smtClean="0"/>
              <a:t> </a:t>
            </a:r>
            <a:r>
              <a:rPr lang="de-DE" dirty="0" err="1" smtClean="0"/>
              <a:t>gamer</a:t>
            </a:r>
            <a:endParaRPr lang="de-DE" dirty="0"/>
          </a:p>
        </p:txBody>
      </p:sp>
      <p:cxnSp>
        <p:nvCxnSpPr>
          <p:cNvPr id="11" name="Gerade Verbindung mit Pfeil 10"/>
          <p:cNvCxnSpPr>
            <a:endCxn id="4" idx="1"/>
          </p:cNvCxnSpPr>
          <p:nvPr/>
        </p:nvCxnSpPr>
        <p:spPr>
          <a:xfrm flipV="1">
            <a:off x="3492240" y="3176972"/>
            <a:ext cx="1007752" cy="540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Gerade Verbindung mit Pfeil 11"/>
          <p:cNvCxnSpPr>
            <a:stCxn id="6" idx="3"/>
            <a:endCxn id="5" idx="1"/>
          </p:cNvCxnSpPr>
          <p:nvPr/>
        </p:nvCxnSpPr>
        <p:spPr>
          <a:xfrm>
            <a:off x="3492240" y="3758925"/>
            <a:ext cx="1052435" cy="555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Gerade Verbindung mit Pfeil 17"/>
          <p:cNvCxnSpPr>
            <a:stCxn id="8" idx="1"/>
            <a:endCxn id="4" idx="3"/>
          </p:cNvCxnSpPr>
          <p:nvPr/>
        </p:nvCxnSpPr>
        <p:spPr>
          <a:xfrm flipH="1" flipV="1">
            <a:off x="5908148" y="3176972"/>
            <a:ext cx="896100" cy="5819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Gerade Verbindung mit Pfeil 18"/>
          <p:cNvCxnSpPr>
            <a:stCxn id="8" idx="1"/>
            <a:endCxn id="5" idx="3"/>
          </p:cNvCxnSpPr>
          <p:nvPr/>
        </p:nvCxnSpPr>
        <p:spPr>
          <a:xfrm flipH="1">
            <a:off x="5908148" y="3758958"/>
            <a:ext cx="896100" cy="55521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7064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300" dirty="0" err="1"/>
              <a:t>Gerling</a:t>
            </a:r>
            <a:r>
              <a:rPr lang="en-US" sz="1300" dirty="0"/>
              <a:t>, K. M., </a:t>
            </a:r>
            <a:r>
              <a:rPr lang="en-US" sz="1300" dirty="0" err="1"/>
              <a:t>Klauser</a:t>
            </a:r>
            <a:r>
              <a:rPr lang="en-US" sz="1300" dirty="0"/>
              <a:t>, M., &amp; </a:t>
            </a:r>
            <a:r>
              <a:rPr lang="en-US" sz="1300" dirty="0" err="1"/>
              <a:t>Niesenhaus</a:t>
            </a:r>
            <a:r>
              <a:rPr lang="en-US" sz="1300" dirty="0"/>
              <a:t>, J. (2011). Measuring the impact of game controllers on player experience in FPS games. </a:t>
            </a:r>
            <a:r>
              <a:rPr lang="en-US" sz="1300" i="1" dirty="0"/>
              <a:t>Proceedings of the 15th International Academic </a:t>
            </a:r>
            <a:r>
              <a:rPr lang="en-US" sz="1300" i="1" dirty="0" err="1"/>
              <a:t>MindTrek</a:t>
            </a:r>
            <a:r>
              <a:rPr lang="en-US" sz="1300" i="1" dirty="0"/>
              <a:t> Conference on Envisioning Future Media Environments - </a:t>
            </a:r>
            <a:r>
              <a:rPr lang="en-US" sz="1300" i="1" dirty="0" err="1"/>
              <a:t>MindTrek</a:t>
            </a:r>
            <a:r>
              <a:rPr lang="en-US" sz="1300" i="1" dirty="0"/>
              <a:t> ’11</a:t>
            </a:r>
            <a:r>
              <a:rPr lang="en-US" sz="1300" dirty="0"/>
              <a:t>, 83. </a:t>
            </a:r>
            <a:r>
              <a:rPr lang="en-US" sz="1300" dirty="0" smtClean="0"/>
              <a:t/>
            </a:r>
            <a:br>
              <a:rPr lang="en-US" sz="1300" dirty="0" smtClean="0"/>
            </a:br>
            <a:r>
              <a:rPr lang="en-US" dirty="0"/>
              <a:t/>
            </a:r>
            <a:br>
              <a:rPr lang="en-US" dirty="0"/>
            </a:br>
            <a:endParaRPr lang="de-DE" dirty="0"/>
          </a:p>
        </p:txBody>
      </p:sp>
      <p:sp>
        <p:nvSpPr>
          <p:cNvPr id="3" name="Inhaltsplatzhalter 2"/>
          <p:cNvSpPr>
            <a:spLocks noGrp="1"/>
          </p:cNvSpPr>
          <p:nvPr>
            <p:ph sz="half" idx="1"/>
          </p:nvPr>
        </p:nvSpPr>
        <p:spPr/>
        <p:txBody>
          <a:bodyPr>
            <a:noAutofit/>
          </a:bodyPr>
          <a:lstStyle/>
          <a:p>
            <a:pPr marL="285750" indent="-285750">
              <a:buFont typeface="Symbol" panose="05050102010706020507" pitchFamily="18" charset="2"/>
              <a:buChar char="-"/>
            </a:pPr>
            <a:r>
              <a:rPr lang="de-DE" dirty="0" smtClean="0">
                <a:latin typeface="Frutiger Next LT W1G"/>
                <a:sym typeface="Wingdings" panose="05000000000000000000" pitchFamily="2" charset="2"/>
              </a:rPr>
              <a:t>Befragung nach </a:t>
            </a:r>
            <a:r>
              <a:rPr lang="de-DE" dirty="0" err="1" smtClean="0">
                <a:latin typeface="Frutiger Next LT W1G"/>
                <a:sym typeface="Wingdings" panose="05000000000000000000" pitchFamily="2" charset="2"/>
              </a:rPr>
              <a:t>bish</a:t>
            </a:r>
            <a:r>
              <a:rPr lang="de-DE" dirty="0" smtClean="0">
                <a:latin typeface="Frutiger Next LT W1G"/>
                <a:sym typeface="Wingdings" panose="05000000000000000000" pitchFamily="2" charset="2"/>
              </a:rPr>
              <a:t>. Gaming Experience durch </a:t>
            </a:r>
            <a:r>
              <a:rPr lang="de-DE" b="1" dirty="0" smtClean="0">
                <a:latin typeface="Frutiger Next LT W1G"/>
                <a:sym typeface="Wingdings" panose="05000000000000000000" pitchFamily="2" charset="2"/>
              </a:rPr>
              <a:t>kurzen Fragebogen </a:t>
            </a:r>
          </a:p>
          <a:p>
            <a:pPr marL="285750" indent="-285750">
              <a:buFont typeface="Symbol" panose="05050102010706020507" pitchFamily="18" charset="2"/>
              <a:buChar char="-"/>
            </a:pPr>
            <a:endParaRPr lang="de-DE" dirty="0">
              <a:latin typeface="Frutiger Next LT W1G"/>
              <a:sym typeface="Wingdings" panose="05000000000000000000" pitchFamily="2" charset="2"/>
            </a:endParaRPr>
          </a:p>
          <a:p>
            <a:pPr marL="285750" indent="-285750">
              <a:buFont typeface="Symbol" panose="05050102010706020507" pitchFamily="18" charset="2"/>
              <a:buChar char="-"/>
            </a:pPr>
            <a:r>
              <a:rPr lang="de-DE" b="1" dirty="0" smtClean="0">
                <a:latin typeface="Frutiger Next LT W1G"/>
                <a:sym typeface="Wingdings" panose="05000000000000000000" pitchFamily="2" charset="2"/>
              </a:rPr>
              <a:t>Game Experience </a:t>
            </a:r>
            <a:r>
              <a:rPr lang="de-DE" b="1" dirty="0" err="1" smtClean="0">
                <a:latin typeface="Frutiger Next LT W1G"/>
                <a:sym typeface="Wingdings" panose="05000000000000000000" pitchFamily="2" charset="2"/>
              </a:rPr>
              <a:t>Questionnaire</a:t>
            </a:r>
            <a:r>
              <a:rPr lang="de-DE" b="1" dirty="0" smtClean="0">
                <a:latin typeface="Frutiger Next LT W1G"/>
                <a:sym typeface="Wingdings" panose="05000000000000000000" pitchFamily="2" charset="2"/>
              </a:rPr>
              <a:t> </a:t>
            </a:r>
            <a:r>
              <a:rPr lang="de-DE" dirty="0" smtClean="0">
                <a:latin typeface="Frutiger Next LT W1G"/>
                <a:sym typeface="Wingdings" panose="05000000000000000000" pitchFamily="2" charset="2"/>
              </a:rPr>
              <a:t>(</a:t>
            </a:r>
            <a:r>
              <a:rPr lang="en-US" dirty="0" err="1"/>
              <a:t>Ijsselsteijn</a:t>
            </a:r>
            <a:r>
              <a:rPr lang="en-US" dirty="0"/>
              <a:t> </a:t>
            </a:r>
            <a:r>
              <a:rPr lang="en-US" dirty="0" smtClean="0"/>
              <a:t>et. al)</a:t>
            </a:r>
            <a:r>
              <a:rPr lang="de-DE" dirty="0" smtClean="0">
                <a:latin typeface="Frutiger Next LT W1G"/>
                <a:sym typeface="Wingdings" panose="05000000000000000000" pitchFamily="2" charset="2"/>
              </a:rPr>
              <a:t>: </a:t>
            </a:r>
          </a:p>
          <a:p>
            <a:pPr lvl="1" indent="0"/>
            <a:r>
              <a:rPr lang="de-DE" dirty="0" smtClean="0">
                <a:latin typeface="Frutiger Next LT W1G"/>
                <a:sym typeface="Wingdings" panose="05000000000000000000" pitchFamily="2" charset="2"/>
              </a:rPr>
              <a:t>Messung der Dimensionen </a:t>
            </a:r>
            <a:r>
              <a:rPr lang="de-DE" i="1" dirty="0" smtClean="0">
                <a:latin typeface="Frutiger Next LT W1G"/>
                <a:sym typeface="Wingdings" panose="05000000000000000000" pitchFamily="2" charset="2"/>
              </a:rPr>
              <a:t>Competence, Flow, Negative </a:t>
            </a:r>
            <a:r>
              <a:rPr lang="de-DE" i="1" dirty="0" err="1" smtClean="0">
                <a:latin typeface="Frutiger Next LT W1G"/>
                <a:sym typeface="Wingdings" panose="05000000000000000000" pitchFamily="2" charset="2"/>
              </a:rPr>
              <a:t>Affect</a:t>
            </a:r>
            <a:r>
              <a:rPr lang="de-DE" i="1" dirty="0" smtClean="0">
                <a:latin typeface="Frutiger Next LT W1G"/>
                <a:sym typeface="Wingdings" panose="05000000000000000000" pitchFamily="2" charset="2"/>
              </a:rPr>
              <a:t>, Positive </a:t>
            </a:r>
            <a:r>
              <a:rPr lang="de-DE" i="1" dirty="0" err="1" smtClean="0">
                <a:latin typeface="Frutiger Next LT W1G"/>
                <a:sym typeface="Wingdings" panose="05000000000000000000" pitchFamily="2" charset="2"/>
              </a:rPr>
              <a:t>Affect</a:t>
            </a:r>
            <a:r>
              <a:rPr lang="de-DE" i="1" dirty="0" smtClean="0">
                <a:latin typeface="Frutiger Next LT W1G"/>
                <a:sym typeface="Wingdings" panose="05000000000000000000" pitchFamily="2" charset="2"/>
              </a:rPr>
              <a:t>, Challenge, Tension </a:t>
            </a:r>
            <a:r>
              <a:rPr lang="de-DE" dirty="0" smtClean="0">
                <a:latin typeface="Frutiger Next LT W1G"/>
                <a:sym typeface="Wingdings" panose="05000000000000000000" pitchFamily="2" charset="2"/>
              </a:rPr>
              <a:t>und</a:t>
            </a:r>
            <a:r>
              <a:rPr lang="de-DE" i="1" dirty="0" smtClean="0">
                <a:latin typeface="Frutiger Next LT W1G"/>
                <a:sym typeface="Wingdings" panose="05000000000000000000" pitchFamily="2" charset="2"/>
              </a:rPr>
              <a:t> Immersion</a:t>
            </a:r>
          </a:p>
          <a:p>
            <a:pPr lvl="1" indent="0"/>
            <a:endParaRPr lang="de-DE" i="1" dirty="0" smtClean="0">
              <a:latin typeface="Frutiger Next LT W1G"/>
              <a:sym typeface="Wingdings" panose="05000000000000000000" pitchFamily="2" charset="2"/>
            </a:endParaRPr>
          </a:p>
          <a:p>
            <a:pPr marL="342900">
              <a:buFont typeface="Symbol" panose="05050102010706020507" pitchFamily="18" charset="2"/>
              <a:buChar char="-"/>
            </a:pPr>
            <a:r>
              <a:rPr lang="de-DE" b="1" dirty="0" smtClean="0">
                <a:latin typeface="Frutiger Next LT W1G"/>
                <a:sym typeface="Wingdings" panose="05000000000000000000" pitchFamily="2" charset="2"/>
              </a:rPr>
              <a:t>Game Engagement </a:t>
            </a:r>
            <a:r>
              <a:rPr lang="de-DE" b="1" dirty="0" err="1" smtClean="0">
                <a:latin typeface="Frutiger Next LT W1G"/>
                <a:sym typeface="Wingdings" panose="05000000000000000000" pitchFamily="2" charset="2"/>
              </a:rPr>
              <a:t>Questionnaire</a:t>
            </a:r>
            <a:r>
              <a:rPr lang="de-DE" b="1" dirty="0" smtClean="0">
                <a:latin typeface="Frutiger Next LT W1G"/>
                <a:sym typeface="Wingdings" panose="05000000000000000000" pitchFamily="2" charset="2"/>
              </a:rPr>
              <a:t> </a:t>
            </a:r>
            <a:r>
              <a:rPr lang="de-DE" dirty="0" smtClean="0">
                <a:latin typeface="Frutiger Next LT W1G"/>
                <a:sym typeface="Wingdings" panose="05000000000000000000" pitchFamily="2" charset="2"/>
              </a:rPr>
              <a:t>(</a:t>
            </a:r>
            <a:r>
              <a:rPr lang="de-DE" dirty="0" err="1" smtClean="0">
                <a:latin typeface="Frutiger Next LT W1G"/>
                <a:sym typeface="Wingdings" panose="05000000000000000000" pitchFamily="2" charset="2"/>
              </a:rPr>
              <a:t>Brockmyer</a:t>
            </a:r>
            <a:r>
              <a:rPr lang="de-DE" dirty="0" smtClean="0">
                <a:latin typeface="Frutiger Next LT W1G"/>
                <a:sym typeface="Wingdings" panose="05000000000000000000" pitchFamily="2" charset="2"/>
              </a:rPr>
              <a:t> et. al, 2009):</a:t>
            </a:r>
          </a:p>
          <a:p>
            <a:pPr marL="800100" lvl="1" indent="0"/>
            <a:r>
              <a:rPr lang="de-DE" i="1" dirty="0" smtClean="0">
                <a:latin typeface="Frutiger Next LT W1G"/>
                <a:sym typeface="Wingdings" panose="05000000000000000000" pitchFamily="2" charset="2"/>
              </a:rPr>
              <a:t>Immersion, Presence, Flow </a:t>
            </a:r>
            <a:r>
              <a:rPr lang="de-DE" dirty="0" smtClean="0">
                <a:latin typeface="Frutiger Next LT W1G"/>
                <a:sym typeface="Wingdings" panose="05000000000000000000" pitchFamily="2" charset="2"/>
              </a:rPr>
              <a:t>und </a:t>
            </a:r>
            <a:r>
              <a:rPr lang="de-DE" i="1" dirty="0" smtClean="0">
                <a:latin typeface="Frutiger Next LT W1G"/>
                <a:sym typeface="Wingdings" panose="05000000000000000000" pitchFamily="2" charset="2"/>
              </a:rPr>
              <a:t>Absorption</a:t>
            </a:r>
            <a:endParaRPr lang="de-DE" dirty="0" smtClean="0">
              <a:latin typeface="Frutiger Next LT W1G"/>
              <a:sym typeface="Wingdings" panose="05000000000000000000" pitchFamily="2" charset="2"/>
            </a:endParaRPr>
          </a:p>
          <a:p>
            <a:pPr marL="57150" indent="0"/>
            <a:endParaRPr lang="de-DE" i="1" dirty="0" smtClean="0">
              <a:latin typeface="Frutiger Next LT W1G"/>
              <a:sym typeface="Wingdings" panose="05000000000000000000" pitchFamily="2" charset="2"/>
            </a:endParaRPr>
          </a:p>
          <a:p>
            <a:pPr marL="342900" indent="-285750">
              <a:buFont typeface="Symbol" panose="05050102010706020507" pitchFamily="18" charset="2"/>
              <a:buChar char="-"/>
            </a:pPr>
            <a:r>
              <a:rPr lang="de-DE" b="1" dirty="0" smtClean="0">
                <a:latin typeface="Frutiger Next LT W1G"/>
                <a:sym typeface="Wingdings" panose="05000000000000000000" pitchFamily="2" charset="2"/>
              </a:rPr>
              <a:t>ISO-Norm </a:t>
            </a:r>
            <a:r>
              <a:rPr lang="de-DE" b="1" dirty="0" err="1" smtClean="0">
                <a:latin typeface="Frutiger Next LT W1G"/>
                <a:sym typeface="Wingdings" panose="05000000000000000000" pitchFamily="2" charset="2"/>
              </a:rPr>
              <a:t>Questionnaire</a:t>
            </a:r>
            <a:r>
              <a:rPr lang="de-DE" b="1" dirty="0" smtClean="0">
                <a:latin typeface="Frutiger Next LT W1G"/>
                <a:sym typeface="Wingdings" panose="05000000000000000000" pitchFamily="2" charset="2"/>
              </a:rPr>
              <a:t> 9241/10</a:t>
            </a:r>
            <a:r>
              <a:rPr lang="de-DE" dirty="0" smtClean="0">
                <a:latin typeface="Frutiger Next LT W1G"/>
                <a:sym typeface="Wingdings" panose="05000000000000000000" pitchFamily="2" charset="2"/>
              </a:rPr>
              <a:t>:</a:t>
            </a:r>
          </a:p>
          <a:p>
            <a:pPr marL="800100" lvl="1" indent="0"/>
            <a:r>
              <a:rPr lang="de-DE" dirty="0" smtClean="0">
                <a:latin typeface="Frutiger Next LT W1G"/>
                <a:sym typeface="Wingdings" panose="05000000000000000000" pitchFamily="2" charset="2"/>
              </a:rPr>
              <a:t>Untersuchung von Usability-Problemen, die ggf. die PX beeinflussen könnten</a:t>
            </a:r>
          </a:p>
          <a:p>
            <a:pPr marL="800100" lvl="1" indent="0"/>
            <a:endParaRPr lang="de-DE" dirty="0">
              <a:latin typeface="Frutiger Next LT W1G"/>
              <a:sym typeface="Wingdings" panose="05000000000000000000" pitchFamily="2" charset="2"/>
            </a:endParaRPr>
          </a:p>
          <a:p>
            <a:pPr marL="342900" indent="-285750">
              <a:buFont typeface="Symbol" panose="05050102010706020507" pitchFamily="18" charset="2"/>
              <a:buChar char="-"/>
            </a:pPr>
            <a:r>
              <a:rPr lang="de-DE" b="1" dirty="0" smtClean="0">
                <a:latin typeface="Frutiger Next LT W1G"/>
                <a:sym typeface="Wingdings" panose="05000000000000000000" pitchFamily="2" charset="2"/>
              </a:rPr>
              <a:t>Performance Metriken</a:t>
            </a:r>
            <a:r>
              <a:rPr lang="de-DE" dirty="0" smtClean="0">
                <a:latin typeface="Frutiger Next LT W1G"/>
                <a:sym typeface="Wingdings" panose="05000000000000000000" pitchFamily="2" charset="2"/>
              </a:rPr>
              <a:t>: </a:t>
            </a:r>
          </a:p>
          <a:p>
            <a:pPr marL="1085850" lvl="1">
              <a:buFont typeface="Arial" panose="020B0604020202020204" pitchFamily="34" charset="0"/>
              <a:buChar char="•"/>
            </a:pPr>
            <a:r>
              <a:rPr lang="de-DE" dirty="0" smtClean="0">
                <a:latin typeface="Frutiger Next LT W1G"/>
                <a:sym typeface="Wingdings" panose="05000000000000000000" pitchFamily="2" charset="2"/>
              </a:rPr>
              <a:t>Spielertode</a:t>
            </a:r>
          </a:p>
          <a:p>
            <a:pPr marL="1085850" lvl="1">
              <a:buFont typeface="Arial" panose="020B0604020202020204" pitchFamily="34" charset="0"/>
              <a:buChar char="•"/>
            </a:pPr>
            <a:r>
              <a:rPr lang="de-DE" dirty="0" smtClean="0">
                <a:latin typeface="Frutiger Next LT W1G"/>
                <a:sym typeface="Wingdings" panose="05000000000000000000" pitchFamily="2" charset="2"/>
              </a:rPr>
              <a:t>Welche Teile des Levels wurden erfolgreich absolviert?</a:t>
            </a:r>
          </a:p>
          <a:p>
            <a:pPr marL="57150" indent="0"/>
            <a:endParaRPr lang="de-DE" dirty="0">
              <a:latin typeface="Frutiger Next LT W1G"/>
              <a:sym typeface="Wingdings" panose="05000000000000000000" pitchFamily="2" charset="2"/>
            </a:endParaRPr>
          </a:p>
        </p:txBody>
      </p:sp>
    </p:spTree>
    <p:extLst>
      <p:ext uri="{BB962C8B-B14F-4D97-AF65-F5344CB8AC3E}">
        <p14:creationId xmlns:p14="http://schemas.microsoft.com/office/powerpoint/2010/main" val="1309128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err="1"/>
              <a:t>Gerling</a:t>
            </a:r>
            <a:r>
              <a:rPr lang="en-US" sz="1400" dirty="0"/>
              <a:t>, K. M., </a:t>
            </a:r>
            <a:r>
              <a:rPr lang="en-US" sz="1400" dirty="0" err="1"/>
              <a:t>Klauser</a:t>
            </a:r>
            <a:r>
              <a:rPr lang="en-US" sz="1400" dirty="0"/>
              <a:t>, M., &amp; </a:t>
            </a:r>
            <a:r>
              <a:rPr lang="en-US" sz="1400" dirty="0" err="1"/>
              <a:t>Niesenhaus</a:t>
            </a:r>
            <a:r>
              <a:rPr lang="en-US" sz="1400" dirty="0"/>
              <a:t>, J. (2011). Measuring the impact of game controllers on player experience in FPS games. </a:t>
            </a:r>
            <a:r>
              <a:rPr lang="en-US" sz="1400" i="1" dirty="0"/>
              <a:t>Proceedings of the 15th International Academic </a:t>
            </a:r>
            <a:r>
              <a:rPr lang="en-US" sz="1400" i="1" dirty="0" err="1"/>
              <a:t>MindTrek</a:t>
            </a:r>
            <a:r>
              <a:rPr lang="en-US" sz="1400" i="1" dirty="0"/>
              <a:t> Conference on Envisioning Future Media Environments - </a:t>
            </a:r>
            <a:r>
              <a:rPr lang="en-US" sz="1400" i="1" dirty="0" err="1"/>
              <a:t>MindTrek</a:t>
            </a:r>
            <a:r>
              <a:rPr lang="en-US" sz="1400" i="1" dirty="0"/>
              <a:t> ’11</a:t>
            </a:r>
            <a:r>
              <a:rPr lang="en-US" sz="1400" dirty="0"/>
              <a:t>, 83. </a:t>
            </a:r>
            <a:br>
              <a:rPr lang="en-US" sz="1400" dirty="0"/>
            </a:br>
            <a:r>
              <a:rPr lang="en-US" sz="1400" dirty="0"/>
              <a:t/>
            </a:r>
            <a:br>
              <a:rPr lang="en-US" sz="1400" dirty="0"/>
            </a:br>
            <a:endParaRPr lang="de-DE" sz="1400" dirty="0"/>
          </a:p>
        </p:txBody>
      </p:sp>
      <p:sp>
        <p:nvSpPr>
          <p:cNvPr id="3" name="Inhaltsplatzhalter 2"/>
          <p:cNvSpPr>
            <a:spLocks noGrp="1"/>
          </p:cNvSpPr>
          <p:nvPr>
            <p:ph sz="half" idx="1"/>
          </p:nvPr>
        </p:nvSpPr>
        <p:spPr/>
        <p:txBody>
          <a:bodyPr>
            <a:normAutofit/>
          </a:bodyPr>
          <a:lstStyle/>
          <a:p>
            <a:pPr marL="285750" indent="-285750">
              <a:buFontTx/>
              <a:buChar char="-"/>
            </a:pPr>
            <a:endParaRPr lang="de-DE" dirty="0" smtClean="0">
              <a:latin typeface="Frutiger Next LT W1G"/>
            </a:endParaRPr>
          </a:p>
          <a:p>
            <a:pPr marL="1028700" lvl="1">
              <a:buFontTx/>
              <a:buChar char="-"/>
            </a:pPr>
            <a:endParaRPr lang="de-DE"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2492896"/>
            <a:ext cx="2676438" cy="2676438"/>
          </a:xfrm>
          <a:prstGeom prst="rect">
            <a:avLst/>
          </a:prstGeom>
        </p:spPr>
      </p:pic>
      <p:sp>
        <p:nvSpPr>
          <p:cNvPr id="5" name="Rechteck 4"/>
          <p:cNvSpPr/>
          <p:nvPr/>
        </p:nvSpPr>
        <p:spPr>
          <a:xfrm>
            <a:off x="1115616" y="2780928"/>
            <a:ext cx="7404584" cy="2031325"/>
          </a:xfrm>
          <a:prstGeom prst="rect">
            <a:avLst/>
          </a:prstGeom>
        </p:spPr>
        <p:txBody>
          <a:bodyPr wrap="square">
            <a:spAutoFit/>
          </a:bodyPr>
          <a:lstStyle/>
          <a:p>
            <a:pPr marL="285750">
              <a:buFont typeface="Symbol" panose="05050102010706020507" pitchFamily="18" charset="2"/>
              <a:buChar char="-"/>
            </a:pPr>
            <a:endParaRPr lang="de-DE" dirty="0">
              <a:latin typeface="Frutiger Next LT W1G"/>
              <a:sym typeface="Wingdings" panose="05000000000000000000" pitchFamily="2" charset="2"/>
            </a:endParaRPr>
          </a:p>
          <a:p>
            <a:pPr marL="1028700" lvl="1"/>
            <a:r>
              <a:rPr lang="de-DE" i="1" dirty="0" err="1" smtClean="0">
                <a:latin typeface="Frutiger Next LT W1G"/>
                <a:sym typeface="Wingdings" panose="05000000000000000000" pitchFamily="2" charset="2"/>
              </a:rPr>
              <a:t>Hyp</a:t>
            </a:r>
            <a:r>
              <a:rPr lang="de-DE" i="1" dirty="0">
                <a:latin typeface="Frutiger Next LT W1G"/>
                <a:sym typeface="Wingdings" panose="05000000000000000000" pitchFamily="2" charset="2"/>
              </a:rPr>
              <a:t>. </a:t>
            </a:r>
            <a:r>
              <a:rPr lang="de-DE" i="1" dirty="0" smtClean="0">
                <a:latin typeface="Frutiger Next LT W1G"/>
                <a:sym typeface="Wingdings" panose="05000000000000000000" pitchFamily="2" charset="2"/>
              </a:rPr>
              <a:t>1</a:t>
            </a:r>
            <a:r>
              <a:rPr lang="de-DE" dirty="0" smtClean="0">
                <a:latin typeface="Frutiger Next LT W1G"/>
                <a:sym typeface="Wingdings" panose="05000000000000000000" pitchFamily="2" charset="2"/>
              </a:rPr>
              <a:t>: </a:t>
            </a:r>
            <a:r>
              <a:rPr lang="de-DE" dirty="0">
                <a:latin typeface="Frutiger Next LT W1G"/>
                <a:sym typeface="Wingdings" panose="05000000000000000000" pitchFamily="2" charset="2"/>
              </a:rPr>
              <a:t>keine signifikanten </a:t>
            </a:r>
            <a:r>
              <a:rPr lang="de-DE" dirty="0" smtClean="0">
                <a:latin typeface="Frutiger Next LT W1G"/>
                <a:sym typeface="Wingdings" panose="05000000000000000000" pitchFamily="2" charset="2"/>
              </a:rPr>
              <a:t>Ergebnisse</a:t>
            </a:r>
          </a:p>
          <a:p>
            <a:pPr marL="1028700" lvl="1"/>
            <a:endParaRPr lang="de-DE" dirty="0">
              <a:latin typeface="Frutiger Next LT W1G"/>
              <a:sym typeface="Wingdings" panose="05000000000000000000" pitchFamily="2" charset="2"/>
            </a:endParaRPr>
          </a:p>
          <a:p>
            <a:pPr marL="1028700" lvl="1"/>
            <a:r>
              <a:rPr lang="de-DE" i="1" dirty="0" err="1">
                <a:latin typeface="Frutiger Next LT W1G"/>
                <a:sym typeface="Wingdings" panose="05000000000000000000" pitchFamily="2" charset="2"/>
              </a:rPr>
              <a:t>Hyp</a:t>
            </a:r>
            <a:r>
              <a:rPr lang="de-DE" i="1" dirty="0">
                <a:latin typeface="Frutiger Next LT W1G"/>
                <a:sym typeface="Wingdings" panose="05000000000000000000" pitchFamily="2" charset="2"/>
              </a:rPr>
              <a:t>. 2</a:t>
            </a:r>
            <a:r>
              <a:rPr lang="de-DE" dirty="0">
                <a:latin typeface="Frutiger Next LT W1G"/>
                <a:sym typeface="Wingdings" panose="05000000000000000000" pitchFamily="2" charset="2"/>
              </a:rPr>
              <a:t>: Anzahl der Tode weist positive Korrelation </a:t>
            </a:r>
            <a:r>
              <a:rPr lang="de-DE" i="1" dirty="0">
                <a:latin typeface="Frutiger Next LT W1G"/>
                <a:sym typeface="Wingdings" panose="05000000000000000000" pitchFamily="2" charset="2"/>
              </a:rPr>
              <a:t>Negative </a:t>
            </a:r>
            <a:r>
              <a:rPr lang="de-DE" i="1" dirty="0" smtClean="0">
                <a:latin typeface="Frutiger Next LT W1G"/>
                <a:sym typeface="Wingdings" panose="05000000000000000000" pitchFamily="2" charset="2"/>
              </a:rPr>
              <a:t>	</a:t>
            </a:r>
            <a:r>
              <a:rPr lang="de-DE" i="1" dirty="0" err="1" smtClean="0">
                <a:latin typeface="Frutiger Next LT W1G"/>
                <a:sym typeface="Wingdings" panose="05000000000000000000" pitchFamily="2" charset="2"/>
              </a:rPr>
              <a:t>Affect</a:t>
            </a:r>
            <a:r>
              <a:rPr lang="de-DE" i="1" dirty="0">
                <a:latin typeface="Frutiger Next LT W1G"/>
                <a:sym typeface="Wingdings" panose="05000000000000000000" pitchFamily="2" charset="2"/>
              </a:rPr>
              <a:t>, Tension </a:t>
            </a:r>
            <a:r>
              <a:rPr lang="de-DE" dirty="0">
                <a:latin typeface="Frutiger Next LT W1G"/>
                <a:sym typeface="Wingdings" panose="05000000000000000000" pitchFamily="2" charset="2"/>
              </a:rPr>
              <a:t>und </a:t>
            </a:r>
            <a:r>
              <a:rPr lang="de-DE" i="1" dirty="0">
                <a:latin typeface="Frutiger Next LT W1G"/>
                <a:sym typeface="Wingdings" panose="05000000000000000000" pitchFamily="2" charset="2"/>
              </a:rPr>
              <a:t>Challenge </a:t>
            </a:r>
            <a:r>
              <a:rPr lang="de-DE" dirty="0" smtClean="0">
                <a:latin typeface="Frutiger Next LT W1G"/>
                <a:sym typeface="Wingdings" panose="05000000000000000000" pitchFamily="2" charset="2"/>
              </a:rPr>
              <a:t>auf</a:t>
            </a:r>
          </a:p>
          <a:p>
            <a:pPr marL="1028700" lvl="1"/>
            <a:endParaRPr lang="de-DE" dirty="0">
              <a:latin typeface="Frutiger Next LT W1G"/>
              <a:sym typeface="Wingdings" panose="05000000000000000000" pitchFamily="2" charset="2"/>
            </a:endParaRPr>
          </a:p>
          <a:p>
            <a:pPr marL="1028700" lvl="1"/>
            <a:r>
              <a:rPr lang="de-DE" i="1" dirty="0" err="1">
                <a:latin typeface="Frutiger Next LT W1G"/>
                <a:sym typeface="Wingdings" panose="05000000000000000000" pitchFamily="2" charset="2"/>
              </a:rPr>
              <a:t>Hyp</a:t>
            </a:r>
            <a:r>
              <a:rPr lang="de-DE" i="1" dirty="0">
                <a:latin typeface="Frutiger Next LT W1G"/>
                <a:sym typeface="Wingdings" panose="05000000000000000000" pitchFamily="2" charset="2"/>
              </a:rPr>
              <a:t>. 3</a:t>
            </a:r>
            <a:r>
              <a:rPr lang="de-DE" dirty="0">
                <a:latin typeface="Frutiger Next LT W1G"/>
                <a:sym typeface="Wingdings" panose="05000000000000000000" pitchFamily="2" charset="2"/>
              </a:rPr>
              <a:t>: Andere Plattform führte zu höherer </a:t>
            </a:r>
            <a:r>
              <a:rPr lang="de-DE" i="1" dirty="0">
                <a:latin typeface="Frutiger Next LT W1G"/>
                <a:sym typeface="Wingdings" panose="05000000000000000000" pitchFamily="2" charset="2"/>
              </a:rPr>
              <a:t>Challenge</a:t>
            </a:r>
            <a:endParaRPr lang="de-DE" dirty="0">
              <a:latin typeface="Frutiger Next LT W1G"/>
              <a:sym typeface="Wingdings" panose="05000000000000000000" pitchFamily="2" charset="2"/>
            </a:endParaRPr>
          </a:p>
        </p:txBody>
      </p:sp>
    </p:spTree>
    <p:extLst>
      <p:ext uri="{BB962C8B-B14F-4D97-AF65-F5344CB8AC3E}">
        <p14:creationId xmlns:p14="http://schemas.microsoft.com/office/powerpoint/2010/main" val="143048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a:t>
            </a:r>
            <a:endParaRPr lang="de-DE" dirty="0"/>
          </a:p>
        </p:txBody>
      </p:sp>
      <p:sp>
        <p:nvSpPr>
          <p:cNvPr id="3" name="Inhaltsplatzhalter 2"/>
          <p:cNvSpPr>
            <a:spLocks noGrp="1"/>
          </p:cNvSpPr>
          <p:nvPr>
            <p:ph sz="half" idx="1"/>
          </p:nvPr>
        </p:nvSpPr>
        <p:spPr/>
        <p:txBody>
          <a:bodyPr>
            <a:normAutofit/>
          </a:bodyPr>
          <a:lstStyle/>
          <a:p>
            <a:r>
              <a:rPr lang="de-DE" b="1" dirty="0" smtClean="0">
                <a:latin typeface="Frutiger Next LT W1G"/>
              </a:rPr>
              <a:t>A/B-Design Studie:</a:t>
            </a:r>
          </a:p>
          <a:p>
            <a:endParaRPr lang="de-DE" dirty="0">
              <a:latin typeface="Frutiger Next LT W1G"/>
            </a:endParaRPr>
          </a:p>
          <a:p>
            <a:pPr indent="0"/>
            <a:r>
              <a:rPr lang="de-DE" dirty="0" smtClean="0">
                <a:latin typeface="Frutiger Next LT W1G"/>
              </a:rPr>
              <a:t>Implementierung eines Eishockeyspiels mit Steuerung per Hockeyschläger</a:t>
            </a:r>
          </a:p>
          <a:p>
            <a:pPr lvl="1">
              <a:buFont typeface="Arial" panose="020B0604020202020204" pitchFamily="34" charset="0"/>
              <a:buChar char="•"/>
            </a:pPr>
            <a:r>
              <a:rPr lang="de-DE" dirty="0" smtClean="0">
                <a:latin typeface="Frutiger Next LT W1G"/>
              </a:rPr>
              <a:t>Software: Unreal Engine + </a:t>
            </a:r>
            <a:r>
              <a:rPr lang="de-DE" dirty="0" err="1" smtClean="0">
                <a:latin typeface="Frutiger Next LT W1G"/>
              </a:rPr>
              <a:t>Steam</a:t>
            </a:r>
            <a:r>
              <a:rPr lang="de-DE" dirty="0" smtClean="0">
                <a:latin typeface="Frutiger Next LT W1G"/>
              </a:rPr>
              <a:t> VR</a:t>
            </a:r>
          </a:p>
          <a:p>
            <a:pPr lvl="1">
              <a:buFont typeface="Arial" panose="020B0604020202020204" pitchFamily="34" charset="0"/>
              <a:buChar char="•"/>
            </a:pPr>
            <a:r>
              <a:rPr lang="de-DE" dirty="0" smtClean="0">
                <a:latin typeface="Frutiger Next LT W1G"/>
              </a:rPr>
              <a:t>Hardware: Hockeyschläger + Sensoren </a:t>
            </a:r>
          </a:p>
          <a:p>
            <a:pPr indent="-285750"/>
            <a:endParaRPr lang="de-DE" dirty="0" smtClean="0">
              <a:latin typeface="Frutiger Next LT W1G"/>
            </a:endParaRPr>
          </a:p>
          <a:p>
            <a:r>
              <a:rPr lang="de-DE" b="1" dirty="0" smtClean="0">
                <a:latin typeface="Frutiger Next LT W1G"/>
              </a:rPr>
              <a:t>Mixed-</a:t>
            </a:r>
            <a:r>
              <a:rPr lang="de-DE" b="1" dirty="0" err="1" smtClean="0">
                <a:latin typeface="Frutiger Next LT W1G"/>
              </a:rPr>
              <a:t>Methods</a:t>
            </a:r>
            <a:r>
              <a:rPr lang="de-DE" b="1" dirty="0" smtClean="0">
                <a:latin typeface="Frutiger Next LT W1G"/>
              </a:rPr>
              <a:t>-Ansatz</a:t>
            </a:r>
          </a:p>
          <a:p>
            <a:endParaRPr lang="de-DE" dirty="0">
              <a:latin typeface="Frutiger Next LT W1G"/>
            </a:endParaRPr>
          </a:p>
          <a:p>
            <a:r>
              <a:rPr lang="de-DE" i="1" dirty="0" smtClean="0">
                <a:latin typeface="Frutiger Next LT W1G"/>
              </a:rPr>
              <a:t>Quantitative</a:t>
            </a:r>
            <a:r>
              <a:rPr lang="de-DE" dirty="0" smtClean="0">
                <a:latin typeface="Frutiger Next LT W1G"/>
              </a:rPr>
              <a:t> wie auch </a:t>
            </a:r>
            <a:r>
              <a:rPr lang="de-DE" i="1" dirty="0" smtClean="0">
                <a:latin typeface="Frutiger Next LT W1G"/>
              </a:rPr>
              <a:t>qualitative</a:t>
            </a:r>
            <a:r>
              <a:rPr lang="de-DE" dirty="0" smtClean="0">
                <a:latin typeface="Frutiger Next LT W1G"/>
              </a:rPr>
              <a:t> Methoden:</a:t>
            </a:r>
          </a:p>
          <a:p>
            <a:pPr lvl="1">
              <a:buFont typeface="Arial" panose="020B0604020202020204" pitchFamily="34" charset="0"/>
              <a:buChar char="•"/>
            </a:pPr>
            <a:r>
              <a:rPr lang="de-DE" dirty="0" smtClean="0">
                <a:latin typeface="Frutiger Next LT W1G"/>
              </a:rPr>
              <a:t>Fragebögen zur Messung der GX und PX</a:t>
            </a:r>
            <a:endParaRPr lang="de-DE" dirty="0">
              <a:latin typeface="Frutiger Next LT W1G"/>
            </a:endParaRPr>
          </a:p>
          <a:p>
            <a:pPr lvl="1">
              <a:buFont typeface="Arial" panose="020B0604020202020204" pitchFamily="34" charset="0"/>
              <a:buChar char="•"/>
            </a:pPr>
            <a:r>
              <a:rPr lang="de-DE" dirty="0" smtClean="0">
                <a:latin typeface="Frutiger Next LT W1G"/>
              </a:rPr>
              <a:t>Erfassung der TCR und TT, sowie </a:t>
            </a:r>
            <a:r>
              <a:rPr lang="de-DE" dirty="0" err="1" smtClean="0">
                <a:latin typeface="Frutiger Next LT W1G"/>
              </a:rPr>
              <a:t>error</a:t>
            </a:r>
            <a:r>
              <a:rPr lang="de-DE" dirty="0" smtClean="0">
                <a:latin typeface="Frutiger Next LT W1G"/>
              </a:rPr>
              <a:t> </a:t>
            </a:r>
            <a:r>
              <a:rPr lang="de-DE" dirty="0" err="1" smtClean="0">
                <a:latin typeface="Frutiger Next LT W1G"/>
              </a:rPr>
              <a:t>rates</a:t>
            </a:r>
            <a:endParaRPr lang="de-DE" dirty="0" smtClean="0">
              <a:latin typeface="Frutiger Next LT W1G"/>
            </a:endParaRPr>
          </a:p>
          <a:p>
            <a:pPr lvl="1">
              <a:buFont typeface="Arial" panose="020B0604020202020204" pitchFamily="34" charset="0"/>
              <a:buChar char="•"/>
            </a:pPr>
            <a:r>
              <a:rPr lang="de-DE" dirty="0" smtClean="0">
                <a:latin typeface="Frutiger Next LT W1G"/>
              </a:rPr>
              <a:t>Post-Test Interview</a:t>
            </a:r>
          </a:p>
          <a:p>
            <a:pPr lvl="1">
              <a:buFont typeface="Arial" panose="020B0604020202020204" pitchFamily="34" charset="0"/>
              <a:buChar char="•"/>
            </a:pPr>
            <a:r>
              <a:rPr lang="de-DE" dirty="0" smtClean="0">
                <a:latin typeface="Frutiger Next LT W1G"/>
              </a:rPr>
              <a:t>(Kraftaufwand)</a:t>
            </a:r>
            <a:endParaRPr lang="de-DE" dirty="0">
              <a:latin typeface="Frutiger Next LT W1G"/>
            </a:endParaRPr>
          </a:p>
          <a:p>
            <a:pPr lvl="1">
              <a:buFont typeface="Arial" panose="020B0604020202020204" pitchFamily="34" charset="0"/>
              <a:buChar char="•"/>
            </a:pPr>
            <a:endParaRPr lang="de-DE" dirty="0" smtClean="0">
              <a:latin typeface="Frutiger Next LT W1G"/>
            </a:endParaRPr>
          </a:p>
        </p:txBody>
      </p:sp>
    </p:spTree>
    <p:extLst>
      <p:ext uri="{BB962C8B-B14F-4D97-AF65-F5344CB8AC3E}">
        <p14:creationId xmlns:p14="http://schemas.microsoft.com/office/powerpoint/2010/main" val="342357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 - Fragebögen</a:t>
            </a:r>
            <a:endParaRPr lang="de-DE" dirty="0"/>
          </a:p>
        </p:txBody>
      </p:sp>
      <p:sp>
        <p:nvSpPr>
          <p:cNvPr id="3" name="Inhaltsplatzhalter 2"/>
          <p:cNvSpPr>
            <a:spLocks noGrp="1"/>
          </p:cNvSpPr>
          <p:nvPr>
            <p:ph sz="half" idx="1"/>
          </p:nvPr>
        </p:nvSpPr>
        <p:spPr/>
        <p:txBody>
          <a:bodyPr>
            <a:normAutofit/>
          </a:bodyPr>
          <a:lstStyle/>
          <a:p>
            <a:r>
              <a:rPr lang="de-DE" dirty="0" smtClean="0">
                <a:latin typeface="Frutiger Next LT W1G"/>
              </a:rPr>
              <a:t>Game Experience </a:t>
            </a:r>
            <a:r>
              <a:rPr lang="de-DE" dirty="0" err="1" smtClean="0">
                <a:latin typeface="Frutiger Next LT W1G"/>
              </a:rPr>
              <a:t>Questionnaire</a:t>
            </a:r>
            <a:r>
              <a:rPr lang="de-DE" dirty="0" smtClean="0">
                <a:latin typeface="Frutiger Next LT W1G"/>
              </a:rPr>
              <a:t> (GEQ)</a:t>
            </a:r>
          </a:p>
          <a:p>
            <a:endParaRPr lang="de-DE" dirty="0">
              <a:latin typeface="Frutiger Next LT W1G"/>
            </a:endParaRPr>
          </a:p>
          <a:p>
            <a:pPr>
              <a:buFontTx/>
              <a:buChar char="-"/>
            </a:pPr>
            <a:r>
              <a:rPr lang="de-DE" dirty="0" smtClean="0">
                <a:latin typeface="Frutiger Next LT W1G"/>
              </a:rPr>
              <a:t>3 Module</a:t>
            </a:r>
          </a:p>
          <a:p>
            <a:pPr lvl="1">
              <a:buFontTx/>
              <a:buChar char="-"/>
            </a:pPr>
            <a:r>
              <a:rPr lang="de-DE" dirty="0" smtClean="0">
                <a:latin typeface="Frutiger Next LT W1G"/>
              </a:rPr>
              <a:t>Core </a:t>
            </a:r>
            <a:r>
              <a:rPr lang="de-DE" dirty="0" err="1" smtClean="0">
                <a:latin typeface="Frutiger Next LT W1G"/>
              </a:rPr>
              <a:t>questionnaire</a:t>
            </a:r>
            <a:r>
              <a:rPr lang="de-DE" dirty="0" smtClean="0">
                <a:latin typeface="Frutiger Next LT W1G"/>
              </a:rPr>
              <a:t> (</a:t>
            </a:r>
            <a:r>
              <a:rPr lang="de-DE" i="1" dirty="0" smtClean="0">
                <a:latin typeface="Frutiger Next LT W1G"/>
              </a:rPr>
              <a:t>Immersion, Flow, Competence, Positive </a:t>
            </a:r>
            <a:r>
              <a:rPr lang="de-DE" i="1" dirty="0" err="1" smtClean="0">
                <a:latin typeface="Frutiger Next LT W1G"/>
              </a:rPr>
              <a:t>and</a:t>
            </a:r>
            <a:r>
              <a:rPr lang="de-DE" i="1" dirty="0" smtClean="0">
                <a:latin typeface="Frutiger Next LT W1G"/>
              </a:rPr>
              <a:t> Negative </a:t>
            </a:r>
            <a:r>
              <a:rPr lang="de-DE" i="1" dirty="0" err="1" smtClean="0">
                <a:latin typeface="Frutiger Next LT W1G"/>
              </a:rPr>
              <a:t>Affect</a:t>
            </a:r>
            <a:r>
              <a:rPr lang="de-DE" i="1" dirty="0" smtClean="0">
                <a:latin typeface="Frutiger Next LT W1G"/>
              </a:rPr>
              <a:t>, Tension </a:t>
            </a:r>
            <a:r>
              <a:rPr lang="de-DE" i="1" dirty="0" err="1" smtClean="0">
                <a:latin typeface="Frutiger Next LT W1G"/>
              </a:rPr>
              <a:t>and</a:t>
            </a:r>
            <a:r>
              <a:rPr lang="de-DE" i="1" dirty="0" smtClean="0">
                <a:latin typeface="Frutiger Next LT W1G"/>
              </a:rPr>
              <a:t> Challenge)</a:t>
            </a:r>
            <a:endParaRPr lang="de-DE" dirty="0">
              <a:latin typeface="Frutiger Next LT W1G"/>
            </a:endParaRPr>
          </a:p>
          <a:p>
            <a:pPr lvl="1">
              <a:buFontTx/>
              <a:buChar char="-"/>
            </a:pPr>
            <a:r>
              <a:rPr lang="de-DE" dirty="0" err="1" smtClean="0">
                <a:latin typeface="Frutiger Next LT W1G"/>
              </a:rPr>
              <a:t>Social</a:t>
            </a:r>
            <a:r>
              <a:rPr lang="de-DE" dirty="0" smtClean="0">
                <a:latin typeface="Frutiger Next LT W1G"/>
              </a:rPr>
              <a:t> </a:t>
            </a:r>
            <a:r>
              <a:rPr lang="de-DE" dirty="0" err="1" smtClean="0">
                <a:latin typeface="Frutiger Next LT W1G"/>
              </a:rPr>
              <a:t>presence</a:t>
            </a:r>
            <a:r>
              <a:rPr lang="de-DE" dirty="0" smtClean="0">
                <a:latin typeface="Frutiger Next LT W1G"/>
              </a:rPr>
              <a:t> </a:t>
            </a:r>
            <a:r>
              <a:rPr lang="de-DE" dirty="0" err="1" smtClean="0">
                <a:latin typeface="Frutiger Next LT W1G"/>
              </a:rPr>
              <a:t>module</a:t>
            </a:r>
            <a:r>
              <a:rPr lang="de-DE" dirty="0" smtClean="0">
                <a:latin typeface="Frutiger Next LT W1G"/>
              </a:rPr>
              <a:t> (</a:t>
            </a:r>
            <a:r>
              <a:rPr lang="en-US" dirty="0"/>
              <a:t>psychological and </a:t>
            </a:r>
            <a:r>
              <a:rPr lang="en-US" dirty="0" err="1"/>
              <a:t>behavioural</a:t>
            </a:r>
            <a:r>
              <a:rPr lang="en-US" dirty="0"/>
              <a:t> involvement </a:t>
            </a:r>
            <a:r>
              <a:rPr lang="en-US" dirty="0" smtClean="0"/>
              <a:t>of </a:t>
            </a:r>
            <a:r>
              <a:rPr lang="en-US" dirty="0"/>
              <a:t>the </a:t>
            </a:r>
            <a:r>
              <a:rPr lang="en-US" dirty="0" smtClean="0"/>
              <a:t>player </a:t>
            </a:r>
            <a:r>
              <a:rPr lang="en-US" dirty="0"/>
              <a:t>with other social </a:t>
            </a:r>
            <a:r>
              <a:rPr lang="en-US" dirty="0" smtClean="0"/>
              <a:t>entities)</a:t>
            </a:r>
            <a:endParaRPr lang="en-US" dirty="0"/>
          </a:p>
          <a:p>
            <a:pPr lvl="1">
              <a:buFontTx/>
              <a:buChar char="-"/>
            </a:pPr>
            <a:endParaRPr lang="de-DE" dirty="0" smtClean="0">
              <a:latin typeface="Frutiger Next LT W1G"/>
            </a:endParaRPr>
          </a:p>
          <a:p>
            <a:pPr lvl="1">
              <a:buFontTx/>
              <a:buChar char="-"/>
            </a:pPr>
            <a:r>
              <a:rPr lang="de-DE" dirty="0" smtClean="0">
                <a:latin typeface="Frutiger Next LT W1G"/>
              </a:rPr>
              <a:t>Post-game </a:t>
            </a:r>
            <a:r>
              <a:rPr lang="de-DE" dirty="0" err="1" smtClean="0">
                <a:latin typeface="Frutiger Next LT W1G"/>
              </a:rPr>
              <a:t>module</a:t>
            </a:r>
            <a:endParaRPr lang="de-DE" dirty="0" smtClean="0">
              <a:latin typeface="Frutiger Next LT W1G"/>
            </a:endParaRPr>
          </a:p>
          <a:p>
            <a:pPr lvl="1">
              <a:buFontTx/>
              <a:buChar char="-"/>
            </a:pPr>
            <a:endParaRPr lang="de-DE" dirty="0">
              <a:latin typeface="Frutiger Next LT W1G"/>
            </a:endParaRPr>
          </a:p>
          <a:p>
            <a:pPr>
              <a:buFontTx/>
              <a:buChar char="-"/>
            </a:pPr>
            <a:r>
              <a:rPr lang="de-DE" dirty="0" smtClean="0">
                <a:latin typeface="Frutiger Next LT W1G"/>
              </a:rPr>
              <a:t>1. und 2. Modul für Befinden während des Spielens, 3. Modul für Befinden nach dem Spielen</a:t>
            </a:r>
          </a:p>
          <a:p>
            <a:pPr>
              <a:buFontTx/>
              <a:buChar char="-"/>
            </a:pPr>
            <a:endParaRPr lang="de-DE" dirty="0" smtClean="0">
              <a:latin typeface="Frutiger Next LT W1G"/>
            </a:endParaRPr>
          </a:p>
          <a:p>
            <a:pPr indent="0"/>
            <a:endParaRPr lang="de-DE" dirty="0">
              <a:latin typeface="Frutiger Next LT W1G"/>
            </a:endParaRPr>
          </a:p>
          <a:p>
            <a:pPr>
              <a:buFontTx/>
              <a:buChar char="-"/>
            </a:pPr>
            <a:endParaRPr lang="de-DE" dirty="0" smtClean="0">
              <a:latin typeface="Frutiger Next LT W1G"/>
            </a:endParaRPr>
          </a:p>
        </p:txBody>
      </p:sp>
    </p:spTree>
    <p:extLst>
      <p:ext uri="{BB962C8B-B14F-4D97-AF65-F5344CB8AC3E}">
        <p14:creationId xmlns:p14="http://schemas.microsoft.com/office/powerpoint/2010/main" val="2333654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a:t>
            </a:r>
            <a:endParaRPr lang="de-DE" dirty="0"/>
          </a:p>
        </p:txBody>
      </p:sp>
      <p:sp>
        <p:nvSpPr>
          <p:cNvPr id="3" name="Inhaltsplatzhalter 2"/>
          <p:cNvSpPr>
            <a:spLocks noGrp="1"/>
          </p:cNvSpPr>
          <p:nvPr>
            <p:ph sz="half" idx="1"/>
          </p:nvPr>
        </p:nvSpPr>
        <p:spPr/>
        <p:txBody>
          <a:bodyPr>
            <a:normAutofit/>
          </a:bodyPr>
          <a:lstStyle/>
          <a:p>
            <a:pPr indent="0"/>
            <a:r>
              <a:rPr lang="de-DE" sz="1800" b="1" dirty="0" smtClean="0">
                <a:latin typeface="Frutiger Next LT W1G"/>
              </a:rPr>
              <a:t>A/B-Design Studie</a:t>
            </a:r>
          </a:p>
          <a:p>
            <a:pPr>
              <a:buFontTx/>
              <a:buChar char="-"/>
            </a:pPr>
            <a:r>
              <a:rPr lang="de-DE" sz="1800" b="1" dirty="0" smtClean="0">
                <a:latin typeface="Frutiger Next LT W1G"/>
              </a:rPr>
              <a:t>20 Probanden</a:t>
            </a:r>
            <a:endParaRPr lang="de-DE" sz="1800" dirty="0">
              <a:latin typeface="Frutiger Next LT W1G"/>
            </a:endParaRPr>
          </a:p>
          <a:p>
            <a:pPr>
              <a:buFontTx/>
              <a:buChar char="-"/>
            </a:pPr>
            <a:r>
              <a:rPr lang="de-DE" sz="1800" dirty="0" smtClean="0">
                <a:latin typeface="Frutiger Next LT W1G"/>
              </a:rPr>
              <a:t>Variablen:</a:t>
            </a:r>
          </a:p>
          <a:p>
            <a:pPr lvl="1">
              <a:buFontTx/>
              <a:buChar char="-"/>
            </a:pPr>
            <a:r>
              <a:rPr lang="de-DE" sz="1800" b="1" dirty="0" err="1" smtClean="0">
                <a:latin typeface="Frutiger Next LT W1G"/>
              </a:rPr>
              <a:t>Unabh</a:t>
            </a:r>
            <a:r>
              <a:rPr lang="de-DE" sz="1800" dirty="0" smtClean="0">
                <a:latin typeface="Frutiger Next LT W1G"/>
              </a:rPr>
              <a:t>.: </a:t>
            </a:r>
            <a:r>
              <a:rPr lang="de-DE" sz="1800" dirty="0" smtClean="0">
                <a:latin typeface="Frutiger Next LT W1G"/>
              </a:rPr>
              <a:t>Sportler vs. Gamer</a:t>
            </a:r>
            <a:endParaRPr lang="de-DE" sz="1800" dirty="0" smtClean="0">
              <a:latin typeface="Frutiger Next LT W1G"/>
            </a:endParaRPr>
          </a:p>
          <a:p>
            <a:pPr lvl="1">
              <a:buFontTx/>
              <a:buChar char="-"/>
            </a:pPr>
            <a:r>
              <a:rPr lang="de-DE" sz="1800" b="1" dirty="0" smtClean="0">
                <a:latin typeface="Frutiger Next LT W1G"/>
              </a:rPr>
              <a:t>Abh</a:t>
            </a:r>
            <a:r>
              <a:rPr lang="de-DE" sz="1800" dirty="0" smtClean="0">
                <a:latin typeface="Frutiger Next LT W1G"/>
              </a:rPr>
              <a:t>.: TT, TCR, GEQ</a:t>
            </a:r>
          </a:p>
          <a:p>
            <a:pPr>
              <a:buFontTx/>
              <a:buChar char="-"/>
            </a:pPr>
            <a:r>
              <a:rPr lang="de-DE" sz="1800" dirty="0" smtClean="0">
                <a:latin typeface="Frutiger Next LT W1G"/>
              </a:rPr>
              <a:t>Tasks:</a:t>
            </a:r>
          </a:p>
          <a:p>
            <a:pPr lvl="1">
              <a:buFont typeface="+mj-lt"/>
              <a:buAutoNum type="arabicPeriod"/>
            </a:pPr>
            <a:r>
              <a:rPr lang="de-DE" sz="1800" dirty="0" smtClean="0">
                <a:latin typeface="Frutiger Next LT W1G"/>
              </a:rPr>
              <a:t>Passen</a:t>
            </a:r>
          </a:p>
          <a:p>
            <a:pPr lvl="1">
              <a:buFont typeface="+mj-lt"/>
              <a:buAutoNum type="arabicPeriod"/>
            </a:pPr>
            <a:r>
              <a:rPr lang="de-DE" sz="1800" dirty="0" smtClean="0">
                <a:latin typeface="Frutiger Next LT W1G"/>
              </a:rPr>
              <a:t>Schießen</a:t>
            </a:r>
          </a:p>
          <a:p>
            <a:pPr lvl="1">
              <a:buFont typeface="+mj-lt"/>
              <a:buAutoNum type="arabicPeriod"/>
            </a:pPr>
            <a:r>
              <a:rPr lang="de-DE" sz="1800" dirty="0" err="1" smtClean="0">
                <a:latin typeface="Frutiger Next LT W1G"/>
              </a:rPr>
              <a:t>Puk</a:t>
            </a:r>
            <a:r>
              <a:rPr lang="de-DE" sz="1800" dirty="0" smtClean="0">
                <a:latin typeface="Frutiger Next LT W1G"/>
              </a:rPr>
              <a:t> führen</a:t>
            </a:r>
          </a:p>
          <a:p>
            <a:pPr indent="0"/>
            <a:endParaRPr lang="de-DE" dirty="0">
              <a:latin typeface="Frutiger Next LT W1G"/>
            </a:endParaRPr>
          </a:p>
        </p:txBody>
      </p:sp>
      <p:pic>
        <p:nvPicPr>
          <p:cNvPr id="40" name="Grafik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453" y="4889982"/>
            <a:ext cx="1152128" cy="1152128"/>
          </a:xfrm>
          <a:prstGeom prst="rect">
            <a:avLst/>
          </a:prstGeom>
        </p:spPr>
      </p:pic>
      <p:sp>
        <p:nvSpPr>
          <p:cNvPr id="41" name="Textfeld 40"/>
          <p:cNvSpPr txBox="1"/>
          <p:nvPr/>
        </p:nvSpPr>
        <p:spPr>
          <a:xfrm>
            <a:off x="1430665" y="6042110"/>
            <a:ext cx="1152128" cy="369332"/>
          </a:xfrm>
          <a:prstGeom prst="rect">
            <a:avLst/>
          </a:prstGeom>
          <a:noFill/>
        </p:spPr>
        <p:txBody>
          <a:bodyPr wrap="square" rtlCol="0">
            <a:spAutoFit/>
          </a:bodyPr>
          <a:lstStyle/>
          <a:p>
            <a:r>
              <a:rPr lang="de-DE" dirty="0" smtClean="0"/>
              <a:t>„Sportler“</a:t>
            </a:r>
            <a:endParaRPr lang="de-DE" dirty="0"/>
          </a:p>
        </p:txBody>
      </p:sp>
      <p:pic>
        <p:nvPicPr>
          <p:cNvPr id="42" name="Grafik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2282" y="4869160"/>
            <a:ext cx="1152128" cy="1152128"/>
          </a:xfrm>
          <a:prstGeom prst="rect">
            <a:avLst/>
          </a:prstGeom>
        </p:spPr>
      </p:pic>
      <p:sp>
        <p:nvSpPr>
          <p:cNvPr id="43" name="Textfeld 42"/>
          <p:cNvSpPr txBox="1"/>
          <p:nvPr/>
        </p:nvSpPr>
        <p:spPr>
          <a:xfrm>
            <a:off x="5993650" y="6021288"/>
            <a:ext cx="1026006" cy="369332"/>
          </a:xfrm>
          <a:prstGeom prst="rect">
            <a:avLst/>
          </a:prstGeom>
          <a:noFill/>
        </p:spPr>
        <p:txBody>
          <a:bodyPr wrap="square" rtlCol="0">
            <a:spAutoFit/>
          </a:bodyPr>
          <a:lstStyle/>
          <a:p>
            <a:r>
              <a:rPr lang="de-DE" dirty="0" smtClean="0"/>
              <a:t>„Gamer“</a:t>
            </a:r>
            <a:endParaRPr lang="de-DE" dirty="0"/>
          </a:p>
        </p:txBody>
      </p:sp>
      <p:cxnSp>
        <p:nvCxnSpPr>
          <p:cNvPr id="44" name="Gerade Verbindung mit Pfeil 43"/>
          <p:cNvCxnSpPr>
            <a:endCxn id="50" idx="1"/>
          </p:cNvCxnSpPr>
          <p:nvPr/>
        </p:nvCxnSpPr>
        <p:spPr>
          <a:xfrm flipV="1">
            <a:off x="2618581" y="5410461"/>
            <a:ext cx="1620332" cy="136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Gerade Verbindung mit Pfeil 45"/>
          <p:cNvCxnSpPr>
            <a:stCxn id="42" idx="1"/>
            <a:endCxn id="50" idx="3"/>
          </p:cNvCxnSpPr>
          <p:nvPr/>
        </p:nvCxnSpPr>
        <p:spPr>
          <a:xfrm flipH="1" flipV="1">
            <a:off x="5291649" y="5410461"/>
            <a:ext cx="1620633" cy="347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0" name="Grafik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913" y="4884093"/>
            <a:ext cx="1052736" cy="1052736"/>
          </a:xfrm>
          <a:prstGeom prst="rect">
            <a:avLst/>
          </a:prstGeom>
        </p:spPr>
      </p:pic>
      <p:sp>
        <p:nvSpPr>
          <p:cNvPr id="51" name="Textfeld 50"/>
          <p:cNvSpPr txBox="1"/>
          <p:nvPr/>
        </p:nvSpPr>
        <p:spPr>
          <a:xfrm>
            <a:off x="1331640" y="6445617"/>
            <a:ext cx="8242608" cy="430887"/>
          </a:xfrm>
          <a:prstGeom prst="rect">
            <a:avLst/>
          </a:prstGeom>
          <a:noFill/>
        </p:spPr>
        <p:txBody>
          <a:bodyPr wrap="square" rtlCol="0">
            <a:spAutoFit/>
          </a:bodyPr>
          <a:lstStyle/>
          <a:p>
            <a:r>
              <a:rPr lang="de-DE" sz="1100" dirty="0" smtClean="0"/>
              <a:t>Bildquellen:</a:t>
            </a:r>
          </a:p>
          <a:p>
            <a:r>
              <a:rPr lang="de-DE" sz="1100" dirty="0" smtClean="0"/>
              <a:t>https</a:t>
            </a:r>
            <a:r>
              <a:rPr lang="de-DE" sz="1100" dirty="0"/>
              <a:t>://</a:t>
            </a:r>
            <a:r>
              <a:rPr lang="de-DE" sz="1100" dirty="0" smtClean="0"/>
              <a:t>www.planethockey.de/images/shop/product/bauer-nexus-n6000-composite-eishockeyschlaeger.jpg</a:t>
            </a:r>
          </a:p>
        </p:txBody>
      </p:sp>
    </p:spTree>
    <p:extLst>
      <p:ext uri="{BB962C8B-B14F-4D97-AF65-F5344CB8AC3E}">
        <p14:creationId xmlns:p14="http://schemas.microsoft.com/office/powerpoint/2010/main" val="145441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4" name="Inhaltsplatzhalter 3"/>
          <p:cNvGraphicFramePr>
            <a:graphicFrameLocks noGrp="1"/>
          </p:cNvGraphicFramePr>
          <p:nvPr>
            <p:ph sz="half" idx="1"/>
            <p:extLst>
              <p:ext uri="{D42A27DB-BD31-4B8C-83A1-F6EECF244321}">
                <p14:modId xmlns:p14="http://schemas.microsoft.com/office/powerpoint/2010/main" val="4012197544"/>
              </p:ext>
            </p:extLst>
          </p:nvPr>
        </p:nvGraphicFramePr>
        <p:xfrm>
          <a:off x="251520" y="1916833"/>
          <a:ext cx="8281293" cy="4383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bgerundetes Rechteck 5"/>
          <p:cNvSpPr/>
          <p:nvPr/>
        </p:nvSpPr>
        <p:spPr>
          <a:xfrm>
            <a:off x="323528" y="2708920"/>
            <a:ext cx="1224136"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Mai</a:t>
            </a:r>
            <a:endParaRPr lang="de-DE" sz="1100" dirty="0"/>
          </a:p>
        </p:txBody>
      </p:sp>
      <p:sp>
        <p:nvSpPr>
          <p:cNvPr id="7" name="Abgerundetes Rechteck 6"/>
          <p:cNvSpPr/>
          <p:nvPr/>
        </p:nvSpPr>
        <p:spPr>
          <a:xfrm>
            <a:off x="1691680" y="2712330"/>
            <a:ext cx="1224136"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Ende Juni</a:t>
            </a:r>
            <a:endParaRPr lang="de-DE" sz="1100" dirty="0"/>
          </a:p>
        </p:txBody>
      </p:sp>
      <p:sp>
        <p:nvSpPr>
          <p:cNvPr id="8" name="Abgerundetes Rechteck 7"/>
          <p:cNvSpPr/>
          <p:nvPr/>
        </p:nvSpPr>
        <p:spPr>
          <a:xfrm>
            <a:off x="3068559" y="2708920"/>
            <a:ext cx="1152128"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Mitte Juli</a:t>
            </a:r>
            <a:endParaRPr lang="de-DE" sz="1100" dirty="0"/>
          </a:p>
        </p:txBody>
      </p:sp>
      <p:sp>
        <p:nvSpPr>
          <p:cNvPr id="9" name="Abgerundetes Rechteck 8"/>
          <p:cNvSpPr/>
          <p:nvPr/>
        </p:nvSpPr>
        <p:spPr>
          <a:xfrm>
            <a:off x="4495815" y="2708920"/>
            <a:ext cx="1152128"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Juli/Ende August</a:t>
            </a:r>
            <a:endParaRPr lang="de-DE" sz="1100" dirty="0"/>
          </a:p>
        </p:txBody>
      </p:sp>
      <p:sp>
        <p:nvSpPr>
          <p:cNvPr id="10" name="Abgerundetes Rechteck 9"/>
          <p:cNvSpPr/>
          <p:nvPr/>
        </p:nvSpPr>
        <p:spPr>
          <a:xfrm>
            <a:off x="5938250" y="2708920"/>
            <a:ext cx="1152128"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Mitte September</a:t>
            </a:r>
            <a:endParaRPr lang="de-DE" sz="1100" dirty="0"/>
          </a:p>
        </p:txBody>
      </p:sp>
      <p:sp>
        <p:nvSpPr>
          <p:cNvPr id="11" name="Abgerundetes Rechteck 10"/>
          <p:cNvSpPr/>
          <p:nvPr/>
        </p:nvSpPr>
        <p:spPr>
          <a:xfrm>
            <a:off x="7287156" y="2708920"/>
            <a:ext cx="1152128" cy="50405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Mitte November</a:t>
            </a:r>
            <a:endParaRPr lang="de-DE" sz="1100" dirty="0"/>
          </a:p>
        </p:txBody>
      </p:sp>
    </p:spTree>
    <p:extLst>
      <p:ext uri="{BB962C8B-B14F-4D97-AF65-F5344CB8AC3E}">
        <p14:creationId xmlns:p14="http://schemas.microsoft.com/office/powerpoint/2010/main" val="4200030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sz="half" idx="1"/>
          </p:nvPr>
        </p:nvSpPr>
        <p:spPr/>
        <p:txBody>
          <a:bodyPr>
            <a:normAutofit fontScale="62500" lnSpcReduction="20000"/>
          </a:bodyPr>
          <a:lstStyle/>
          <a:p>
            <a:r>
              <a:rPr lang="en-US" dirty="0"/>
              <a:t>Cairns, P., Li, J., Wang, W., &amp; </a:t>
            </a:r>
            <a:r>
              <a:rPr lang="en-US" dirty="0" err="1"/>
              <a:t>Nordin</a:t>
            </a:r>
            <a:r>
              <a:rPr lang="en-US" dirty="0"/>
              <a:t>, A. I. (2014). The influence of controllers on immersion in mobile games. </a:t>
            </a:r>
            <a:r>
              <a:rPr lang="en-US" i="1" dirty="0"/>
              <a:t>Proceedings of the 32nd Annual ACM Conference on Human Factors in Computing Systems - CHI ’14</a:t>
            </a:r>
            <a:r>
              <a:rPr lang="en-US" dirty="0"/>
              <a:t>, 371–380. </a:t>
            </a:r>
            <a:endParaRPr lang="en-US" dirty="0" smtClean="0"/>
          </a:p>
          <a:p>
            <a:endParaRPr lang="en-US" dirty="0" smtClean="0"/>
          </a:p>
          <a:p>
            <a:r>
              <a:rPr lang="en-US" dirty="0" err="1"/>
              <a:t>Sheinin</a:t>
            </a:r>
            <a:r>
              <a:rPr lang="en-US" dirty="0"/>
              <a:t>, M., &amp; </a:t>
            </a:r>
            <a:r>
              <a:rPr lang="en-US" dirty="0" err="1"/>
              <a:t>Gutwin</a:t>
            </a:r>
            <a:r>
              <a:rPr lang="en-US" dirty="0"/>
              <a:t>, C. (2014). Exertion in the small: Improving differentiation and expressiveness in sports games with physical controls. </a:t>
            </a:r>
            <a:r>
              <a:rPr lang="en-US" i="1" dirty="0"/>
              <a:t>32nd Annual ACM Conference on Human Factors in Computing Systems, CHI 2014</a:t>
            </a:r>
            <a:r>
              <a:rPr lang="en-US" dirty="0"/>
              <a:t>, 1845–1854</a:t>
            </a:r>
            <a:r>
              <a:rPr lang="en-US" dirty="0" smtClean="0"/>
              <a:t>.</a:t>
            </a:r>
          </a:p>
          <a:p>
            <a:endParaRPr lang="en-US" dirty="0"/>
          </a:p>
          <a:p>
            <a:r>
              <a:rPr lang="en-US" dirty="0" err="1"/>
              <a:t>Gerling</a:t>
            </a:r>
            <a:r>
              <a:rPr lang="en-US" dirty="0"/>
              <a:t>, K. M., </a:t>
            </a:r>
            <a:r>
              <a:rPr lang="en-US" dirty="0" err="1"/>
              <a:t>Klauser</a:t>
            </a:r>
            <a:r>
              <a:rPr lang="en-US" dirty="0"/>
              <a:t>, M., &amp; </a:t>
            </a:r>
            <a:r>
              <a:rPr lang="en-US" dirty="0" err="1"/>
              <a:t>Niesenhaus</a:t>
            </a:r>
            <a:r>
              <a:rPr lang="en-US" dirty="0"/>
              <a:t>, J. (2011). Measuring the impact of game controllers on player experience in FPS games. </a:t>
            </a:r>
            <a:r>
              <a:rPr lang="en-US" i="1" dirty="0"/>
              <a:t>Proceedings of the 15th International Academic </a:t>
            </a:r>
            <a:r>
              <a:rPr lang="en-US" i="1" dirty="0" err="1"/>
              <a:t>MindTrek</a:t>
            </a:r>
            <a:r>
              <a:rPr lang="en-US" i="1" dirty="0"/>
              <a:t> Conference on Envisioning Future Media Environments - </a:t>
            </a:r>
            <a:r>
              <a:rPr lang="en-US" i="1" dirty="0" err="1"/>
              <a:t>MindTrek</a:t>
            </a:r>
            <a:r>
              <a:rPr lang="en-US" i="1" dirty="0"/>
              <a:t> ’11</a:t>
            </a:r>
            <a:r>
              <a:rPr lang="en-US" dirty="0"/>
              <a:t>, 83.</a:t>
            </a:r>
            <a:br>
              <a:rPr lang="en-US" dirty="0"/>
            </a:br>
            <a:endParaRPr lang="en-US" dirty="0"/>
          </a:p>
          <a:p>
            <a:r>
              <a:rPr lang="en-US" dirty="0" err="1" smtClean="0"/>
              <a:t>Skalski</a:t>
            </a:r>
            <a:r>
              <a:rPr lang="en-US" dirty="0"/>
              <a:t>, P., </a:t>
            </a:r>
            <a:r>
              <a:rPr lang="en-US" dirty="0" err="1"/>
              <a:t>Tamborini</a:t>
            </a:r>
            <a:r>
              <a:rPr lang="en-US" dirty="0"/>
              <a:t>, R., Shelton, A., </a:t>
            </a:r>
            <a:r>
              <a:rPr lang="en-US" dirty="0" err="1"/>
              <a:t>Buncher</a:t>
            </a:r>
            <a:r>
              <a:rPr lang="en-US" dirty="0"/>
              <a:t>, M., and Lindmark, P. Mapping the road to fun: Natural video game controllers, presence, and game enjoyment. New Media Society 13 (2011), 224–242</a:t>
            </a:r>
            <a:r>
              <a:rPr lang="en-US" dirty="0" smtClean="0"/>
              <a:t>.</a:t>
            </a:r>
          </a:p>
          <a:p>
            <a:endParaRPr lang="en-US" dirty="0"/>
          </a:p>
          <a:p>
            <a:r>
              <a:rPr lang="de-DE" dirty="0" err="1"/>
              <a:t>Napatov</a:t>
            </a:r>
            <a:r>
              <a:rPr lang="de-DE" dirty="0"/>
              <a:t>, D.,</a:t>
            </a:r>
            <a:r>
              <a:rPr lang="de-DE" dirty="0" err="1"/>
              <a:t>Castellucci</a:t>
            </a:r>
            <a:r>
              <a:rPr lang="de-DE" dirty="0"/>
              <a:t>, S.J., &amp; </a:t>
            </a:r>
            <a:r>
              <a:rPr lang="de-DE" dirty="0" err="1"/>
              <a:t>MacKenzie</a:t>
            </a:r>
            <a:r>
              <a:rPr lang="de-DE" dirty="0"/>
              <a:t>, I.S. 2009. ISO 9241-9 </a:t>
            </a:r>
            <a:r>
              <a:rPr lang="de-DE" dirty="0" err="1"/>
              <a:t>evaluation</a:t>
            </a:r>
            <a:r>
              <a:rPr lang="de-DE" dirty="0"/>
              <a:t> </a:t>
            </a:r>
            <a:r>
              <a:rPr lang="de-DE" dirty="0" err="1"/>
              <a:t>of</a:t>
            </a:r>
            <a:r>
              <a:rPr lang="de-DE" dirty="0"/>
              <a:t> </a:t>
            </a:r>
            <a:r>
              <a:rPr lang="de-DE" dirty="0" err="1"/>
              <a:t>video</a:t>
            </a:r>
            <a:r>
              <a:rPr lang="de-DE" dirty="0"/>
              <a:t> </a:t>
            </a:r>
            <a:r>
              <a:rPr lang="de-DE" dirty="0" err="1"/>
              <a:t>game</a:t>
            </a:r>
            <a:r>
              <a:rPr lang="de-DE" dirty="0"/>
              <a:t> </a:t>
            </a:r>
            <a:r>
              <a:rPr lang="de-DE" dirty="0" err="1"/>
              <a:t>controllers</a:t>
            </a:r>
            <a:r>
              <a:rPr lang="de-DE" dirty="0"/>
              <a:t>. In </a:t>
            </a:r>
            <a:r>
              <a:rPr lang="de-DE" dirty="0" err="1"/>
              <a:t>Proceedings</a:t>
            </a:r>
            <a:r>
              <a:rPr lang="de-DE" dirty="0"/>
              <a:t> </a:t>
            </a:r>
            <a:r>
              <a:rPr lang="de-DE" dirty="0" err="1"/>
              <a:t>of</a:t>
            </a:r>
            <a:r>
              <a:rPr lang="de-DE" dirty="0"/>
              <a:t> Graphics Interfaces 2009, Toronto, Canada</a:t>
            </a:r>
            <a:r>
              <a:rPr lang="de-DE" dirty="0" smtClean="0"/>
              <a:t>.</a:t>
            </a:r>
          </a:p>
          <a:p>
            <a:endParaRPr lang="de-DE" dirty="0"/>
          </a:p>
          <a:p>
            <a:r>
              <a:rPr lang="en-US" dirty="0" err="1"/>
              <a:t>Klochek</a:t>
            </a:r>
            <a:r>
              <a:rPr lang="en-US" dirty="0"/>
              <a:t>, C. </a:t>
            </a:r>
            <a:r>
              <a:rPr lang="en-US" dirty="0" smtClean="0"/>
              <a:t>&amp; </a:t>
            </a:r>
            <a:r>
              <a:rPr lang="en-US" dirty="0" err="1" smtClean="0"/>
              <a:t>MacKenzie</a:t>
            </a:r>
            <a:r>
              <a:rPr lang="en-US" dirty="0"/>
              <a:t>, I.S. 2006. Performance measures of game controllers in an three-dimensional environment. In Proceedings of Graphics Interface 2006, Toronto, Canada</a:t>
            </a:r>
            <a:r>
              <a:rPr lang="en-US" dirty="0" smtClean="0"/>
              <a:t>.</a:t>
            </a:r>
          </a:p>
          <a:p>
            <a:endParaRPr lang="en-US" dirty="0"/>
          </a:p>
          <a:p>
            <a:r>
              <a:rPr lang="en-US" dirty="0" err="1"/>
              <a:t>Isokoski</a:t>
            </a:r>
            <a:r>
              <a:rPr lang="en-US" dirty="0"/>
              <a:t>, P. &amp; Martin, B. 2007. Performance of input devices in FPS target acquisition. In Proceedings of ACE 2007, ACM, New York, NY, USA, 240-241.</a:t>
            </a:r>
          </a:p>
          <a:p>
            <a:endParaRPr lang="en-US" dirty="0"/>
          </a:p>
          <a:p>
            <a:r>
              <a:rPr lang="en-US" dirty="0" err="1"/>
              <a:t>Ijsselsteijn</a:t>
            </a:r>
            <a:r>
              <a:rPr lang="en-US" dirty="0"/>
              <a:t>, W.A., de </a:t>
            </a:r>
            <a:r>
              <a:rPr lang="en-US" dirty="0" err="1"/>
              <a:t>Kort</a:t>
            </a:r>
            <a:r>
              <a:rPr lang="en-US" dirty="0"/>
              <a:t>, Y.A.W., &amp; </a:t>
            </a:r>
            <a:r>
              <a:rPr lang="en-US" dirty="0" err="1"/>
              <a:t>Poels</a:t>
            </a:r>
            <a:r>
              <a:rPr lang="en-US" dirty="0"/>
              <a:t>, K. (in preparation). The Game Experience Questionnaire: Development of a self-report measure to assess the psychological impact of digital games</a:t>
            </a:r>
            <a:r>
              <a:rPr lang="en-US" dirty="0" smtClean="0"/>
              <a:t>.</a:t>
            </a:r>
          </a:p>
          <a:p>
            <a:endParaRPr lang="en-US" dirty="0"/>
          </a:p>
          <a:p>
            <a:r>
              <a:rPr lang="en-US" dirty="0" err="1"/>
              <a:t>Brockmyer</a:t>
            </a:r>
            <a:r>
              <a:rPr lang="en-US" dirty="0"/>
              <a:t>, J.H., Fox, C.M., Curtiss, K.A., McBroom, E., Burkhart, K.M., &amp; </a:t>
            </a:r>
            <a:r>
              <a:rPr lang="en-US" dirty="0" err="1"/>
              <a:t>Pidruzny</a:t>
            </a:r>
            <a:r>
              <a:rPr lang="en-US" dirty="0"/>
              <a:t>, J.N. 2009. The development of the Game Engagement Questionnaire: A measure of engagement in video game-playing. Journal of Experimental Social Psychology, 45, 624-634.</a:t>
            </a:r>
          </a:p>
          <a:p>
            <a:endParaRPr lang="en-US" dirty="0"/>
          </a:p>
          <a:p>
            <a:endParaRPr lang="de-DE" dirty="0"/>
          </a:p>
        </p:txBody>
      </p:sp>
    </p:spTree>
    <p:extLst>
      <p:ext uri="{BB962C8B-B14F-4D97-AF65-F5344CB8AC3E}">
        <p14:creationId xmlns:p14="http://schemas.microsoft.com/office/powerpoint/2010/main" val="3531074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Fragestellung</a:t>
            </a:r>
            <a:endParaRPr lang="de-DE" dirty="0"/>
          </a:p>
        </p:txBody>
      </p:sp>
      <p:sp>
        <p:nvSpPr>
          <p:cNvPr id="3" name="Inhaltsplatzhalter 2"/>
          <p:cNvSpPr>
            <a:spLocks noGrp="1"/>
          </p:cNvSpPr>
          <p:nvPr>
            <p:ph sz="half" idx="1"/>
          </p:nvPr>
        </p:nvSpPr>
        <p:spPr/>
        <p:txBody>
          <a:bodyPr/>
          <a:lstStyle/>
          <a:p>
            <a:pPr algn="ctr"/>
            <a:r>
              <a:rPr lang="de-DE" i="1" dirty="0" smtClean="0"/>
              <a:t>„</a:t>
            </a:r>
            <a:r>
              <a:rPr lang="de-DE" i="1" dirty="0"/>
              <a:t>Untersuchung der Game Experience von natürlichen Eingabemöglichkeiten für digitale Sportspiele in der virtuellen Realität </a:t>
            </a:r>
            <a:r>
              <a:rPr lang="de-DE" i="1" dirty="0" smtClean="0"/>
              <a:t>“</a:t>
            </a:r>
          </a:p>
          <a:p>
            <a:pPr algn="ctr"/>
            <a:endParaRPr lang="de-DE" i="1" dirty="0"/>
          </a:p>
          <a:p>
            <a:r>
              <a:rPr lang="de-DE" b="1" u="sng" dirty="0" smtClean="0"/>
              <a:t>Definitionen:</a:t>
            </a:r>
            <a:endParaRPr lang="de-DE" dirty="0" smtClean="0"/>
          </a:p>
          <a:p>
            <a:endParaRPr lang="de-DE" dirty="0" smtClean="0"/>
          </a:p>
          <a:p>
            <a:pPr>
              <a:buFontTx/>
              <a:buChar char="-"/>
            </a:pPr>
            <a:r>
              <a:rPr lang="de-DE" dirty="0" smtClean="0"/>
              <a:t>Game Experience: </a:t>
            </a:r>
          </a:p>
          <a:p>
            <a:pPr>
              <a:buFontTx/>
              <a:buChar char="-"/>
            </a:pPr>
            <a:endParaRPr lang="de-DE" dirty="0"/>
          </a:p>
          <a:p>
            <a:pPr>
              <a:buFontTx/>
              <a:buChar char="-"/>
            </a:pPr>
            <a:r>
              <a:rPr lang="de-DE" dirty="0" smtClean="0"/>
              <a:t>Natürliche Eingabemöglichkeit: Eishockeyschläger (+ Sensoren)</a:t>
            </a:r>
          </a:p>
          <a:p>
            <a:pPr>
              <a:buFontTx/>
              <a:buChar char="-"/>
            </a:pPr>
            <a:endParaRPr lang="de-DE" dirty="0"/>
          </a:p>
          <a:p>
            <a:pPr>
              <a:buFontTx/>
              <a:buChar char="-"/>
            </a:pPr>
            <a:r>
              <a:rPr lang="de-DE" dirty="0" smtClean="0"/>
              <a:t>Digitales Sportspiel: Eishockeyspiel</a:t>
            </a:r>
          </a:p>
          <a:p>
            <a:pPr>
              <a:buFontTx/>
              <a:buChar char="-"/>
            </a:pPr>
            <a:endParaRPr lang="de-DE" dirty="0"/>
          </a:p>
          <a:p>
            <a:pPr indent="0"/>
            <a:endParaRPr lang="de-DE" dirty="0"/>
          </a:p>
          <a:p>
            <a:endParaRPr lang="de-DE" dirty="0"/>
          </a:p>
        </p:txBody>
      </p:sp>
    </p:spTree>
    <p:extLst>
      <p:ext uri="{BB962C8B-B14F-4D97-AF65-F5344CB8AC3E}">
        <p14:creationId xmlns:p14="http://schemas.microsoft.com/office/powerpoint/2010/main" val="3414596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Fragestellung</a:t>
            </a:r>
            <a:endParaRPr lang="de-DE" dirty="0"/>
          </a:p>
        </p:txBody>
      </p:sp>
      <p:sp>
        <p:nvSpPr>
          <p:cNvPr id="3" name="Inhaltsplatzhalter 2"/>
          <p:cNvSpPr>
            <a:spLocks noGrp="1"/>
          </p:cNvSpPr>
          <p:nvPr>
            <p:ph sz="half" idx="1"/>
          </p:nvPr>
        </p:nvSpPr>
        <p:spPr>
          <a:xfrm>
            <a:off x="1331640" y="2340000"/>
            <a:ext cx="7200800" cy="3753296"/>
          </a:xfrm>
        </p:spPr>
        <p:txBody>
          <a:bodyPr/>
          <a:lstStyle/>
          <a:p>
            <a:pPr algn="ctr"/>
            <a:r>
              <a:rPr lang="de-DE" i="1" dirty="0" smtClean="0"/>
              <a:t>„</a:t>
            </a:r>
            <a:r>
              <a:rPr lang="de-DE" i="1" dirty="0"/>
              <a:t>Untersuchung der Game Experience von natürlichen Eingabemöglichkeiten für digitale Sportspiele in der virtuellen Realität </a:t>
            </a:r>
            <a:r>
              <a:rPr lang="de-DE" i="1" dirty="0" smtClean="0"/>
              <a:t>“</a:t>
            </a:r>
          </a:p>
          <a:p>
            <a:pPr indent="0"/>
            <a:endParaRPr lang="de-DE" i="1" dirty="0" smtClean="0"/>
          </a:p>
          <a:p>
            <a:pPr indent="0"/>
            <a:endParaRPr lang="de-DE" i="1" dirty="0"/>
          </a:p>
          <a:p>
            <a:pPr indent="0"/>
            <a:endParaRPr lang="de-DE" i="1" dirty="0"/>
          </a:p>
          <a:p>
            <a:pPr indent="0"/>
            <a:endParaRPr lang="de-DE" i="1" dirty="0"/>
          </a:p>
          <a:p>
            <a:endParaRPr lang="de-DE" i="1" dirty="0"/>
          </a:p>
        </p:txBody>
      </p:sp>
      <p:sp>
        <p:nvSpPr>
          <p:cNvPr id="5" name="Rechteck 4"/>
          <p:cNvSpPr/>
          <p:nvPr/>
        </p:nvSpPr>
        <p:spPr>
          <a:xfrm>
            <a:off x="1332000" y="3212976"/>
            <a:ext cx="7188200"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1613732" y="3356992"/>
            <a:ext cx="6624736" cy="2554545"/>
          </a:xfrm>
          <a:prstGeom prst="rect">
            <a:avLst/>
          </a:prstGeom>
          <a:noFill/>
        </p:spPr>
        <p:txBody>
          <a:bodyPr wrap="square" rtlCol="0">
            <a:spAutoFit/>
          </a:bodyPr>
          <a:lstStyle/>
          <a:p>
            <a:r>
              <a:rPr lang="de-DE" sz="2000" i="1" dirty="0" smtClean="0">
                <a:solidFill>
                  <a:schemeClr val="bg1"/>
                </a:solidFill>
              </a:rPr>
              <a:t>Wie hoch ist die Game Experience bei natürlichen Eingabemöglichkeiten?</a:t>
            </a:r>
          </a:p>
          <a:p>
            <a:endParaRPr lang="de-DE" sz="2000" i="1" dirty="0">
              <a:solidFill>
                <a:schemeClr val="bg1"/>
              </a:solidFill>
            </a:endParaRPr>
          </a:p>
          <a:p>
            <a:r>
              <a:rPr lang="de-DE" sz="2000" i="1" dirty="0" smtClean="0">
                <a:solidFill>
                  <a:schemeClr val="bg1"/>
                </a:solidFill>
              </a:rPr>
              <a:t>Wie effektiv und effizient ist die natürliche Eingabemöglichkeit?</a:t>
            </a:r>
          </a:p>
          <a:p>
            <a:endParaRPr lang="de-DE" sz="2000" i="1" dirty="0">
              <a:solidFill>
                <a:schemeClr val="bg1"/>
              </a:solidFill>
            </a:endParaRPr>
          </a:p>
          <a:p>
            <a:r>
              <a:rPr lang="de-DE" sz="2000" i="1" dirty="0" smtClean="0">
                <a:solidFill>
                  <a:schemeClr val="bg1"/>
                </a:solidFill>
              </a:rPr>
              <a:t>Gibt es </a:t>
            </a:r>
            <a:r>
              <a:rPr lang="de-DE" sz="2000" i="1" dirty="0" smtClean="0">
                <a:solidFill>
                  <a:schemeClr val="bg1"/>
                </a:solidFill>
              </a:rPr>
              <a:t>Un</a:t>
            </a:r>
            <a:r>
              <a:rPr lang="de-DE" sz="2000" i="1" dirty="0" smtClean="0">
                <a:solidFill>
                  <a:schemeClr val="bg1"/>
                </a:solidFill>
              </a:rPr>
              <a:t>terschiede </a:t>
            </a:r>
            <a:r>
              <a:rPr lang="de-DE" sz="2000" i="1" dirty="0" smtClean="0">
                <a:solidFill>
                  <a:schemeClr val="bg1"/>
                </a:solidFill>
              </a:rPr>
              <a:t>im Spielspaß </a:t>
            </a:r>
            <a:r>
              <a:rPr lang="de-DE" sz="2000" i="1" dirty="0">
                <a:solidFill>
                  <a:schemeClr val="bg1"/>
                </a:solidFill>
              </a:rPr>
              <a:t>für verschiedene </a:t>
            </a:r>
            <a:r>
              <a:rPr lang="de-DE" sz="2000" i="1" dirty="0" smtClean="0">
                <a:solidFill>
                  <a:schemeClr val="bg1"/>
                </a:solidFill>
              </a:rPr>
              <a:t>Nutzergruppen?</a:t>
            </a:r>
            <a:endParaRPr lang="de-DE" sz="2000" i="1" dirty="0">
              <a:solidFill>
                <a:schemeClr val="bg1"/>
              </a:solidFill>
            </a:endParaRPr>
          </a:p>
        </p:txBody>
      </p:sp>
    </p:spTree>
    <p:extLst>
      <p:ext uri="{BB962C8B-B14F-4D97-AF65-F5344CB8AC3E}">
        <p14:creationId xmlns:p14="http://schemas.microsoft.com/office/powerpoint/2010/main" val="2529147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a:t>Cairns, P., Li, J., Wang, W., &amp; </a:t>
            </a:r>
            <a:r>
              <a:rPr lang="en-US" sz="1400" dirty="0" err="1"/>
              <a:t>Nordin</a:t>
            </a:r>
            <a:r>
              <a:rPr lang="en-US" sz="1400" dirty="0"/>
              <a:t>, A. I. (2014). The influence of controllers on immersion in mobile games. </a:t>
            </a:r>
            <a:r>
              <a:rPr lang="en-US" sz="1400" i="1" dirty="0"/>
              <a:t>Proceedings of the 32nd Annual ACM Conference on Human Factors in Computing Systems - CHI ’14</a:t>
            </a:r>
            <a:r>
              <a:rPr lang="en-US" sz="1400" dirty="0"/>
              <a:t>, 371–380. </a:t>
            </a:r>
            <a:endParaRPr lang="de-DE" sz="1400" dirty="0"/>
          </a:p>
        </p:txBody>
      </p:sp>
      <p:sp>
        <p:nvSpPr>
          <p:cNvPr id="3" name="Inhaltsplatzhalter 2"/>
          <p:cNvSpPr>
            <a:spLocks noGrp="1"/>
          </p:cNvSpPr>
          <p:nvPr>
            <p:ph sz="half" idx="1"/>
          </p:nvPr>
        </p:nvSpPr>
        <p:spPr>
          <a:xfrm>
            <a:off x="1319400" y="2170680"/>
            <a:ext cx="7200800" cy="3960440"/>
          </a:xfrm>
        </p:spPr>
        <p:txBody>
          <a:bodyPr>
            <a:normAutofit/>
          </a:bodyPr>
          <a:lstStyle/>
          <a:p>
            <a:pPr indent="0"/>
            <a:r>
              <a:rPr lang="de-DE" i="1" dirty="0">
                <a:latin typeface="Frutiger Next LT W1G"/>
              </a:rPr>
              <a:t>Untersuchung des Einflusses der „Natürlichkeit“ von Steuermechanismen auf die Immersion bei mobile </a:t>
            </a:r>
            <a:r>
              <a:rPr lang="de-DE" i="1" dirty="0" err="1">
                <a:latin typeface="Frutiger Next LT W1G"/>
              </a:rPr>
              <a:t>games</a:t>
            </a:r>
            <a:endParaRPr lang="de-DE" i="1" dirty="0">
              <a:latin typeface="Frutiger Next LT W1G"/>
            </a:endParaRPr>
          </a:p>
          <a:p>
            <a:pPr indent="0"/>
            <a:endParaRPr lang="de-DE" b="1" dirty="0" smtClean="0"/>
          </a:p>
          <a:p>
            <a:pPr indent="0"/>
            <a:r>
              <a:rPr lang="de-DE" b="1" dirty="0" err="1" smtClean="0"/>
              <a:t>Directional</a:t>
            </a:r>
            <a:r>
              <a:rPr lang="de-DE" b="1" dirty="0" smtClean="0"/>
              <a:t> </a:t>
            </a:r>
            <a:r>
              <a:rPr lang="de-DE" b="1" dirty="0" err="1" smtClean="0"/>
              <a:t>natural</a:t>
            </a:r>
            <a:r>
              <a:rPr lang="de-DE" b="1" dirty="0" smtClean="0"/>
              <a:t> </a:t>
            </a:r>
            <a:r>
              <a:rPr lang="de-DE" b="1" dirty="0" err="1" smtClean="0"/>
              <a:t>mapping</a:t>
            </a:r>
            <a:r>
              <a:rPr lang="de-DE" b="1" dirty="0"/>
              <a:t> </a:t>
            </a:r>
            <a:r>
              <a:rPr lang="de-DE" b="1" dirty="0" smtClean="0"/>
              <a:t>      </a:t>
            </a:r>
            <a:r>
              <a:rPr lang="de-DE" b="1" dirty="0" err="1" smtClean="0"/>
              <a:t>Incomplete</a:t>
            </a:r>
            <a:r>
              <a:rPr lang="de-DE" b="1" dirty="0" smtClean="0"/>
              <a:t> </a:t>
            </a:r>
            <a:r>
              <a:rPr lang="de-DE" b="1" dirty="0" err="1"/>
              <a:t>tangible</a:t>
            </a:r>
            <a:r>
              <a:rPr lang="de-DE" b="1" dirty="0"/>
              <a:t> </a:t>
            </a:r>
            <a:r>
              <a:rPr lang="de-DE" b="1" dirty="0" err="1"/>
              <a:t>natural</a:t>
            </a:r>
            <a:r>
              <a:rPr lang="de-DE" b="1" dirty="0"/>
              <a:t> </a:t>
            </a:r>
            <a:r>
              <a:rPr lang="de-DE" b="1" dirty="0" err="1" smtClean="0"/>
              <a:t>mapping</a:t>
            </a:r>
            <a:r>
              <a:rPr lang="de-DE" b="1" dirty="0" smtClean="0"/>
              <a:t> </a:t>
            </a:r>
            <a:endParaRPr lang="de-DE" b="1" dirty="0"/>
          </a:p>
          <a:p>
            <a:pPr>
              <a:buFontTx/>
              <a:buChar char="-"/>
            </a:pPr>
            <a:endParaRPr lang="de-DE" b="1" dirty="0" smtClean="0"/>
          </a:p>
          <a:p>
            <a:pPr>
              <a:buFontTx/>
              <a:buChar char="-"/>
            </a:pPr>
            <a:endParaRPr lang="de-DE" b="1" dirty="0"/>
          </a:p>
          <a:p>
            <a:pPr>
              <a:buFontTx/>
              <a:buChar char="-"/>
            </a:pPr>
            <a:endParaRPr lang="de-DE" b="1" dirty="0" smtClean="0"/>
          </a:p>
          <a:p>
            <a:pPr>
              <a:buFontTx/>
              <a:buChar char="-"/>
            </a:pPr>
            <a:endParaRPr lang="de-DE" b="1" dirty="0" smtClean="0"/>
          </a:p>
          <a:p>
            <a:pPr>
              <a:buFontTx/>
              <a:buChar char="-"/>
            </a:pPr>
            <a:endParaRPr lang="de-DE" b="1" dirty="0"/>
          </a:p>
          <a:p>
            <a:pPr indent="0"/>
            <a:endParaRPr lang="de-DE" b="1" dirty="0" smtClean="0"/>
          </a:p>
          <a:p>
            <a:pPr indent="0"/>
            <a:r>
              <a:rPr lang="de-DE" b="1" dirty="0" err="1" smtClean="0"/>
              <a:t>Kinesic</a:t>
            </a:r>
            <a:r>
              <a:rPr lang="de-DE" b="1" dirty="0" smtClean="0"/>
              <a:t> </a:t>
            </a:r>
            <a:r>
              <a:rPr lang="de-DE" b="1" dirty="0" err="1" smtClean="0"/>
              <a:t>natural</a:t>
            </a:r>
            <a:r>
              <a:rPr lang="de-DE" b="1" dirty="0" smtClean="0"/>
              <a:t> </a:t>
            </a:r>
            <a:r>
              <a:rPr lang="de-DE" b="1" dirty="0" err="1" smtClean="0"/>
              <a:t>mapping</a:t>
            </a:r>
            <a:r>
              <a:rPr lang="de-DE" b="1" dirty="0"/>
              <a:t> </a:t>
            </a:r>
            <a:r>
              <a:rPr lang="de-DE" b="1" dirty="0" smtClean="0"/>
              <a:t>	       </a:t>
            </a:r>
            <a:r>
              <a:rPr lang="de-DE" b="1" dirty="0" err="1" smtClean="0"/>
              <a:t>Realistic</a:t>
            </a:r>
            <a:r>
              <a:rPr lang="de-DE" b="1" dirty="0" smtClean="0"/>
              <a:t> </a:t>
            </a:r>
            <a:r>
              <a:rPr lang="de-DE" b="1" dirty="0" err="1"/>
              <a:t>tangible</a:t>
            </a:r>
            <a:r>
              <a:rPr lang="de-DE" b="1" dirty="0"/>
              <a:t> </a:t>
            </a:r>
            <a:r>
              <a:rPr lang="de-DE" b="1" dirty="0" err="1"/>
              <a:t>natural</a:t>
            </a:r>
            <a:r>
              <a:rPr lang="de-DE" b="1" dirty="0"/>
              <a:t> </a:t>
            </a:r>
            <a:r>
              <a:rPr lang="de-DE" b="1" dirty="0" err="1" smtClean="0"/>
              <a:t>mapping</a:t>
            </a:r>
            <a:endParaRPr lang="de-DE" b="1" dirty="0"/>
          </a:p>
          <a:p>
            <a:pPr marL="285750" indent="-285750">
              <a:buFontTx/>
              <a:buChar char="-"/>
            </a:pPr>
            <a:endParaRPr lang="de-DE" b="1" dirty="0" smtClean="0"/>
          </a:p>
          <a:p>
            <a:pPr marL="285750" indent="-285750">
              <a:buFontTx/>
              <a:buChar char="-"/>
            </a:pPr>
            <a:endParaRPr lang="de-DE" b="1" dirty="0"/>
          </a:p>
          <a:p>
            <a:pPr marL="285750" indent="-285750">
              <a:buFontTx/>
              <a:buChar char="-"/>
            </a:pPr>
            <a:endParaRPr lang="de-DE" b="1" dirty="0" smtClean="0"/>
          </a:p>
          <a:p>
            <a:pPr marL="285750" indent="-285750">
              <a:buFontTx/>
              <a:buChar char="-"/>
            </a:pPr>
            <a:endParaRPr lang="de-DE" b="1" dirty="0"/>
          </a:p>
          <a:p>
            <a:pPr marL="285750" indent="-285750">
              <a:buFontTx/>
              <a:buChar char="-"/>
            </a:pPr>
            <a:endParaRPr lang="de-DE" b="1" dirty="0" smtClean="0"/>
          </a:p>
        </p:txBody>
      </p:sp>
      <p:pic>
        <p:nvPicPr>
          <p:cNvPr id="4" name="Grafik 3"/>
          <p:cNvPicPr>
            <a:picLocks noChangeAspect="1"/>
          </p:cNvPicPr>
          <p:nvPr/>
        </p:nvPicPr>
        <p:blipFill>
          <a:blip r:embed="rId3"/>
          <a:stretch>
            <a:fillRect/>
          </a:stretch>
        </p:blipFill>
        <p:spPr>
          <a:xfrm>
            <a:off x="1907704" y="3212976"/>
            <a:ext cx="1264982" cy="1268176"/>
          </a:xfrm>
          <a:prstGeom prst="rect">
            <a:avLst/>
          </a:prstGeom>
        </p:spPr>
      </p:pic>
      <p:pic>
        <p:nvPicPr>
          <p:cNvPr id="5" name="Grafik 4"/>
          <p:cNvPicPr>
            <a:picLocks noChangeAspect="1"/>
          </p:cNvPicPr>
          <p:nvPr/>
        </p:nvPicPr>
        <p:blipFill>
          <a:blip r:embed="rId4"/>
          <a:stretch>
            <a:fillRect/>
          </a:stretch>
        </p:blipFill>
        <p:spPr>
          <a:xfrm>
            <a:off x="1907704" y="5142052"/>
            <a:ext cx="1236376" cy="1209368"/>
          </a:xfrm>
          <a:prstGeom prst="rect">
            <a:avLst/>
          </a:prstGeom>
        </p:spPr>
      </p:pic>
      <p:sp>
        <p:nvSpPr>
          <p:cNvPr id="6" name="Textfeld 5"/>
          <p:cNvSpPr txBox="1"/>
          <p:nvPr/>
        </p:nvSpPr>
        <p:spPr>
          <a:xfrm>
            <a:off x="467544" y="6217564"/>
            <a:ext cx="7596336" cy="707886"/>
          </a:xfrm>
          <a:prstGeom prst="rect">
            <a:avLst/>
          </a:prstGeom>
          <a:noFill/>
        </p:spPr>
        <p:txBody>
          <a:bodyPr wrap="square" rtlCol="0">
            <a:spAutoFit/>
          </a:bodyPr>
          <a:lstStyle/>
          <a:p>
            <a:r>
              <a:rPr lang="de-DE" sz="800" dirty="0" smtClean="0"/>
              <a:t>Bildquellen:</a:t>
            </a:r>
          </a:p>
          <a:p>
            <a:r>
              <a:rPr lang="de-DE" sz="800" dirty="0" smtClean="0"/>
              <a:t>http</a:t>
            </a:r>
            <a:r>
              <a:rPr lang="de-DE" sz="800" dirty="0"/>
              <a:t>://</a:t>
            </a:r>
            <a:r>
              <a:rPr lang="de-DE" sz="800" dirty="0" smtClean="0"/>
              <a:t>gaming.logitech.com/assets/47835/34/3d-pro-gaming-joystick-images.png</a:t>
            </a:r>
          </a:p>
          <a:p>
            <a:r>
              <a:rPr lang="de-DE" sz="800" dirty="0"/>
              <a:t>http://ps2media.ign.com/ps2/image/article/663/663674/guitar-hero-20051102074939933-000.jpg</a:t>
            </a:r>
          </a:p>
          <a:p>
            <a:r>
              <a:rPr lang="de-DE" sz="800" dirty="0" smtClean="0"/>
              <a:t>http</a:t>
            </a:r>
            <a:r>
              <a:rPr lang="de-DE" sz="800" dirty="0"/>
              <a:t>://</a:t>
            </a:r>
            <a:r>
              <a:rPr lang="de-DE" sz="800" dirty="0" smtClean="0"/>
              <a:t>www.elecom.co.jp/news/200706/hgw-005wh/image/HGW-006WH_31L.jpg</a:t>
            </a:r>
          </a:p>
          <a:p>
            <a:r>
              <a:rPr lang="de-DE" sz="800" dirty="0"/>
              <a:t>http://pc-lenkrad-test.com/wp-content/uploads/2016/06/driving-force-gt-rad-und-pedal-300x243.jpg</a:t>
            </a:r>
          </a:p>
        </p:txBody>
      </p:sp>
      <p:pic>
        <p:nvPicPr>
          <p:cNvPr id="7" name="Grafik 6"/>
          <p:cNvPicPr>
            <a:picLocks noChangeAspect="1"/>
          </p:cNvPicPr>
          <p:nvPr/>
        </p:nvPicPr>
        <p:blipFill>
          <a:blip r:embed="rId5"/>
          <a:stretch>
            <a:fillRect/>
          </a:stretch>
        </p:blipFill>
        <p:spPr>
          <a:xfrm>
            <a:off x="5753400" y="5142052"/>
            <a:ext cx="1470656" cy="1192812"/>
          </a:xfrm>
          <a:prstGeom prst="rect">
            <a:avLst/>
          </a:prstGeom>
        </p:spPr>
      </p:pic>
      <p:pic>
        <p:nvPicPr>
          <p:cNvPr id="8" name="Grafik 7"/>
          <p:cNvPicPr>
            <a:picLocks noChangeAspect="1"/>
          </p:cNvPicPr>
          <p:nvPr/>
        </p:nvPicPr>
        <p:blipFill>
          <a:blip r:embed="rId6"/>
          <a:stretch>
            <a:fillRect/>
          </a:stretch>
        </p:blipFill>
        <p:spPr>
          <a:xfrm>
            <a:off x="5411616" y="3212976"/>
            <a:ext cx="1812440" cy="996842"/>
          </a:xfrm>
          <a:prstGeom prst="rect">
            <a:avLst/>
          </a:prstGeom>
        </p:spPr>
      </p:pic>
    </p:spTree>
    <p:extLst>
      <p:ext uri="{BB962C8B-B14F-4D97-AF65-F5344CB8AC3E}">
        <p14:creationId xmlns:p14="http://schemas.microsoft.com/office/powerpoint/2010/main" val="82629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half" idx="2"/>
          </p:nvPr>
        </p:nvSpPr>
        <p:spPr>
          <a:xfrm>
            <a:off x="1331640" y="1991232"/>
            <a:ext cx="3168352" cy="4102063"/>
          </a:xfrm>
        </p:spPr>
        <p:txBody>
          <a:bodyPr/>
          <a:lstStyle/>
          <a:p>
            <a:r>
              <a:rPr lang="de-DE" sz="1400" i="1" dirty="0"/>
              <a:t>Studie 1: Steuern in einem mobile </a:t>
            </a:r>
            <a:r>
              <a:rPr lang="de-DE" sz="1400" i="1" dirty="0" err="1" smtClean="0"/>
              <a:t>game</a:t>
            </a:r>
            <a:endParaRPr lang="de-DE" sz="1400" dirty="0" smtClean="0">
              <a:latin typeface="Frutiger Next LT W1G"/>
            </a:endParaRPr>
          </a:p>
          <a:p>
            <a:pPr>
              <a:buFontTx/>
              <a:buChar char="-"/>
            </a:pPr>
            <a:endParaRPr lang="de-DE" sz="1400" dirty="0">
              <a:latin typeface="Frutiger Next LT W1G"/>
            </a:endParaRPr>
          </a:p>
          <a:p>
            <a:pPr>
              <a:buFontTx/>
              <a:buChar char="-"/>
            </a:pPr>
            <a:r>
              <a:rPr lang="de-DE" sz="1400" b="0" dirty="0" smtClean="0">
                <a:latin typeface="Frutiger Next LT W1G"/>
              </a:rPr>
              <a:t>Rennspiel </a:t>
            </a:r>
            <a:r>
              <a:rPr lang="de-DE" sz="1400" b="0" dirty="0">
                <a:latin typeface="Frutiger Next LT W1G"/>
              </a:rPr>
              <a:t>mit zwei Optionen der Steuerung</a:t>
            </a:r>
          </a:p>
          <a:p>
            <a:pPr>
              <a:buFontTx/>
              <a:buChar char="-"/>
            </a:pPr>
            <a:r>
              <a:rPr lang="de-DE" sz="1400" dirty="0" err="1">
                <a:latin typeface="Frutiger Next LT W1G"/>
              </a:rPr>
              <a:t>Between-subject</a:t>
            </a:r>
            <a:r>
              <a:rPr lang="de-DE" sz="1400" dirty="0">
                <a:latin typeface="Frutiger Next LT W1G"/>
              </a:rPr>
              <a:t> Design </a:t>
            </a:r>
            <a:r>
              <a:rPr lang="de-DE" sz="1400" b="0" dirty="0">
                <a:latin typeface="Frutiger Next LT W1G"/>
              </a:rPr>
              <a:t>(30 Teilnehmer)</a:t>
            </a:r>
          </a:p>
          <a:p>
            <a:pPr>
              <a:buFontTx/>
              <a:buChar char="-"/>
            </a:pPr>
            <a:r>
              <a:rPr lang="de-DE" sz="1400" dirty="0">
                <a:latin typeface="Frutiger Next LT W1G"/>
              </a:rPr>
              <a:t>Variablen:</a:t>
            </a:r>
          </a:p>
          <a:p>
            <a:pPr lvl="1">
              <a:buFontTx/>
              <a:buChar char="-"/>
            </a:pPr>
            <a:r>
              <a:rPr lang="de-DE" sz="1400" b="1" dirty="0" err="1">
                <a:latin typeface="Frutiger Next LT W1G"/>
              </a:rPr>
              <a:t>Unabh</a:t>
            </a:r>
            <a:r>
              <a:rPr lang="de-DE" sz="1400" b="1" dirty="0">
                <a:latin typeface="Frutiger Next LT W1G"/>
              </a:rPr>
              <a:t>.</a:t>
            </a:r>
            <a:r>
              <a:rPr lang="de-DE" sz="1400" dirty="0">
                <a:latin typeface="Frutiger Next LT W1G"/>
              </a:rPr>
              <a:t>: Steuerung</a:t>
            </a:r>
          </a:p>
          <a:p>
            <a:pPr lvl="1">
              <a:buFontTx/>
              <a:buChar char="-"/>
            </a:pPr>
            <a:r>
              <a:rPr lang="de-DE" sz="1400" b="1" dirty="0">
                <a:latin typeface="Frutiger Next LT W1G"/>
              </a:rPr>
              <a:t>Abh.</a:t>
            </a:r>
            <a:r>
              <a:rPr lang="de-DE" sz="1400" dirty="0">
                <a:latin typeface="Frutiger Next LT W1G"/>
              </a:rPr>
              <a:t>: Immersionslevel (gemessen durch IEQ)</a:t>
            </a:r>
          </a:p>
          <a:p>
            <a:pPr>
              <a:buFontTx/>
              <a:buChar char="-"/>
            </a:pPr>
            <a:r>
              <a:rPr lang="de-DE" sz="1400" dirty="0">
                <a:latin typeface="Frutiger Next LT W1G"/>
              </a:rPr>
              <a:t>Ergebnis:</a:t>
            </a:r>
          </a:p>
          <a:p>
            <a:pPr marL="514350" lvl="1"/>
            <a:r>
              <a:rPr lang="de-DE" sz="1400" dirty="0">
                <a:latin typeface="Frutiger Next LT W1G"/>
              </a:rPr>
              <a:t>Bessere Ergebnisse sowie höhere Dimension bei </a:t>
            </a:r>
            <a:r>
              <a:rPr lang="de-DE" sz="1400" dirty="0" err="1">
                <a:latin typeface="Frutiger Next LT W1G"/>
              </a:rPr>
              <a:t>Tilting</a:t>
            </a:r>
            <a:endParaRPr lang="de-DE" sz="1400" dirty="0">
              <a:latin typeface="Frutiger Next LT W1G"/>
            </a:endParaRPr>
          </a:p>
          <a:p>
            <a:endParaRPr lang="de-DE" dirty="0"/>
          </a:p>
        </p:txBody>
      </p:sp>
      <p:sp>
        <p:nvSpPr>
          <p:cNvPr id="5" name="Inhaltsplatzhalter 4"/>
          <p:cNvSpPr>
            <a:spLocks noGrp="1"/>
          </p:cNvSpPr>
          <p:nvPr>
            <p:ph sz="half" idx="1"/>
          </p:nvPr>
        </p:nvSpPr>
        <p:spPr>
          <a:xfrm>
            <a:off x="5004048" y="1991232"/>
            <a:ext cx="3240360" cy="4102064"/>
          </a:xfrm>
        </p:spPr>
        <p:txBody>
          <a:bodyPr>
            <a:normAutofit/>
          </a:bodyPr>
          <a:lstStyle/>
          <a:p>
            <a:r>
              <a:rPr lang="de-DE" sz="1400" i="1" dirty="0">
                <a:latin typeface="Frutiger Next LT W1G"/>
              </a:rPr>
              <a:t>Studie 2: Vergleich von </a:t>
            </a:r>
            <a:r>
              <a:rPr lang="de-DE" sz="1400" i="1" dirty="0" err="1">
                <a:latin typeface="Frutiger Next LT W1G"/>
              </a:rPr>
              <a:t>control</a:t>
            </a:r>
            <a:r>
              <a:rPr lang="de-DE" sz="1400" i="1" dirty="0">
                <a:latin typeface="Frutiger Next LT W1G"/>
              </a:rPr>
              <a:t> </a:t>
            </a:r>
            <a:r>
              <a:rPr lang="de-DE" sz="1400" i="1" dirty="0" err="1" smtClean="0">
                <a:latin typeface="Frutiger Next LT W1G"/>
              </a:rPr>
              <a:t>mappings</a:t>
            </a:r>
            <a:endParaRPr lang="de-DE" sz="1400" i="1" dirty="0" smtClean="0">
              <a:latin typeface="Frutiger Next LT W1G"/>
            </a:endParaRPr>
          </a:p>
          <a:p>
            <a:endParaRPr lang="de-DE" sz="1400" dirty="0" smtClean="0"/>
          </a:p>
          <a:p>
            <a:pPr marL="285750" indent="-285750">
              <a:buFontTx/>
              <a:buChar char="-"/>
            </a:pPr>
            <a:r>
              <a:rPr lang="de-DE" sz="1400" b="0" i="1" dirty="0" smtClean="0">
                <a:latin typeface="Frutiger Next LT W1G"/>
              </a:rPr>
              <a:t>Doodle Jump </a:t>
            </a:r>
            <a:r>
              <a:rPr lang="de-DE" sz="1400" b="0" dirty="0" smtClean="0">
                <a:latin typeface="Frutiger Next LT W1G"/>
              </a:rPr>
              <a:t>Klon mit 3 versch. Steuerungen</a:t>
            </a:r>
          </a:p>
          <a:p>
            <a:pPr marL="285750" indent="-285750">
              <a:buFontTx/>
              <a:buChar char="-"/>
            </a:pPr>
            <a:endParaRPr lang="de-DE" sz="1400" b="0" dirty="0" smtClean="0">
              <a:latin typeface="Frutiger Next LT W1G"/>
            </a:endParaRPr>
          </a:p>
          <a:p>
            <a:pPr>
              <a:buFontTx/>
              <a:buChar char="-"/>
            </a:pPr>
            <a:r>
              <a:rPr lang="de-DE" sz="1400" dirty="0" smtClean="0">
                <a:latin typeface="Frutiger Next LT W1G"/>
              </a:rPr>
              <a:t>Ergebnis:</a:t>
            </a:r>
          </a:p>
          <a:p>
            <a:pPr indent="0"/>
            <a:r>
              <a:rPr lang="de-DE" sz="1400" b="0" dirty="0" err="1" smtClean="0">
                <a:latin typeface="Frutiger Next LT W1G"/>
              </a:rPr>
              <a:t>Tilt</a:t>
            </a:r>
            <a:r>
              <a:rPr lang="de-DE" sz="1400" b="0" dirty="0" smtClean="0">
                <a:latin typeface="Frutiger Next LT W1G"/>
              </a:rPr>
              <a:t> </a:t>
            </a:r>
            <a:r>
              <a:rPr lang="de-DE" sz="1400" b="0" dirty="0">
                <a:latin typeface="Frutiger Next LT W1G"/>
              </a:rPr>
              <a:t>und Slip eig. die </a:t>
            </a:r>
            <a:r>
              <a:rPr lang="de-DE" sz="1400" b="0" dirty="0" smtClean="0">
                <a:latin typeface="Frutiger Next LT W1G"/>
              </a:rPr>
              <a:t>	natürlicheren Interaktionsformen</a:t>
            </a:r>
            <a:r>
              <a:rPr lang="de-DE" sz="1400" b="0" dirty="0">
                <a:latin typeface="Frutiger Next LT W1G"/>
              </a:rPr>
              <a:t>, jedoch </a:t>
            </a:r>
            <a:r>
              <a:rPr lang="de-DE" sz="1400" b="0" dirty="0" smtClean="0">
                <a:latin typeface="Frutiger Next LT W1G"/>
              </a:rPr>
              <a:t>nur </a:t>
            </a:r>
            <a:r>
              <a:rPr lang="de-DE" sz="1400" b="0" dirty="0">
                <a:latin typeface="Frutiger Next LT W1G"/>
              </a:rPr>
              <a:t>Slip </a:t>
            </a:r>
            <a:r>
              <a:rPr lang="de-DE" sz="1400" b="0" dirty="0" smtClean="0">
                <a:latin typeface="Frutiger Next LT W1G"/>
              </a:rPr>
              <a:t>signifikant </a:t>
            </a:r>
            <a:r>
              <a:rPr lang="de-DE" sz="1400" b="0" dirty="0" err="1" smtClean="0">
                <a:latin typeface="Frutiger Next LT W1G"/>
              </a:rPr>
              <a:t>immersiver</a:t>
            </a:r>
            <a:r>
              <a:rPr lang="de-DE" sz="1400" b="0" dirty="0" smtClean="0">
                <a:latin typeface="Frutiger Next LT W1G"/>
              </a:rPr>
              <a:t> </a:t>
            </a:r>
            <a:r>
              <a:rPr lang="de-DE" sz="1400" b="0" dirty="0">
                <a:latin typeface="Frutiger Next LT W1G"/>
              </a:rPr>
              <a:t>als Touch</a:t>
            </a:r>
          </a:p>
          <a:p>
            <a:endParaRPr lang="de-DE" sz="1400" dirty="0"/>
          </a:p>
        </p:txBody>
      </p:sp>
      <p:pic>
        <p:nvPicPr>
          <p:cNvPr id="7" name="Grafik 6"/>
          <p:cNvPicPr>
            <a:picLocks noChangeAspect="1"/>
          </p:cNvPicPr>
          <p:nvPr/>
        </p:nvPicPr>
        <p:blipFill>
          <a:blip r:embed="rId3"/>
          <a:stretch>
            <a:fillRect/>
          </a:stretch>
        </p:blipFill>
        <p:spPr>
          <a:xfrm>
            <a:off x="1405957" y="5085184"/>
            <a:ext cx="3019717" cy="1656184"/>
          </a:xfrm>
          <a:prstGeom prst="rect">
            <a:avLst/>
          </a:prstGeom>
        </p:spPr>
      </p:pic>
      <p:pic>
        <p:nvPicPr>
          <p:cNvPr id="8" name="Grafik 7"/>
          <p:cNvPicPr>
            <a:picLocks noChangeAspect="1"/>
          </p:cNvPicPr>
          <p:nvPr/>
        </p:nvPicPr>
        <p:blipFill>
          <a:blip r:embed="rId4"/>
          <a:stretch>
            <a:fillRect/>
          </a:stretch>
        </p:blipFill>
        <p:spPr>
          <a:xfrm>
            <a:off x="5357420" y="4221088"/>
            <a:ext cx="2533615" cy="2520280"/>
          </a:xfrm>
          <a:prstGeom prst="rect">
            <a:avLst/>
          </a:prstGeom>
        </p:spPr>
      </p:pic>
      <p:sp>
        <p:nvSpPr>
          <p:cNvPr id="9" name="Titel 3"/>
          <p:cNvSpPr>
            <a:spLocks noGrp="1"/>
          </p:cNvSpPr>
          <p:nvPr>
            <p:ph type="title"/>
          </p:nvPr>
        </p:nvSpPr>
        <p:spPr>
          <a:xfrm>
            <a:off x="1326468" y="1484784"/>
            <a:ext cx="7355160" cy="506449"/>
          </a:xfrm>
        </p:spPr>
        <p:txBody>
          <a:bodyPr/>
          <a:lstStyle/>
          <a:p>
            <a:r>
              <a:rPr lang="en-US" sz="1400" dirty="0"/>
              <a:t>Cairns, P., Li, J., Wang, W., &amp; </a:t>
            </a:r>
            <a:r>
              <a:rPr lang="en-US" sz="1400" dirty="0" err="1"/>
              <a:t>Nordin</a:t>
            </a:r>
            <a:r>
              <a:rPr lang="en-US" sz="1400" dirty="0"/>
              <a:t>, A. I. (2014). The influence of controllers on immersion in mobile games. </a:t>
            </a:r>
            <a:r>
              <a:rPr lang="en-US" sz="1400" i="1" dirty="0"/>
              <a:t>Proceedings of the 32nd Annual ACM Conference on Human Factors in Computing Systems - CHI ’14</a:t>
            </a:r>
            <a:r>
              <a:rPr lang="en-US" sz="1400" dirty="0"/>
              <a:t>, 371–380. </a:t>
            </a:r>
            <a:endParaRPr lang="de-DE" sz="1400" dirty="0"/>
          </a:p>
        </p:txBody>
      </p:sp>
    </p:spTree>
    <p:extLst>
      <p:ext uri="{BB962C8B-B14F-4D97-AF65-F5344CB8AC3E}">
        <p14:creationId xmlns:p14="http://schemas.microsoft.com/office/powerpoint/2010/main" val="147499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a:t>Cairns, P., Li, J., Wang, W., &amp; </a:t>
            </a:r>
            <a:r>
              <a:rPr lang="en-US" sz="1400" dirty="0" err="1"/>
              <a:t>Nordin</a:t>
            </a:r>
            <a:r>
              <a:rPr lang="en-US" sz="1400" dirty="0"/>
              <a:t>, A. I. (2014). The influence of controllers on immersion in mobile games. </a:t>
            </a:r>
            <a:r>
              <a:rPr lang="en-US" sz="1400" i="1" dirty="0"/>
              <a:t>Proceedings of the 32nd Annual ACM Conference on Human Factors in Computing Systems - CHI ’14</a:t>
            </a:r>
            <a:r>
              <a:rPr lang="en-US" sz="1400" dirty="0"/>
              <a:t>, 371–380. </a:t>
            </a:r>
            <a:endParaRPr lang="de-DE" sz="1400" dirty="0"/>
          </a:p>
        </p:txBody>
      </p:sp>
      <p:sp>
        <p:nvSpPr>
          <p:cNvPr id="3" name="Inhaltsplatzhalter 2"/>
          <p:cNvSpPr>
            <a:spLocks noGrp="1"/>
          </p:cNvSpPr>
          <p:nvPr>
            <p:ph sz="half" idx="1"/>
          </p:nvPr>
        </p:nvSpPr>
        <p:spPr/>
        <p:txBody>
          <a:bodyPr/>
          <a:lstStyle/>
          <a:p>
            <a:pPr marL="800100" lvl="1" indent="0"/>
            <a:endParaRPr lang="de-DE" dirty="0" smtClean="0">
              <a:latin typeface="Frutiger Next LT W1G"/>
            </a:endParaRPr>
          </a:p>
          <a:p>
            <a:pPr marL="800100" lvl="1" indent="0"/>
            <a:endParaRPr lang="de-DE" dirty="0">
              <a:latin typeface="Frutiger Next LT W1G"/>
            </a:endParaRPr>
          </a:p>
          <a:p>
            <a:pPr marL="800100" lvl="1" indent="0"/>
            <a:endParaRPr lang="de-DE" dirty="0" smtClean="0">
              <a:latin typeface="Frutiger Next LT W1G"/>
            </a:endParaRPr>
          </a:p>
          <a:p>
            <a:pPr marL="800100" lvl="1" indent="0"/>
            <a:endParaRPr lang="de-DE" dirty="0">
              <a:latin typeface="Frutiger Next LT W1G"/>
            </a:endParaRPr>
          </a:p>
          <a:p>
            <a:pPr marL="800100" lvl="1" indent="0"/>
            <a:endParaRPr lang="de-DE" dirty="0" smtClean="0">
              <a:latin typeface="Frutiger Next LT W1G"/>
            </a:endParaRPr>
          </a:p>
          <a:p>
            <a:pPr marL="800100" lvl="1" indent="0"/>
            <a:r>
              <a:rPr lang="de-DE" dirty="0" smtClean="0">
                <a:latin typeface="Frutiger Next LT W1G"/>
              </a:rPr>
              <a:t>…Natural </a:t>
            </a:r>
            <a:r>
              <a:rPr lang="de-DE" dirty="0" err="1" smtClean="0">
                <a:latin typeface="Frutiger Next LT W1G"/>
              </a:rPr>
              <a:t>mapping</a:t>
            </a:r>
            <a:r>
              <a:rPr lang="de-DE" dirty="0" smtClean="0">
                <a:latin typeface="Frutiger Next LT W1G"/>
              </a:rPr>
              <a:t> spielt wichtige Rolle wenn es um Immersion geht</a:t>
            </a:r>
          </a:p>
          <a:p>
            <a:pPr lvl="2" indent="0"/>
            <a:endParaRPr lang="de-DE" dirty="0">
              <a:latin typeface="Frutiger Next LT W1G"/>
            </a:endParaRPr>
          </a:p>
          <a:p>
            <a:pPr marL="800100" lvl="1" indent="0"/>
            <a:r>
              <a:rPr lang="de-DE" dirty="0" smtClean="0">
                <a:latin typeface="Frutiger Next LT W1G"/>
              </a:rPr>
              <a:t>…Bessere Ergebnisse nicht gleichbedeutend mit höherer Immersion</a:t>
            </a:r>
          </a:p>
          <a:p>
            <a:pPr marL="1428750" lvl="2">
              <a:buFontTx/>
              <a:buChar char="-"/>
            </a:pPr>
            <a:endParaRPr lang="de-DE" dirty="0">
              <a:latin typeface="Frutiger Next LT W1G"/>
            </a:endParaRPr>
          </a:p>
          <a:p>
            <a:pPr marL="800100" lvl="1" indent="0"/>
            <a:r>
              <a:rPr lang="de-DE" dirty="0" smtClean="0">
                <a:latin typeface="Frutiger Next LT W1G"/>
              </a:rPr>
              <a:t>…Zukünftige Untersuchungsgegenstände: Spiele mit mehr Einsatz</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 y="2852936"/>
            <a:ext cx="2676438" cy="2676438"/>
          </a:xfrm>
          <a:prstGeom prst="rect">
            <a:avLst/>
          </a:prstGeom>
        </p:spPr>
      </p:pic>
    </p:spTree>
    <p:extLst>
      <p:ext uri="{BB962C8B-B14F-4D97-AF65-F5344CB8AC3E}">
        <p14:creationId xmlns:p14="http://schemas.microsoft.com/office/powerpoint/2010/main" val="2696950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err="1">
                <a:latin typeface="Frutiger Next LT W1G"/>
              </a:rPr>
              <a:t>Sheinin</a:t>
            </a:r>
            <a:r>
              <a:rPr lang="en-US" sz="1400" dirty="0">
                <a:latin typeface="Frutiger Next LT W1G"/>
              </a:rPr>
              <a:t>, M., &amp; </a:t>
            </a:r>
            <a:r>
              <a:rPr lang="en-US" sz="1400" dirty="0" err="1">
                <a:latin typeface="Frutiger Next LT W1G"/>
              </a:rPr>
              <a:t>Gutwin</a:t>
            </a:r>
            <a:r>
              <a:rPr lang="en-US" sz="1400" dirty="0">
                <a:latin typeface="Frutiger Next LT W1G"/>
              </a:rPr>
              <a:t>, C. (2014). Exertion in the small: Improving differentiation and expressiveness in sports games with physical controls. </a:t>
            </a:r>
            <a:r>
              <a:rPr lang="en-US" sz="1400" i="1" dirty="0">
                <a:latin typeface="Frutiger Next LT W1G"/>
              </a:rPr>
              <a:t>32nd Annual ACM Conference on Human Factors in Computing Systems, CHI 2014</a:t>
            </a:r>
            <a:r>
              <a:rPr lang="en-US" sz="1400" dirty="0">
                <a:latin typeface="Frutiger Next LT W1G"/>
              </a:rPr>
              <a:t>, 1845–1854</a:t>
            </a:r>
            <a:r>
              <a:rPr lang="en-US" sz="1400" dirty="0" smtClean="0">
                <a:latin typeface="Frutiger Next LT W1G"/>
              </a:rPr>
              <a:t>.</a:t>
            </a:r>
            <a:r>
              <a:rPr lang="en-US" sz="1400" dirty="0">
                <a:latin typeface="Frutiger Next LT W1G"/>
              </a:rPr>
              <a:t/>
            </a:r>
            <a:br>
              <a:rPr lang="en-US" sz="1400" dirty="0">
                <a:latin typeface="Frutiger Next LT W1G"/>
              </a:rPr>
            </a:br>
            <a:endParaRPr lang="de-DE" sz="1400" dirty="0">
              <a:latin typeface="Frutiger Next LT W1G"/>
            </a:endParaRPr>
          </a:p>
        </p:txBody>
      </p:sp>
      <p:sp>
        <p:nvSpPr>
          <p:cNvPr id="3" name="Inhaltsplatzhalter 2"/>
          <p:cNvSpPr>
            <a:spLocks noGrp="1"/>
          </p:cNvSpPr>
          <p:nvPr>
            <p:ph sz="half" idx="1"/>
          </p:nvPr>
        </p:nvSpPr>
        <p:spPr/>
        <p:txBody>
          <a:bodyPr/>
          <a:lstStyle/>
          <a:p>
            <a:pPr>
              <a:buFontTx/>
              <a:buChar char="-"/>
            </a:pPr>
            <a:r>
              <a:rPr lang="de-DE" dirty="0" smtClean="0">
                <a:latin typeface="Frutiger Next LT W1G"/>
              </a:rPr>
              <a:t>Untersuchung der Auswirkungen physikalischer Kontrollelemente auf das </a:t>
            </a:r>
            <a:r>
              <a:rPr lang="de-DE" dirty="0" err="1" smtClean="0">
                <a:latin typeface="Frutiger Next LT W1G"/>
              </a:rPr>
              <a:t>Gameplay</a:t>
            </a:r>
            <a:r>
              <a:rPr lang="de-DE" dirty="0" smtClean="0">
                <a:latin typeface="Frutiger Next LT W1G"/>
              </a:rPr>
              <a:t> (Laufspiel und team-basiertes Handballspiel)</a:t>
            </a:r>
          </a:p>
          <a:p>
            <a:pPr>
              <a:buFontTx/>
              <a:buChar char="-"/>
            </a:pPr>
            <a:endParaRPr lang="de-DE" dirty="0">
              <a:latin typeface="Frutiger Next LT W1G"/>
            </a:endParaRPr>
          </a:p>
          <a:p>
            <a:pPr>
              <a:buFontTx/>
              <a:buChar char="-"/>
            </a:pPr>
            <a:r>
              <a:rPr lang="de-DE" dirty="0" smtClean="0">
                <a:latin typeface="Frutiger Next LT W1G"/>
              </a:rPr>
              <a:t>Problemstellung: </a:t>
            </a:r>
          </a:p>
          <a:p>
            <a:pPr lvl="1">
              <a:buFont typeface="Arial" panose="020B0604020202020204" pitchFamily="34" charset="0"/>
              <a:buChar char="•"/>
            </a:pPr>
            <a:r>
              <a:rPr lang="de-DE" dirty="0" smtClean="0">
                <a:latin typeface="Frutiger Next LT W1G"/>
              </a:rPr>
              <a:t>Bewegungen müssen auf Controller </a:t>
            </a:r>
            <a:r>
              <a:rPr lang="de-DE" dirty="0" err="1" smtClean="0">
                <a:latin typeface="Frutiger Next LT W1G"/>
              </a:rPr>
              <a:t>gematcht</a:t>
            </a:r>
            <a:r>
              <a:rPr lang="de-DE" dirty="0" smtClean="0">
                <a:latin typeface="Frutiger Next LT W1G"/>
              </a:rPr>
              <a:t> werden </a:t>
            </a:r>
            <a:r>
              <a:rPr lang="de-DE" dirty="0" smtClean="0">
                <a:latin typeface="Frutiger Next LT W1G"/>
                <a:sym typeface="Wingdings" panose="05000000000000000000" pitchFamily="2" charset="2"/>
              </a:rPr>
              <a:t> eigentliche Spielbewegung (z.B. Werfen) geht verloren  kein Übungseffekt</a:t>
            </a:r>
          </a:p>
          <a:p>
            <a:pPr lvl="1">
              <a:buFont typeface="Arial" panose="020B0604020202020204" pitchFamily="34" charset="0"/>
              <a:buChar char="•"/>
            </a:pPr>
            <a:endParaRPr lang="de-DE" dirty="0" smtClean="0">
              <a:latin typeface="Frutiger Next LT W1G"/>
              <a:sym typeface="Wingdings" panose="05000000000000000000" pitchFamily="2" charset="2"/>
            </a:endParaRPr>
          </a:p>
          <a:p>
            <a:pPr lvl="1">
              <a:buFont typeface="Arial" panose="020B0604020202020204" pitchFamily="34" charset="0"/>
              <a:buChar char="•"/>
            </a:pPr>
            <a:r>
              <a:rPr lang="de-DE" dirty="0" smtClean="0">
                <a:latin typeface="Frutiger Next LT W1G"/>
              </a:rPr>
              <a:t>Erfolg in Sportspielen unabhängig von der tatsächlichen Expertise der Spieler</a:t>
            </a:r>
          </a:p>
          <a:p>
            <a:pPr marL="457200" lvl="1" indent="0"/>
            <a:endParaRPr lang="de-DE" dirty="0">
              <a:latin typeface="Frutiger Next LT W1G"/>
            </a:endParaRPr>
          </a:p>
          <a:p>
            <a:pPr indent="-285750">
              <a:buFontTx/>
              <a:buChar char="-"/>
            </a:pPr>
            <a:r>
              <a:rPr lang="de-DE" dirty="0" smtClean="0">
                <a:latin typeface="Frutiger Next LT W1G"/>
              </a:rPr>
              <a:t>Ziel: </a:t>
            </a:r>
          </a:p>
          <a:p>
            <a:pPr indent="0"/>
            <a:r>
              <a:rPr lang="de-DE" dirty="0" smtClean="0">
                <a:latin typeface="Frutiger Next LT W1G"/>
              </a:rPr>
              <a:t>Erhöhung Aussagekraft und Abgrenzung der Spieler (bzw. ihrer Fähigkeiten) voneinander</a:t>
            </a:r>
          </a:p>
        </p:txBody>
      </p:sp>
    </p:spTree>
    <p:extLst>
      <p:ext uri="{BB962C8B-B14F-4D97-AF65-F5344CB8AC3E}">
        <p14:creationId xmlns:p14="http://schemas.microsoft.com/office/powerpoint/2010/main" val="3648947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1400" dirty="0" err="1"/>
              <a:t>Sheinin</a:t>
            </a:r>
            <a:r>
              <a:rPr lang="en-US" sz="1400" dirty="0"/>
              <a:t>, M., &amp; </a:t>
            </a:r>
            <a:r>
              <a:rPr lang="en-US" sz="1400" dirty="0" err="1"/>
              <a:t>Gutwin</a:t>
            </a:r>
            <a:r>
              <a:rPr lang="en-US" sz="1400" dirty="0"/>
              <a:t>, C. (2014). Exertion in the small: Improving differentiation and expressiveness in sports games with physical controls. </a:t>
            </a:r>
            <a:r>
              <a:rPr lang="en-US" sz="1400" i="1" dirty="0"/>
              <a:t>32nd Annual ACM Conference on Human Factors in Computing Systems, CHI 2014</a:t>
            </a:r>
            <a:r>
              <a:rPr lang="en-US" sz="1400" dirty="0"/>
              <a:t>, 1845–1854.</a:t>
            </a:r>
            <a:endParaRPr lang="de-DE" sz="1400" dirty="0"/>
          </a:p>
        </p:txBody>
      </p:sp>
      <p:sp>
        <p:nvSpPr>
          <p:cNvPr id="5" name="Inhaltsplatzhalter 4"/>
          <p:cNvSpPr>
            <a:spLocks noGrp="1"/>
          </p:cNvSpPr>
          <p:nvPr>
            <p:ph sz="half" idx="1"/>
          </p:nvPr>
        </p:nvSpPr>
        <p:spPr/>
        <p:txBody>
          <a:bodyPr/>
          <a:lstStyle/>
          <a:p>
            <a:r>
              <a:rPr lang="de-DE" b="1" dirty="0"/>
              <a:t>Studie 1: Track </a:t>
            </a:r>
            <a:r>
              <a:rPr lang="de-DE" b="1" dirty="0" err="1"/>
              <a:t>and</a:t>
            </a:r>
            <a:r>
              <a:rPr lang="de-DE" b="1" dirty="0"/>
              <a:t> Field </a:t>
            </a:r>
            <a:r>
              <a:rPr lang="de-DE" b="1" dirty="0" smtClean="0"/>
              <a:t>Racing</a:t>
            </a:r>
          </a:p>
          <a:p>
            <a:r>
              <a:rPr lang="de-DE" dirty="0" smtClean="0"/>
              <a:t>-</a:t>
            </a:r>
            <a:r>
              <a:rPr lang="de-DE" b="1" dirty="0" smtClean="0"/>
              <a:t> </a:t>
            </a:r>
            <a:r>
              <a:rPr lang="de-DE" dirty="0" err="1" smtClean="0"/>
              <a:t>Keypress</a:t>
            </a:r>
            <a:r>
              <a:rPr lang="de-DE" dirty="0" smtClean="0"/>
              <a:t> </a:t>
            </a:r>
            <a:r>
              <a:rPr lang="de-DE" dirty="0"/>
              <a:t>rate bestimmt wie schnell der Spieler läuft</a:t>
            </a:r>
          </a:p>
          <a:p>
            <a:pPr marL="285750" indent="-285750">
              <a:buFontTx/>
              <a:buChar char="-"/>
            </a:pPr>
            <a:r>
              <a:rPr lang="de-DE" dirty="0" smtClean="0"/>
              <a:t>8 Probanden: Turniere </a:t>
            </a:r>
            <a:r>
              <a:rPr lang="de-DE" dirty="0"/>
              <a:t>gegeneinander </a:t>
            </a:r>
            <a:r>
              <a:rPr lang="de-DE" dirty="0" smtClean="0"/>
              <a:t>(</a:t>
            </a:r>
            <a:r>
              <a:rPr lang="de-DE" dirty="0"/>
              <a:t>100m, 200m, 400m)</a:t>
            </a:r>
          </a:p>
          <a:p>
            <a:endParaRPr lang="de-DE" b="1" dirty="0"/>
          </a:p>
          <a:p>
            <a:endParaRPr lang="de-DE" dirty="0"/>
          </a:p>
        </p:txBody>
      </p:sp>
      <p:sp>
        <p:nvSpPr>
          <p:cNvPr id="6" name="Inhaltsplatzhalter 5"/>
          <p:cNvSpPr>
            <a:spLocks noGrp="1"/>
          </p:cNvSpPr>
          <p:nvPr>
            <p:ph sz="half" idx="2"/>
          </p:nvPr>
        </p:nvSpPr>
        <p:spPr/>
        <p:txBody>
          <a:bodyPr/>
          <a:lstStyle/>
          <a:p>
            <a:r>
              <a:rPr lang="de-DE" b="1" dirty="0"/>
              <a:t>Studie 2: </a:t>
            </a:r>
            <a:r>
              <a:rPr lang="de-DE" b="1" dirty="0" err="1"/>
              <a:t>Jelly</a:t>
            </a:r>
            <a:r>
              <a:rPr lang="de-DE" b="1" dirty="0"/>
              <a:t> Polo</a:t>
            </a:r>
          </a:p>
          <a:p>
            <a:pPr marL="285750" indent="-285750">
              <a:buFontTx/>
              <a:buChar char="-"/>
            </a:pPr>
            <a:r>
              <a:rPr lang="de-DE" dirty="0">
                <a:latin typeface="Frutiger Next LT W1G"/>
              </a:rPr>
              <a:t>Top-down 2D Handball-Spiel mit je 3 Spielern pro Team</a:t>
            </a:r>
          </a:p>
          <a:p>
            <a:pPr marL="285750" indent="-285750">
              <a:buFontTx/>
              <a:buChar char="-"/>
            </a:pPr>
            <a:r>
              <a:rPr lang="de-DE" dirty="0">
                <a:latin typeface="Frutiger Next LT W1G"/>
              </a:rPr>
              <a:t>Steuerung: </a:t>
            </a:r>
            <a:r>
              <a:rPr lang="de-DE" dirty="0" smtClean="0">
                <a:latin typeface="Frutiger Next LT W1G"/>
              </a:rPr>
              <a:t>L + R Stick</a:t>
            </a:r>
            <a:endParaRPr lang="de-DE" dirty="0">
              <a:latin typeface="Frutiger Next LT W1G"/>
            </a:endParaRPr>
          </a:p>
          <a:p>
            <a:endParaRPr lang="de-DE" dirty="0"/>
          </a:p>
        </p:txBody>
      </p:sp>
      <p:pic>
        <p:nvPicPr>
          <p:cNvPr id="7" name="Grafik 6"/>
          <p:cNvPicPr>
            <a:picLocks noChangeAspect="1"/>
          </p:cNvPicPr>
          <p:nvPr/>
        </p:nvPicPr>
        <p:blipFill>
          <a:blip r:embed="rId3"/>
          <a:stretch>
            <a:fillRect/>
          </a:stretch>
        </p:blipFill>
        <p:spPr>
          <a:xfrm>
            <a:off x="1331640" y="4937309"/>
            <a:ext cx="2880320" cy="1768517"/>
          </a:xfrm>
          <a:prstGeom prst="rect">
            <a:avLst/>
          </a:prstGeom>
        </p:spPr>
      </p:pic>
      <p:pic>
        <p:nvPicPr>
          <p:cNvPr id="8" name="Grafik 7"/>
          <p:cNvPicPr>
            <a:picLocks noChangeAspect="1"/>
          </p:cNvPicPr>
          <p:nvPr/>
        </p:nvPicPr>
        <p:blipFill>
          <a:blip r:embed="rId4"/>
          <a:stretch>
            <a:fillRect/>
          </a:stretch>
        </p:blipFill>
        <p:spPr>
          <a:xfrm>
            <a:off x="5441268" y="4931999"/>
            <a:ext cx="2880320" cy="1768517"/>
          </a:xfrm>
          <a:prstGeom prst="rect">
            <a:avLst/>
          </a:prstGeom>
        </p:spPr>
      </p:pic>
    </p:spTree>
    <p:extLst>
      <p:ext uri="{BB962C8B-B14F-4D97-AF65-F5344CB8AC3E}">
        <p14:creationId xmlns:p14="http://schemas.microsoft.com/office/powerpoint/2010/main" val="404775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err="1"/>
              <a:t>Sheinin</a:t>
            </a:r>
            <a:r>
              <a:rPr lang="en-US" sz="1400" dirty="0"/>
              <a:t>, M., &amp; </a:t>
            </a:r>
            <a:r>
              <a:rPr lang="en-US" sz="1400" dirty="0" err="1"/>
              <a:t>Gutwin</a:t>
            </a:r>
            <a:r>
              <a:rPr lang="en-US" sz="1400" dirty="0"/>
              <a:t>, C. (2014). Exertion in the small: Improving differentiation and expressiveness in sports games with physical controls. </a:t>
            </a:r>
            <a:r>
              <a:rPr lang="en-US" sz="1400" i="1" dirty="0"/>
              <a:t>32nd Annual ACM Conference on Human Factors in Computing Systems, CHI 2014</a:t>
            </a:r>
            <a:r>
              <a:rPr lang="en-US" sz="1400" dirty="0"/>
              <a:t>, 1845–1854</a:t>
            </a:r>
            <a:r>
              <a:rPr lang="en-US" sz="1400" dirty="0" smtClean="0"/>
              <a:t>.</a:t>
            </a:r>
            <a:r>
              <a:rPr lang="en-US" sz="1400" dirty="0"/>
              <a:t/>
            </a:r>
            <a:br>
              <a:rPr lang="en-US" sz="1400" dirty="0"/>
            </a:br>
            <a:endParaRPr lang="de-DE" sz="1400" dirty="0"/>
          </a:p>
        </p:txBody>
      </p:sp>
      <p:sp>
        <p:nvSpPr>
          <p:cNvPr id="3" name="Inhaltsplatzhalter 2"/>
          <p:cNvSpPr>
            <a:spLocks noGrp="1"/>
          </p:cNvSpPr>
          <p:nvPr>
            <p:ph sz="half" idx="1"/>
          </p:nvPr>
        </p:nvSpPr>
        <p:spPr/>
        <p:txBody>
          <a:bodyPr>
            <a:normAutofit/>
          </a:bodyPr>
          <a:lstStyle/>
          <a:p>
            <a:pPr indent="0"/>
            <a:endParaRPr lang="de-DE" dirty="0">
              <a:latin typeface="Frutiger Next LT W1G"/>
            </a:endParaRPr>
          </a:p>
          <a:p>
            <a:pPr lvl="1" indent="0"/>
            <a:r>
              <a:rPr lang="de-DE" dirty="0" smtClean="0">
                <a:latin typeface="Frutiger Next LT W1G"/>
              </a:rPr>
              <a:t>…</a:t>
            </a:r>
            <a:r>
              <a:rPr lang="de-DE" dirty="0" err="1" smtClean="0">
                <a:latin typeface="Frutiger Next LT W1G"/>
              </a:rPr>
              <a:t>Physical</a:t>
            </a:r>
            <a:r>
              <a:rPr lang="de-DE" dirty="0" smtClean="0">
                <a:latin typeface="Frutiger Next LT W1G"/>
              </a:rPr>
              <a:t> </a:t>
            </a:r>
            <a:r>
              <a:rPr lang="de-DE" dirty="0" err="1" smtClean="0">
                <a:latin typeface="Frutiger Next LT W1G"/>
              </a:rPr>
              <a:t>controls</a:t>
            </a:r>
            <a:r>
              <a:rPr lang="de-DE" dirty="0" smtClean="0">
                <a:latin typeface="Frutiger Next LT W1G"/>
              </a:rPr>
              <a:t> erlaubten eine Entwicklung der Expertise</a:t>
            </a:r>
          </a:p>
          <a:p>
            <a:pPr lvl="1" indent="0"/>
            <a:endParaRPr lang="de-DE" dirty="0">
              <a:latin typeface="Frutiger Next LT W1G"/>
            </a:endParaRPr>
          </a:p>
          <a:p>
            <a:pPr lvl="1" indent="0"/>
            <a:r>
              <a:rPr lang="de-DE" dirty="0" smtClean="0">
                <a:latin typeface="Frutiger Next LT W1G"/>
              </a:rPr>
              <a:t>…Impulsbasierte Controls der Bewegungen führten zu eindeutigen individuellen Unterschieden der Spielerfähigkeiten</a:t>
            </a:r>
            <a:endParaRPr lang="de-DE" dirty="0">
              <a:latin typeface="Frutiger Next LT W1G"/>
            </a:endParaRPr>
          </a:p>
          <a:p>
            <a:pPr lvl="1" indent="0"/>
            <a:endParaRPr lang="de-DE" dirty="0" smtClean="0">
              <a:latin typeface="Frutiger Next LT W1G"/>
            </a:endParaRPr>
          </a:p>
          <a:p>
            <a:pPr lvl="1" indent="0"/>
            <a:r>
              <a:rPr lang="de-DE" dirty="0" smtClean="0">
                <a:latin typeface="Frutiger Next LT W1G"/>
              </a:rPr>
              <a:t>…Ermüdung war in beiden Studien ein großer Faktor für den Spielausgang bzw. – </a:t>
            </a:r>
            <a:r>
              <a:rPr lang="de-DE" dirty="0" err="1" smtClean="0">
                <a:latin typeface="Frutiger Next LT W1G"/>
              </a:rPr>
              <a:t>strategie</a:t>
            </a:r>
            <a:endParaRPr lang="de-DE" dirty="0" smtClean="0">
              <a:latin typeface="Frutiger Next LT W1G"/>
            </a:endParaRPr>
          </a:p>
          <a:p>
            <a:pPr marL="1085850" lvl="1">
              <a:buFont typeface="+mj-lt"/>
              <a:buAutoNum type="arabicPeriod"/>
            </a:pPr>
            <a:endParaRPr lang="de-DE" dirty="0">
              <a:latin typeface="Frutiger Next LT W1G"/>
            </a:endParaRPr>
          </a:p>
          <a:p>
            <a:pPr lvl="1" indent="0"/>
            <a:r>
              <a:rPr lang="de-DE" dirty="0" smtClean="0">
                <a:latin typeface="Frutiger Next LT W1G"/>
              </a:rPr>
              <a:t>…</a:t>
            </a:r>
            <a:r>
              <a:rPr lang="de-DE" dirty="0" err="1" smtClean="0">
                <a:latin typeface="Frutiger Next LT W1G"/>
              </a:rPr>
              <a:t>Physical</a:t>
            </a:r>
            <a:r>
              <a:rPr lang="de-DE" dirty="0" smtClean="0">
                <a:latin typeface="Frutiger Next LT W1G"/>
              </a:rPr>
              <a:t> </a:t>
            </a:r>
            <a:r>
              <a:rPr lang="de-DE" dirty="0" err="1" smtClean="0">
                <a:latin typeface="Frutiger Next LT W1G"/>
              </a:rPr>
              <a:t>controls</a:t>
            </a:r>
            <a:r>
              <a:rPr lang="de-DE" dirty="0" smtClean="0">
                <a:latin typeface="Frutiger Next LT W1G"/>
              </a:rPr>
              <a:t> erhöhte die Komplexität und Unvorhersehbarkeit, </a:t>
            </a:r>
            <a:r>
              <a:rPr lang="de-DE" dirty="0" smtClean="0">
                <a:latin typeface="Frutiger Next LT W1G"/>
                <a:sym typeface="Wingdings" panose="05000000000000000000" pitchFamily="2" charset="2"/>
              </a:rPr>
              <a:t> </a:t>
            </a:r>
            <a:r>
              <a:rPr lang="de-DE" dirty="0" smtClean="0">
                <a:latin typeface="Frutiger Next LT W1G"/>
              </a:rPr>
              <a:t>höhere Spielerausdrucksweise???, Vergnügen und Enthusiasmus</a:t>
            </a:r>
          </a:p>
          <a:p>
            <a:pPr marL="285750" indent="-285750">
              <a:buFontTx/>
              <a:buChar char="-"/>
            </a:pPr>
            <a:endParaRPr lang="de-DE" dirty="0" smtClean="0">
              <a:latin typeface="Frutiger Next LT W1G"/>
            </a:endParaRPr>
          </a:p>
          <a:p>
            <a:pPr marL="1028700" lvl="1">
              <a:buFontTx/>
              <a:buChar char="-"/>
            </a:pPr>
            <a:endParaRPr lang="de-DE"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5" y="2564904"/>
            <a:ext cx="2676438" cy="2676438"/>
          </a:xfrm>
          <a:prstGeom prst="rect">
            <a:avLst/>
          </a:prstGeom>
        </p:spPr>
      </p:pic>
    </p:spTree>
    <p:extLst>
      <p:ext uri="{BB962C8B-B14F-4D97-AF65-F5344CB8AC3E}">
        <p14:creationId xmlns:p14="http://schemas.microsoft.com/office/powerpoint/2010/main" val="1153005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1919</Words>
  <Application>Microsoft Office PowerPoint</Application>
  <PresentationFormat>Bildschirmpräsentation (4:3)</PresentationFormat>
  <Paragraphs>275</Paragraphs>
  <Slides>18</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Calibri</vt:lpstr>
      <vt:lpstr>Frutiger Next LT W1G</vt:lpstr>
      <vt:lpstr>Symbol</vt:lpstr>
      <vt:lpstr>Verdana</vt:lpstr>
      <vt:lpstr>Wingdings</vt:lpstr>
      <vt:lpstr>Larissa-Design</vt:lpstr>
      <vt:lpstr>PowerPoint-Präsentation</vt:lpstr>
      <vt:lpstr>Fragestellung</vt:lpstr>
      <vt:lpstr>Fragestellung</vt:lpstr>
      <vt:lpstr>Cairns, P., Li, J., Wang, W., &amp; Nordin, A. I. (2014). The influence of controllers on immersion in mobile games. Proceedings of the 32nd Annual ACM Conference on Human Factors in Computing Systems - CHI ’14, 371–380. </vt:lpstr>
      <vt:lpstr>Cairns, P., Li, J., Wang, W., &amp; Nordin, A. I. (2014). The influence of controllers on immersion in mobile games. Proceedings of the 32nd Annual ACM Conference on Human Factors in Computing Systems - CHI ’14, 371–380. </vt:lpstr>
      <vt:lpstr>Cairns, P., Li, J., Wang, W., &amp; Nordin, A. I. (2014). The influence of controllers on immersion in mobile games. Proceedings of the 32nd Annual ACM Conference on Human Factors in Computing Systems - CHI ’14, 371–380. </vt:lpstr>
      <vt:lpstr>Sheinin, M., &amp; Gutwin, C. (2014). Exertion in the small: Improving differentiation and expressiveness in sports games with physical controls. 32nd Annual ACM Conference on Human Factors in Computing Systems, CHI 2014, 1845–1854. </vt:lpstr>
      <vt:lpstr>Sheinin, M., &amp; Gutwin, C. (2014). Exertion in the small: Improving differentiation and expressiveness in sports games with physical controls. 32nd Annual ACM Conference on Human Factors in Computing Systems, CHI 2014, 1845–1854.</vt:lpstr>
      <vt:lpstr>Sheinin, M., &amp; Gutwin, C. (2014). Exertion in the small: Improving differentiation and expressiveness in sports games with physical controls. 32nd Annual ACM Conference on Human Factors in Computing Systems, CHI 2014, 1845–1854. </vt:lpstr>
      <vt:lpstr>Gerling, K. M., Klauser, M., &amp; Niesenhaus, J. (2011). Measuring the impact of game controllers on player experience in FPS games. Proceedings of the 15th International Academic MindTrek Conference on Envisioning Future Media Environments - MindTrek ’11, 83.   </vt:lpstr>
      <vt:lpstr>Gerling, K. M., Klauser, M., &amp; Niesenhaus, J. (2011). Measuring the impact of game controllers on player experience in FPS games. Proceedings of the 15th International Academic MindTrek Conference on Envisioning Future Media Environments - MindTrek ’11, 83.   </vt:lpstr>
      <vt:lpstr>Gerling, K. M., Klauser, M., &amp; Niesenhaus, J. (2011). Measuring the impact of game controllers on player experience in FPS games. Proceedings of the 15th International Academic MindTrek Conference on Envisioning Future Media Environments - MindTrek ’11, 83.   </vt:lpstr>
      <vt:lpstr>Gerling, K. M., Klauser, M., &amp; Niesenhaus, J. (2011). Measuring the impact of game controllers on player experience in FPS games. Proceedings of the 15th International Academic MindTrek Conference on Envisioning Future Media Environments - MindTrek ’11, 83.   </vt:lpstr>
      <vt:lpstr>Design</vt:lpstr>
      <vt:lpstr>Design - Fragebögen</vt:lpstr>
      <vt:lpstr>Design</vt:lpstr>
      <vt:lpstr>Zeitplan</vt:lpstr>
      <vt:lpstr>Quellen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daniel schmidl</dc:creator>
  <cp:lastModifiedBy>daniel schmidl</cp:lastModifiedBy>
  <cp:revision>169</cp:revision>
  <dcterms:modified xsi:type="dcterms:W3CDTF">2017-07-28T10:20:55Z</dcterms:modified>
</cp:coreProperties>
</file>