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9" r:id="rId3"/>
    <p:sldId id="275" r:id="rId4"/>
    <p:sldId id="276" r:id="rId5"/>
    <p:sldId id="281" r:id="rId6"/>
    <p:sldId id="270" r:id="rId7"/>
    <p:sldId id="287" r:id="rId8"/>
    <p:sldId id="28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FD128CF-5C0D-402C-B562-162018F29FA1}">
          <p14:sldIdLst>
            <p14:sldId id="256"/>
            <p14:sldId id="279"/>
            <p14:sldId id="275"/>
            <p14:sldId id="276"/>
          </p14:sldIdLst>
        </p14:section>
        <p14:section name="Untitled Section" id="{C6F36E0F-BD21-4B22-A495-BFC65D945C92}">
          <p14:sldIdLst>
            <p14:sldId id="281"/>
            <p14:sldId id="270"/>
            <p14:sldId id="287"/>
            <p14:sldId id="286"/>
          </p14:sldIdLst>
        </p14:section>
        <p14:section name="Introduction" id="{AF05BEB7-6C0D-40D5-950C-45939B3A4B6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1C1C20"/>
    <a:srgbClr val="000000"/>
    <a:srgbClr val="FF6600"/>
    <a:srgbClr val="4A66AC"/>
    <a:srgbClr val="FFCC99"/>
    <a:srgbClr val="0070C0"/>
    <a:srgbClr val="F8F8F8"/>
    <a:srgbClr val="FFFF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2" autoAdjust="0"/>
    <p:restoredTop sz="75588" autoAdjust="0"/>
  </p:normalViewPr>
  <p:slideViewPr>
    <p:cSldViewPr snapToGrid="0">
      <p:cViewPr varScale="1">
        <p:scale>
          <a:sx n="85" d="100"/>
          <a:sy n="85" d="100"/>
        </p:scale>
        <p:origin x="17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7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D6962-7034-49FA-BF0D-F4B2859671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6E608-BC43-43ED-A150-CE9A0EF51F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38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8B590-04A0-4B9C-B7B3-0C0CD41D10F8}" type="datetimeFigureOut">
              <a:rPr lang="de-DE" smtClean="0"/>
              <a:t>17.08.2017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116F2-CFBC-44D1-8E54-91E6FDE5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61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3 Begriffe</a:t>
            </a:r>
            <a:r>
              <a:rPr lang="de-DE" baseline="0" dirty="0" smtClean="0"/>
              <a:t> die wichtige Rolle spielen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GE:</a:t>
            </a:r>
            <a:r>
              <a:rPr lang="de-DE" baseline="0" dirty="0" smtClean="0"/>
              <a:t> wie empfindet der Nutzer das Spiel, was empfindet er dabei, UX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Eishockeyspiel soll implementiert werden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116F2-CFBC-44D1-8E54-91E6FDE5B18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20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TCR, TT</a:t>
            </a:r>
          </a:p>
          <a:p>
            <a:pPr marL="228600" indent="-228600">
              <a:buAutoNum type="arabicPeriod"/>
            </a:pPr>
            <a:r>
              <a:rPr lang="de-DE" dirty="0" smtClean="0"/>
              <a:t>.</a:t>
            </a:r>
          </a:p>
          <a:p>
            <a:pPr marL="228600" indent="-228600">
              <a:buAutoNum type="arabicPeriod"/>
            </a:pPr>
            <a:r>
              <a:rPr lang="de-DE" dirty="0" smtClean="0"/>
              <a:t>Welche</a:t>
            </a:r>
            <a:r>
              <a:rPr lang="de-DE" baseline="0" dirty="0" smtClean="0"/>
              <a:t> Nutzergruppen </a:t>
            </a:r>
            <a:r>
              <a:rPr lang="de-DE" baseline="0" dirty="0" smtClean="0">
                <a:sym typeface="Wingdings" panose="05000000000000000000" pitchFamily="2" charset="2"/>
              </a:rPr>
              <a:t> später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116F2-CFBC-44D1-8E54-91E6FDE5B18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59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1C1C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9" r="8975" b="361"/>
          <a:stretch/>
        </p:blipFill>
        <p:spPr>
          <a:xfrm>
            <a:off x="0" y="-38102"/>
            <a:ext cx="12192000" cy="6896102"/>
          </a:xfrm>
          <a:prstGeom prst="rect">
            <a:avLst/>
          </a:prstGeom>
        </p:spPr>
      </p:pic>
      <p:sp>
        <p:nvSpPr>
          <p:cNvPr id="7" name="Teardrop 6"/>
          <p:cNvSpPr/>
          <p:nvPr userDrawn="1"/>
        </p:nvSpPr>
        <p:spPr>
          <a:xfrm rot="16200000">
            <a:off x="-38100" y="-38101"/>
            <a:ext cx="6019800" cy="6019800"/>
          </a:xfrm>
          <a:prstGeom prst="teardrop">
            <a:avLst/>
          </a:prstGeom>
          <a:solidFill>
            <a:srgbClr val="1C1C2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709" y="1255327"/>
            <a:ext cx="4051667" cy="1354527"/>
          </a:xfrm>
        </p:spPr>
        <p:txBody>
          <a:bodyPr anchor="ctr">
            <a:noAutofit/>
          </a:bodyPr>
          <a:lstStyle>
            <a:lvl1pPr algn="ctr">
              <a:defRPr sz="4000" b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818" y="2732764"/>
            <a:ext cx="4471825" cy="56019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Untertitel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297B-5729-44B8-9DA7-E3074EB88B0E}" type="datetime1">
              <a:rPr lang="de-DE" smtClean="0"/>
              <a:t>17.08.2017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‹Nr.›</a:t>
            </a:fld>
            <a:endParaRPr lang="de-DE"/>
          </a:p>
        </p:txBody>
      </p:sp>
      <p:pic>
        <p:nvPicPr>
          <p:cNvPr id="27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33" y="4106521"/>
            <a:ext cx="1521966" cy="699344"/>
          </a:xfrm>
          <a:prstGeom prst="rect">
            <a:avLst/>
          </a:prstGeom>
        </p:spPr>
      </p:pic>
      <p:cxnSp>
        <p:nvCxnSpPr>
          <p:cNvPr id="34" name="Gerader Verbinder 33"/>
          <p:cNvCxnSpPr/>
          <p:nvPr userDrawn="1"/>
        </p:nvCxnSpPr>
        <p:spPr>
          <a:xfrm flipH="1">
            <a:off x="1502630" y="2669116"/>
            <a:ext cx="24226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8"/>
          <p:cNvSpPr/>
          <p:nvPr userDrawn="1"/>
        </p:nvSpPr>
        <p:spPr>
          <a:xfrm>
            <a:off x="1715556" y="3415864"/>
            <a:ext cx="2209720" cy="7794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b="1" dirty="0"/>
              <a:t>Daniel Schmidl</a:t>
            </a:r>
            <a:r>
              <a:rPr lang="de-DE" sz="900" b="1" baseline="0" dirty="0"/>
              <a:t> B.A. </a:t>
            </a:r>
          </a:p>
          <a:p>
            <a:pPr algn="ctr"/>
            <a:r>
              <a:rPr lang="de-DE" sz="800" b="0" baseline="0" dirty="0"/>
              <a:t>Lehrstuhl für Medieninformatik</a:t>
            </a:r>
          </a:p>
          <a:p>
            <a:pPr algn="ctr"/>
            <a:r>
              <a:rPr lang="de-DE" sz="600" b="0" baseline="0" dirty="0"/>
              <a:t>Institut für Information und Medien, Sprache und Kultur der Universität Regensburg</a:t>
            </a:r>
          </a:p>
        </p:txBody>
      </p:sp>
    </p:spTree>
    <p:extLst>
      <p:ext uri="{BB962C8B-B14F-4D97-AF65-F5344CB8AC3E}">
        <p14:creationId xmlns:p14="http://schemas.microsoft.com/office/powerpoint/2010/main" val="327131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99E-FD11-48D3-88FB-CAA82CBA2D2B}" type="datetime1">
              <a:rPr lang="de-DE" smtClean="0"/>
              <a:t>17.08.2017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40992"/>
            <a:ext cx="855131" cy="3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8460-E810-40F0-97A7-94F33909C629}" type="datetime1">
              <a:rPr lang="de-DE" smtClean="0"/>
              <a:t>17.08.2017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40992"/>
            <a:ext cx="855131" cy="3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1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2B19-FD60-4ED8-ABE1-DBCC418A0E44}" type="datetime1">
              <a:rPr lang="de-DE" smtClean="0"/>
              <a:t>17.08.2017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40992"/>
            <a:ext cx="855131" cy="3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07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D63F363-BF69-4AF4-B6C6-F6A22D4E2A30}" type="datetime1">
              <a:rPr lang="de-DE" altLang="en-US" smtClean="0"/>
              <a:t>17.08.2017</a:t>
            </a:fld>
            <a:endParaRPr lang="de-D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3FABE84-6426-4F10-B2CC-BE118FF275D9}" type="slidenum">
              <a:rPr lang="de-DE" altLang="en-US"/>
              <a:pPr/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2337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99AE7-2F1F-46C0-9411-83FAFE76018D}" type="datetime1">
              <a:rPr lang="de-DE" smtClean="0"/>
              <a:t>17.08.2017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9EB10-9F88-4AEA-838F-79ADA2010D4C}" type="slidenum">
              <a:rPr lang="en-CA"/>
              <a:pPr>
                <a:defRPr/>
              </a:pPr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65330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D2B3-6FB3-4609-AD1E-399EEC407575}" type="datetime1">
              <a:rPr lang="de-DE" smtClean="0"/>
              <a:t>17.08.2017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40992"/>
            <a:ext cx="855131" cy="3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6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9" r="8975" b="361"/>
          <a:stretch/>
        </p:blipFill>
        <p:spPr>
          <a:xfrm>
            <a:off x="0" y="-38102"/>
            <a:ext cx="12192000" cy="689610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5A79-EB6D-462E-BE44-ADF36F9BC949}" type="datetime1">
              <a:rPr lang="de-DE" smtClean="0"/>
              <a:t>17.08.2017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40992"/>
            <a:ext cx="855131" cy="392933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81275"/>
            <a:ext cx="6705600" cy="2190750"/>
          </a:xfrm>
          <a:solidFill>
            <a:srgbClr val="000000">
              <a:alpha val="60000"/>
            </a:srgbClr>
          </a:solidFill>
        </p:spPr>
        <p:txBody>
          <a:bodyPr anchor="ctr"/>
          <a:lstStyle>
            <a:lvl1pPr marL="0" indent="0" algn="r">
              <a:buNone/>
              <a:defRPr/>
            </a:lvl1pPr>
          </a:lstStyle>
          <a:p>
            <a:r>
              <a:rPr lang="en-CA" sz="4800" dirty="0"/>
              <a:t>What is Virtual Reality?</a:t>
            </a:r>
          </a:p>
        </p:txBody>
      </p:sp>
    </p:spTree>
    <p:extLst>
      <p:ext uri="{BB962C8B-B14F-4D97-AF65-F5344CB8AC3E}">
        <p14:creationId xmlns:p14="http://schemas.microsoft.com/office/powerpoint/2010/main" val="17153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1E52-7C08-4B14-B67F-C2FB69B93068}" type="datetime1">
              <a:rPr lang="de-DE" smtClean="0"/>
              <a:t>17.08.2017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77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E08A-D1D5-4964-8FED-481385AEB057}" type="datetime1">
              <a:rPr lang="de-DE" smtClean="0"/>
              <a:t>17.08.2017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40992"/>
            <a:ext cx="855131" cy="3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E6B7-2ACA-496C-B75C-B5F4DFFC4AEF}" type="datetime1">
              <a:rPr lang="de-DE" smtClean="0"/>
              <a:t>17.08.2017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304799" y="310093"/>
            <a:ext cx="11078633" cy="7355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Beispiele</a:t>
            </a:r>
            <a:r>
              <a:rPr lang="de-DE" baseline="0" dirty="0"/>
              <a:t> für VR im Museum</a:t>
            </a:r>
            <a:endParaRPr lang="en-US" dirty="0"/>
          </a:p>
        </p:txBody>
      </p:sp>
      <p:pic>
        <p:nvPicPr>
          <p:cNvPr id="1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40992"/>
            <a:ext cx="855131" cy="3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6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E5D3-5A88-4BDC-8D7D-D20459708C59}" type="datetime1">
              <a:rPr lang="de-DE" smtClean="0"/>
              <a:t>17.08.2017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40992"/>
            <a:ext cx="855131" cy="3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E752-09F2-4BC8-8933-22DC899E7DFA}" type="datetime1">
              <a:rPr lang="de-DE" smtClean="0"/>
              <a:t>17.08.2017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40992"/>
            <a:ext cx="855131" cy="3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8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38C8-AB52-4D30-9CC6-A0B1C3AC2FDC}" type="datetime1">
              <a:rPr lang="de-DE" smtClean="0"/>
              <a:t>17.08.2017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40992"/>
            <a:ext cx="855131" cy="3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1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99" y="310093"/>
            <a:ext cx="11078633" cy="735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63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7132" y="6240992"/>
            <a:ext cx="1964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DD87D-DF18-4065-B7A4-195BCD9C4549}" type="datetime1">
              <a:rPr lang="de-DE" smtClean="0"/>
              <a:t>17.08.2017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240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38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B4DC-6943-42CD-998B-5EE943E39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10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  <p:sldLayoutId id="2147483686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701" y="923925"/>
            <a:ext cx="5119684" cy="1685929"/>
          </a:xfrm>
        </p:spPr>
        <p:txBody>
          <a:bodyPr anchor="b"/>
          <a:lstStyle/>
          <a:p>
            <a:r>
              <a:rPr lang="de-DE" sz="2200" dirty="0"/>
              <a:t>Untersuchung der Game Experience von natürlichen Eingabemöglichkeiten für digitale Sportspiele in der virtuellen Realität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Antrittspräsentation zum Oberseminar </a:t>
            </a:r>
          </a:p>
          <a:p>
            <a:r>
              <a:rPr lang="de-DE" dirty="0"/>
              <a:t>am 31. Juli 2017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867-7CD7-498F-9AC8-08EE1D90E6E7}" type="datetime1">
              <a:rPr lang="de-DE" smtClean="0"/>
              <a:t>17.08.2017</a:t>
            </a:fld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D2B3-6FB3-4609-AD1E-399EEC407575}" type="datetime1">
              <a:rPr lang="de-DE" smtClean="0"/>
              <a:t>17.08.2017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2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de-DE" sz="7200" dirty="0"/>
              <a:t>Fragestellung	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29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D2B3-6FB3-4609-AD1E-399EEC407575}" type="datetime1">
              <a:rPr lang="de-DE" smtClean="0"/>
              <a:t>17.08.2017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3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798022" y="1602655"/>
            <a:ext cx="10555778" cy="1596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/>
              <a:t>„Untersuchung der Game Experience von natürlichen Eingabemöglichkeiten für digitale Sportspiele in der virtuellen Realität“</a:t>
            </a:r>
            <a:endParaRPr lang="en-US" sz="28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304799" y="310093"/>
            <a:ext cx="11078633" cy="7355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Fragestellung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8022" y="3755715"/>
            <a:ext cx="10555778" cy="1596040"/>
            <a:chOff x="798022" y="3755715"/>
            <a:chExt cx="9770162" cy="1596040"/>
          </a:xfrm>
        </p:grpSpPr>
        <p:sp>
          <p:nvSpPr>
            <p:cNvPr id="16" name="Rectangle 15"/>
            <p:cNvSpPr/>
            <p:nvPr/>
          </p:nvSpPr>
          <p:spPr>
            <a:xfrm>
              <a:off x="798022" y="3755715"/>
              <a:ext cx="3027840" cy="15960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Game Experience</a:t>
              </a:r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69183" y="3755715"/>
              <a:ext cx="3027840" cy="15960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Natürliche Eingabemöglichkeit: Eishockeyschläger </a:t>
              </a:r>
            </a:p>
            <a:p>
              <a:pPr algn="ctr"/>
              <a:r>
                <a:rPr lang="de-DE" sz="2000" dirty="0"/>
                <a:t>(+ Sensoren)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40344" y="3755715"/>
              <a:ext cx="3027840" cy="15960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Digitales Sportspiel: Eishockeyspiel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46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D2B3-6FB3-4609-AD1E-399EEC407575}" type="datetime1">
              <a:rPr lang="de-DE" smtClean="0"/>
              <a:t>17.08.2017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4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798022" y="1602655"/>
            <a:ext cx="10555778" cy="1596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i="1" dirty="0"/>
              <a:t>„Untersuchung der Game Experience von natürlichen Eingabemöglichkeiten für digitale Sportspiele in der virtuellen Realität“</a:t>
            </a:r>
            <a:endParaRPr lang="en-US" sz="28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304799" y="310093"/>
            <a:ext cx="11078633" cy="7355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Fragestellung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98022" y="4806745"/>
            <a:ext cx="10585410" cy="1432129"/>
            <a:chOff x="-1691091" y="4736214"/>
            <a:chExt cx="14525348" cy="1432129"/>
          </a:xfrm>
        </p:grpSpPr>
        <p:sp>
          <p:nvSpPr>
            <p:cNvPr id="16" name="Rectangle 15"/>
            <p:cNvSpPr/>
            <p:nvPr/>
          </p:nvSpPr>
          <p:spPr>
            <a:xfrm>
              <a:off x="3243766" y="4736216"/>
              <a:ext cx="4655634" cy="14321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Wie hoch ist die Game Experience bei natürlichen Eingabemöglichkeiten?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1691091" y="4736214"/>
              <a:ext cx="4655634" cy="14321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Wie effektiv und effizient ist die natürliche Eingabemöglichkeit?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78623" y="4736215"/>
              <a:ext cx="4655634" cy="14321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Gibt es Unterschiede im Spielspaß für verschiedene Nutzergruppen?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892086" y="3400378"/>
            <a:ext cx="1204684" cy="1204684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8384" y="3400378"/>
            <a:ext cx="1204684" cy="1204684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084683" y="3400378"/>
            <a:ext cx="1204684" cy="1204684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4"/>
            <a:endCxn id="17" idx="0"/>
          </p:cNvCxnSpPr>
          <p:nvPr/>
        </p:nvCxnSpPr>
        <p:spPr>
          <a:xfrm>
            <a:off x="2494428" y="4605062"/>
            <a:ext cx="1" cy="2016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6" idx="0"/>
          </p:cNvCxnSpPr>
          <p:nvPr/>
        </p:nvCxnSpPr>
        <p:spPr>
          <a:xfrm>
            <a:off x="6090726" y="4605062"/>
            <a:ext cx="1" cy="2016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4"/>
            <a:endCxn id="18" idx="0"/>
          </p:cNvCxnSpPr>
          <p:nvPr/>
        </p:nvCxnSpPr>
        <p:spPr>
          <a:xfrm>
            <a:off x="9687025" y="4605062"/>
            <a:ext cx="1" cy="2016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94428" y="3209316"/>
            <a:ext cx="1" cy="2016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90726" y="3209316"/>
            <a:ext cx="1" cy="2016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687025" y="3209316"/>
            <a:ext cx="1" cy="2016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60" y="3628051"/>
            <a:ext cx="735986" cy="7359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2093768" y="3635853"/>
            <a:ext cx="714235" cy="7142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20" y="3680614"/>
            <a:ext cx="644212" cy="6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D2B3-6FB3-4609-AD1E-399EEC407575}" type="datetime1">
              <a:rPr lang="de-DE" smtClean="0"/>
              <a:t>17.08.2017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5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de-DE" sz="6600" dirty="0"/>
              <a:t>Eigener Ansatz</a:t>
            </a:r>
            <a:r>
              <a:rPr lang="en-US" sz="6600" dirty="0"/>
              <a:t>	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392830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A/B-Design Studie</a:t>
            </a:r>
            <a:r>
              <a:rPr lang="de-DE" dirty="0" smtClean="0"/>
              <a:t>: Vergleich zweier unterschiedlicher Nutzergruppen</a:t>
            </a:r>
            <a:endParaRPr lang="de-DE" dirty="0"/>
          </a:p>
          <a:p>
            <a:endParaRPr lang="de-DE" dirty="0"/>
          </a:p>
          <a:p>
            <a:r>
              <a:rPr lang="de-DE" dirty="0"/>
              <a:t>Implementierung eines Eishockeyspiels mit Steuerung per Hockeyschläger</a:t>
            </a:r>
          </a:p>
          <a:p>
            <a:pPr lvl="1"/>
            <a:r>
              <a:rPr lang="de-DE" dirty="0"/>
              <a:t>Software: Unreal Engine + </a:t>
            </a:r>
            <a:r>
              <a:rPr lang="de-DE" dirty="0" err="1"/>
              <a:t>Steam</a:t>
            </a:r>
            <a:r>
              <a:rPr lang="de-DE" dirty="0"/>
              <a:t> VR</a:t>
            </a:r>
          </a:p>
          <a:p>
            <a:pPr lvl="1"/>
            <a:r>
              <a:rPr lang="de-DE" dirty="0"/>
              <a:t>Hardware: Hockeyschläger + Sensoren </a:t>
            </a:r>
          </a:p>
          <a:p>
            <a:endParaRPr lang="de-DE" dirty="0"/>
          </a:p>
          <a:p>
            <a:r>
              <a:rPr lang="de-DE" dirty="0" smtClean="0"/>
              <a:t>Mixed-</a:t>
            </a:r>
            <a:r>
              <a:rPr lang="de-DE" dirty="0" err="1" smtClean="0"/>
              <a:t>Methods</a:t>
            </a:r>
            <a:r>
              <a:rPr lang="de-DE" dirty="0" smtClean="0"/>
              <a:t>-Ansatz </a:t>
            </a:r>
            <a:endParaRPr lang="de-DE" dirty="0"/>
          </a:p>
          <a:p>
            <a:endParaRPr lang="de-DE" dirty="0"/>
          </a:p>
          <a:p>
            <a:r>
              <a:rPr lang="de-DE" dirty="0"/>
              <a:t>Quantitative wie auch qualitative Methoden:</a:t>
            </a:r>
          </a:p>
          <a:p>
            <a:pPr lvl="1"/>
            <a:r>
              <a:rPr lang="de-DE" dirty="0"/>
              <a:t>Fragebögen zur Messung der GX und PX</a:t>
            </a:r>
          </a:p>
          <a:p>
            <a:pPr lvl="1"/>
            <a:r>
              <a:rPr lang="de-DE" dirty="0"/>
              <a:t>Erfassung der TCR und TT, sowie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rates</a:t>
            </a:r>
            <a:endParaRPr lang="de-DE" dirty="0"/>
          </a:p>
          <a:p>
            <a:pPr lvl="1"/>
            <a:r>
              <a:rPr lang="de-DE" dirty="0"/>
              <a:t>Post-Test Interview</a:t>
            </a:r>
          </a:p>
          <a:p>
            <a:pPr lvl="1"/>
            <a:r>
              <a:rPr lang="de-DE" dirty="0"/>
              <a:t>(Kraftaufwand)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57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81838"/>
            <a:ext cx="4169229" cy="343852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de-DE" sz="1800" b="1" dirty="0"/>
              <a:t>A/B-Design Studie</a:t>
            </a:r>
          </a:p>
          <a:p>
            <a:pPr>
              <a:buFontTx/>
              <a:buChar char="-"/>
            </a:pPr>
            <a:r>
              <a:rPr lang="de-DE" sz="1800" b="1" dirty="0"/>
              <a:t>Stichprobengröße:</a:t>
            </a:r>
          </a:p>
          <a:p>
            <a:pPr lvl="1">
              <a:buFontTx/>
              <a:buChar char="-"/>
            </a:pPr>
            <a:r>
              <a:rPr lang="de-DE" sz="1400" b="1" dirty="0"/>
              <a:t>20 Probanden</a:t>
            </a:r>
            <a:endParaRPr lang="de-DE" sz="1400" dirty="0"/>
          </a:p>
          <a:p>
            <a:pPr>
              <a:buFontTx/>
              <a:buChar char="-"/>
            </a:pPr>
            <a:r>
              <a:rPr lang="de-DE" sz="1800" dirty="0"/>
              <a:t>Variablen:</a:t>
            </a:r>
          </a:p>
          <a:p>
            <a:pPr lvl="1">
              <a:buFontTx/>
              <a:buChar char="-"/>
            </a:pPr>
            <a:r>
              <a:rPr lang="de-DE" sz="1800" b="1" dirty="0" err="1"/>
              <a:t>Unabh</a:t>
            </a:r>
            <a:r>
              <a:rPr lang="de-DE" sz="1800" dirty="0"/>
              <a:t>.: Sportler vs. Gamer</a:t>
            </a:r>
          </a:p>
          <a:p>
            <a:pPr lvl="1">
              <a:buFontTx/>
              <a:buChar char="-"/>
            </a:pPr>
            <a:r>
              <a:rPr lang="de-DE" sz="1800" b="1" dirty="0"/>
              <a:t>Abh</a:t>
            </a:r>
            <a:r>
              <a:rPr lang="de-DE" sz="1800" dirty="0"/>
              <a:t>.: TT, TCR, GEQ</a:t>
            </a:r>
          </a:p>
          <a:p>
            <a:pPr>
              <a:buFontTx/>
              <a:buChar char="-"/>
            </a:pPr>
            <a:r>
              <a:rPr lang="de-DE" sz="1800" dirty="0"/>
              <a:t>Probandentasks:</a:t>
            </a:r>
          </a:p>
          <a:p>
            <a:pPr lvl="1">
              <a:buFont typeface="+mj-lt"/>
              <a:buAutoNum type="arabicPeriod"/>
            </a:pPr>
            <a:r>
              <a:rPr lang="de-DE" sz="1800" dirty="0"/>
              <a:t>Passen</a:t>
            </a:r>
          </a:p>
          <a:p>
            <a:pPr lvl="1">
              <a:buFont typeface="+mj-lt"/>
              <a:buAutoNum type="arabicPeriod"/>
            </a:pPr>
            <a:r>
              <a:rPr lang="de-DE" sz="1800" dirty="0"/>
              <a:t>Schießen</a:t>
            </a:r>
          </a:p>
          <a:p>
            <a:pPr lvl="1">
              <a:buFont typeface="+mj-lt"/>
              <a:buAutoNum type="arabicPeriod"/>
            </a:pPr>
            <a:r>
              <a:rPr lang="de-DE" sz="1800" dirty="0" err="1"/>
              <a:t>Puk</a:t>
            </a:r>
            <a:r>
              <a:rPr lang="de-DE" sz="1800" dirty="0"/>
              <a:t> führen</a:t>
            </a:r>
          </a:p>
          <a:p>
            <a:pPr indent="0"/>
            <a:endParaRPr lang="de-DE" dirty="0"/>
          </a:p>
          <a:p>
            <a:pPr indent="0"/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61" y="2297114"/>
            <a:ext cx="1355788" cy="13557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60" y="2297114"/>
            <a:ext cx="1355788" cy="1355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9126" y="3904407"/>
            <a:ext cx="1277257" cy="503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Sportler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20991" y="3904407"/>
            <a:ext cx="1277257" cy="503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Gamer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00" y="3662426"/>
            <a:ext cx="986974" cy="986974"/>
          </a:xfrm>
          <a:prstGeom prst="rect">
            <a:avLst/>
          </a:prstGeom>
        </p:spPr>
      </p:pic>
      <p:cxnSp>
        <p:nvCxnSpPr>
          <p:cNvPr id="18" name="Gerade Verbindung mit Pfeil 43"/>
          <p:cNvCxnSpPr>
            <a:stCxn id="4" idx="3"/>
            <a:endCxn id="6" idx="1"/>
          </p:cNvCxnSpPr>
          <p:nvPr/>
        </p:nvCxnSpPr>
        <p:spPr>
          <a:xfrm>
            <a:off x="6776383" y="4155913"/>
            <a:ext cx="1028817" cy="0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Gerade Verbindung mit Pfeil 43"/>
          <p:cNvCxnSpPr>
            <a:stCxn id="15" idx="1"/>
            <a:endCxn id="6" idx="3"/>
          </p:cNvCxnSpPr>
          <p:nvPr/>
        </p:nvCxnSpPr>
        <p:spPr>
          <a:xfrm flipH="1">
            <a:off x="8792174" y="4155913"/>
            <a:ext cx="1028817" cy="0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0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Unabhängige Variablen:</a:t>
            </a:r>
          </a:p>
          <a:p>
            <a:pPr lvl="1"/>
            <a:r>
              <a:rPr lang="de-DE" dirty="0" err="1" smtClean="0"/>
              <a:t>Probadengruppe</a:t>
            </a:r>
            <a:r>
              <a:rPr lang="de-DE" dirty="0" smtClean="0"/>
              <a:t>: Sportler vs. Gamer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smtClean="0"/>
              <a:t>Abhängige Variablen:</a:t>
            </a:r>
          </a:p>
          <a:p>
            <a:pPr lvl="1"/>
            <a:r>
              <a:rPr lang="de-DE" dirty="0" smtClean="0"/>
              <a:t>Task Times</a:t>
            </a:r>
          </a:p>
          <a:p>
            <a:pPr lvl="1"/>
            <a:r>
              <a:rPr lang="de-DE" dirty="0" smtClean="0"/>
              <a:t>Task </a:t>
            </a:r>
            <a:r>
              <a:rPr lang="de-DE" dirty="0" err="1" smtClean="0"/>
              <a:t>Completion</a:t>
            </a:r>
            <a:r>
              <a:rPr lang="de-DE" dirty="0" smtClean="0"/>
              <a:t> </a:t>
            </a:r>
            <a:r>
              <a:rPr lang="de-DE" dirty="0" err="1" smtClean="0"/>
              <a:t>rates</a:t>
            </a:r>
            <a:endParaRPr lang="de-DE" dirty="0" smtClean="0"/>
          </a:p>
          <a:p>
            <a:pPr lvl="1"/>
            <a:r>
              <a:rPr lang="de-DE" dirty="0" smtClean="0"/>
              <a:t>Error </a:t>
            </a:r>
            <a:r>
              <a:rPr lang="de-DE" dirty="0" err="1" smtClean="0"/>
              <a:t>rates</a:t>
            </a:r>
            <a:endParaRPr lang="de-DE" dirty="0" smtClean="0"/>
          </a:p>
          <a:p>
            <a:pPr lvl="1"/>
            <a:r>
              <a:rPr lang="de-DE" dirty="0" smtClean="0"/>
              <a:t>(Kraftaufwand)</a:t>
            </a:r>
          </a:p>
          <a:p>
            <a:pPr lvl="1"/>
            <a:r>
              <a:rPr lang="de-DE" dirty="0" smtClean="0"/>
              <a:t>GEQ</a:t>
            </a:r>
          </a:p>
          <a:p>
            <a:pPr lvl="1"/>
            <a:r>
              <a:rPr lang="de-DE" dirty="0" smtClean="0"/>
              <a:t>IEQ</a:t>
            </a:r>
          </a:p>
          <a:p>
            <a:pPr lvl="1"/>
            <a:r>
              <a:rPr lang="de-DE" dirty="0" smtClean="0"/>
              <a:t>Interview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D2B3-6FB3-4609-AD1E-399EEC407575}" type="datetime1">
              <a:rPr lang="de-DE" smtClean="0"/>
              <a:t>17.08.2017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B4DC-6943-42CD-998B-5EE943E3978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5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4">
      <a:dk1>
        <a:srgbClr val="242852"/>
      </a:dk1>
      <a:lt1>
        <a:sysClr val="window" lastClr="FFFFFF"/>
      </a:lt1>
      <a:dk2>
        <a:srgbClr val="242852"/>
      </a:dk2>
      <a:lt2>
        <a:srgbClr val="AF0058"/>
      </a:lt2>
      <a:accent1>
        <a:srgbClr val="4A66AC"/>
      </a:accent1>
      <a:accent2>
        <a:srgbClr val="1098D2"/>
      </a:accent2>
      <a:accent3>
        <a:srgbClr val="ADE57F"/>
      </a:accent3>
      <a:accent4>
        <a:srgbClr val="FFD54F"/>
      </a:accent4>
      <a:accent5>
        <a:srgbClr val="FB4A37"/>
      </a:accent5>
      <a:accent6>
        <a:srgbClr val="C00000"/>
      </a:accent6>
      <a:hlink>
        <a:srgbClr val="ACCBF9"/>
      </a:hlink>
      <a:folHlink>
        <a:srgbClr val="297FD5"/>
      </a:folHlink>
    </a:clrScheme>
    <a:fontScheme name="Segoe UI Ligh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260</Words>
  <Application>Microsoft Office PowerPoint</Application>
  <PresentationFormat>Breitbild</PresentationFormat>
  <Paragraphs>76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 Light</vt:lpstr>
      <vt:lpstr>Wingdings</vt:lpstr>
      <vt:lpstr>Office Theme</vt:lpstr>
      <vt:lpstr>Untersuchung der Game Experience von natürlichen Eingabemöglichkeiten für digitale Sportspiele in der virtuellen Realität</vt:lpstr>
      <vt:lpstr>PowerPoint-Präsentation</vt:lpstr>
      <vt:lpstr>PowerPoint-Präsentation</vt:lpstr>
      <vt:lpstr>PowerPoint-Präsentation</vt:lpstr>
      <vt:lpstr>PowerPoint-Präsentation</vt:lpstr>
      <vt:lpstr>Design</vt:lpstr>
      <vt:lpstr>Design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Dechant</dc:creator>
  <cp:lastModifiedBy>daniel schmidl</cp:lastModifiedBy>
  <cp:revision>96</cp:revision>
  <dcterms:created xsi:type="dcterms:W3CDTF">2016-04-17T08:38:27Z</dcterms:created>
  <dcterms:modified xsi:type="dcterms:W3CDTF">2017-08-17T13:52:01Z</dcterms:modified>
</cp:coreProperties>
</file>