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handoutMasterIdLst>
    <p:handoutMasterId r:id="rId26"/>
  </p:handoutMasterIdLst>
  <p:sldIdLst>
    <p:sldId id="256" r:id="rId2"/>
    <p:sldId id="279" r:id="rId3"/>
    <p:sldId id="275" r:id="rId4"/>
    <p:sldId id="276" r:id="rId5"/>
    <p:sldId id="280" r:id="rId6"/>
    <p:sldId id="260" r:id="rId7"/>
    <p:sldId id="261" r:id="rId8"/>
    <p:sldId id="284" r:id="rId9"/>
    <p:sldId id="263" r:id="rId10"/>
    <p:sldId id="264" r:id="rId11"/>
    <p:sldId id="265" r:id="rId12"/>
    <p:sldId id="266" r:id="rId13"/>
    <p:sldId id="267" r:id="rId14"/>
    <p:sldId id="268" r:id="rId15"/>
    <p:sldId id="269" r:id="rId16"/>
    <p:sldId id="281" r:id="rId17"/>
    <p:sldId id="270" r:id="rId18"/>
    <p:sldId id="285" r:id="rId19"/>
    <p:sldId id="287" r:id="rId20"/>
    <p:sldId id="286" r:id="rId21"/>
    <p:sldId id="273" r:id="rId22"/>
    <p:sldId id="282" r:id="rId23"/>
    <p:sldId id="274" r:id="rId2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4FD128CF-5C0D-402C-B562-162018F29FA1}">
          <p14:sldIdLst>
            <p14:sldId id="256"/>
            <p14:sldId id="279"/>
            <p14:sldId id="275"/>
            <p14:sldId id="276"/>
          </p14:sldIdLst>
        </p14:section>
        <p14:section name="Verwandte Arbeiten" id="{4C241D44-BF4D-4606-A99A-27F8510EE3A8}">
          <p14:sldIdLst>
            <p14:sldId id="280"/>
            <p14:sldId id="260"/>
            <p14:sldId id="261"/>
            <p14:sldId id="284"/>
            <p14:sldId id="263"/>
            <p14:sldId id="264"/>
            <p14:sldId id="265"/>
            <p14:sldId id="266"/>
            <p14:sldId id="267"/>
            <p14:sldId id="268"/>
            <p14:sldId id="269"/>
          </p14:sldIdLst>
        </p14:section>
        <p14:section name="Untitled Section" id="{C6F36E0F-BD21-4B22-A495-BFC65D945C92}">
          <p14:sldIdLst>
            <p14:sldId id="281"/>
            <p14:sldId id="270"/>
            <p14:sldId id="285"/>
            <p14:sldId id="287"/>
            <p14:sldId id="286"/>
            <p14:sldId id="273"/>
            <p14:sldId id="282"/>
            <p14:sldId id="274"/>
          </p14:sldIdLst>
        </p14:section>
        <p14:section name="Introduction" id="{AF05BEB7-6C0D-40D5-950C-45939B3A4B6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1C1C20"/>
    <a:srgbClr val="000000"/>
    <a:srgbClr val="FF6600"/>
    <a:srgbClr val="4A66AC"/>
    <a:srgbClr val="FFCC99"/>
    <a:srgbClr val="0070C0"/>
    <a:srgbClr val="F8F8F8"/>
    <a:srgbClr val="FFFFFF"/>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62" autoAdjust="0"/>
    <p:restoredTop sz="75588" autoAdjust="0"/>
  </p:normalViewPr>
  <p:slideViewPr>
    <p:cSldViewPr snapToGrid="0">
      <p:cViewPr varScale="1">
        <p:scale>
          <a:sx n="82" d="100"/>
          <a:sy n="82" d="100"/>
        </p:scale>
        <p:origin x="186" y="90"/>
      </p:cViewPr>
      <p:guideLst/>
    </p:cSldViewPr>
  </p:slideViewPr>
  <p:notesTextViewPr>
    <p:cViewPr>
      <p:scale>
        <a:sx n="1" d="1"/>
        <a:sy n="1" d="1"/>
      </p:scale>
      <p:origin x="0" y="0"/>
    </p:cViewPr>
  </p:notesTextViewPr>
  <p:notesViewPr>
    <p:cSldViewPr snapToGrid="0" showGuides="1">
      <p:cViewPr varScale="1">
        <p:scale>
          <a:sx n="88" d="100"/>
          <a:sy n="88" d="100"/>
        </p:scale>
        <p:origin x="75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98E5C2-E2D0-4082-87B7-4FCE8220F225}"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n-US"/>
        </a:p>
      </dgm:t>
    </dgm:pt>
    <dgm:pt modelId="{16FE0E98-F79F-4B4E-89E1-DEBA208E3359}">
      <dgm:prSet phldrT="[Text]"/>
      <dgm:spPr/>
      <dgm:t>
        <a:bodyPr/>
        <a:lstStyle/>
        <a:p>
          <a:r>
            <a:rPr lang="de-DE" dirty="0"/>
            <a:t>Ausgangssituation:</a:t>
          </a:r>
          <a:endParaRPr lang="en-US" dirty="0"/>
        </a:p>
      </dgm:t>
    </dgm:pt>
    <dgm:pt modelId="{67B1E23F-0445-43FF-AD8C-2020CD63AEBC}" type="parTrans" cxnId="{3159F7AB-B1B3-4B6E-A1D7-3A22EEBBD3E7}">
      <dgm:prSet/>
      <dgm:spPr/>
      <dgm:t>
        <a:bodyPr/>
        <a:lstStyle/>
        <a:p>
          <a:endParaRPr lang="en-US"/>
        </a:p>
      </dgm:t>
    </dgm:pt>
    <dgm:pt modelId="{686BB8D7-9B0C-45CE-A195-6FF2B1E51D16}" type="sibTrans" cxnId="{3159F7AB-B1B3-4B6E-A1D7-3A22EEBBD3E7}">
      <dgm:prSet/>
      <dgm:spPr/>
      <dgm:t>
        <a:bodyPr/>
        <a:lstStyle/>
        <a:p>
          <a:endParaRPr lang="en-US"/>
        </a:p>
      </dgm:t>
    </dgm:pt>
    <dgm:pt modelId="{EE4731AE-9BA9-4FF5-B09F-ABA77F32AF29}">
      <dgm:prSet/>
      <dgm:spPr/>
      <dgm:t>
        <a:bodyPr/>
        <a:lstStyle/>
        <a:p>
          <a:r>
            <a:rPr lang="de-DE" dirty="0"/>
            <a:t>Problemstellung: </a:t>
          </a:r>
        </a:p>
      </dgm:t>
    </dgm:pt>
    <dgm:pt modelId="{1601D7C5-6698-4042-A895-5260CB3646C1}" type="parTrans" cxnId="{8C96FAD7-E1AC-4EB4-BC3D-7CB8D82174A6}">
      <dgm:prSet/>
      <dgm:spPr/>
      <dgm:t>
        <a:bodyPr/>
        <a:lstStyle/>
        <a:p>
          <a:endParaRPr lang="en-US"/>
        </a:p>
      </dgm:t>
    </dgm:pt>
    <dgm:pt modelId="{08684BED-E649-472B-AE85-16AC5AC99F35}" type="sibTrans" cxnId="{8C96FAD7-E1AC-4EB4-BC3D-7CB8D82174A6}">
      <dgm:prSet/>
      <dgm:spPr/>
      <dgm:t>
        <a:bodyPr/>
        <a:lstStyle/>
        <a:p>
          <a:endParaRPr lang="en-US"/>
        </a:p>
      </dgm:t>
    </dgm:pt>
    <dgm:pt modelId="{0FF8923D-E343-4D84-8CAB-469FD5560582}">
      <dgm:prSet/>
      <dgm:spPr/>
      <dgm:t>
        <a:bodyPr/>
        <a:lstStyle/>
        <a:p>
          <a:r>
            <a:rPr lang="de-DE" dirty="0"/>
            <a:t>Bewegungen müssen auf Controller </a:t>
          </a:r>
          <a:r>
            <a:rPr lang="de-DE" dirty="0" err="1"/>
            <a:t>gematcht</a:t>
          </a:r>
          <a:r>
            <a:rPr lang="de-DE" dirty="0"/>
            <a:t> werden</a:t>
          </a:r>
          <a:endParaRPr lang="de-DE" dirty="0">
            <a:sym typeface="Wingdings" panose="05000000000000000000" pitchFamily="2" charset="2"/>
          </a:endParaRPr>
        </a:p>
      </dgm:t>
    </dgm:pt>
    <dgm:pt modelId="{3D5D0227-4EC3-40F7-A461-0BA30CF2FBA3}" type="parTrans" cxnId="{8E4175C2-F20F-4156-BF71-225601679C54}">
      <dgm:prSet/>
      <dgm:spPr/>
      <dgm:t>
        <a:bodyPr/>
        <a:lstStyle/>
        <a:p>
          <a:endParaRPr lang="en-US"/>
        </a:p>
      </dgm:t>
    </dgm:pt>
    <dgm:pt modelId="{FA3F410F-1F52-43B9-87B5-D0BDCB1E2631}" type="sibTrans" cxnId="{8E4175C2-F20F-4156-BF71-225601679C54}">
      <dgm:prSet/>
      <dgm:spPr/>
      <dgm:t>
        <a:bodyPr/>
        <a:lstStyle/>
        <a:p>
          <a:endParaRPr lang="en-US"/>
        </a:p>
      </dgm:t>
    </dgm:pt>
    <dgm:pt modelId="{7DCAAFB0-AB02-4743-97CA-C45C34F7DDB8}">
      <dgm:prSet/>
      <dgm:spPr/>
      <dgm:t>
        <a:bodyPr/>
        <a:lstStyle/>
        <a:p>
          <a:r>
            <a:rPr lang="de-DE" dirty="0"/>
            <a:t>Erfolg in Sportspielen unabhängig von der tatsächlichen Expertise der Spieler</a:t>
          </a:r>
        </a:p>
      </dgm:t>
    </dgm:pt>
    <dgm:pt modelId="{65C3978A-586D-4213-AC11-C8FB27816BDB}" type="parTrans" cxnId="{FDF13A64-49FC-4E89-8AA0-B3D4A28D48F5}">
      <dgm:prSet/>
      <dgm:spPr/>
      <dgm:t>
        <a:bodyPr/>
        <a:lstStyle/>
        <a:p>
          <a:endParaRPr lang="en-US"/>
        </a:p>
      </dgm:t>
    </dgm:pt>
    <dgm:pt modelId="{A7CFFD0B-8557-4C2C-8018-5293F530A02A}" type="sibTrans" cxnId="{FDF13A64-49FC-4E89-8AA0-B3D4A28D48F5}">
      <dgm:prSet/>
      <dgm:spPr/>
      <dgm:t>
        <a:bodyPr/>
        <a:lstStyle/>
        <a:p>
          <a:endParaRPr lang="en-US"/>
        </a:p>
      </dgm:t>
    </dgm:pt>
    <dgm:pt modelId="{DC091CB9-0CCB-4CD3-A666-9A4EA43ABF17}">
      <dgm:prSet/>
      <dgm:spPr/>
      <dgm:t>
        <a:bodyPr/>
        <a:lstStyle/>
        <a:p>
          <a:r>
            <a:rPr lang="de-DE" dirty="0"/>
            <a:t>Ziel: </a:t>
          </a:r>
        </a:p>
      </dgm:t>
    </dgm:pt>
    <dgm:pt modelId="{1BDE2D80-C0A0-40F7-89EA-13D688D40394}" type="parTrans" cxnId="{13DFD078-FD0C-4E8E-8F66-6224E0C6134C}">
      <dgm:prSet/>
      <dgm:spPr/>
      <dgm:t>
        <a:bodyPr/>
        <a:lstStyle/>
        <a:p>
          <a:endParaRPr lang="en-US"/>
        </a:p>
      </dgm:t>
    </dgm:pt>
    <dgm:pt modelId="{85F5B2E2-353A-4D02-AC5E-C097F552C521}" type="sibTrans" cxnId="{13DFD078-FD0C-4E8E-8F66-6224E0C6134C}">
      <dgm:prSet/>
      <dgm:spPr/>
      <dgm:t>
        <a:bodyPr/>
        <a:lstStyle/>
        <a:p>
          <a:endParaRPr lang="en-US"/>
        </a:p>
      </dgm:t>
    </dgm:pt>
    <dgm:pt modelId="{3C74A987-5BCC-4C88-915C-533D0E7232B5}">
      <dgm:prSet/>
      <dgm:spPr/>
      <dgm:t>
        <a:bodyPr/>
        <a:lstStyle/>
        <a:p>
          <a:r>
            <a:rPr lang="de-DE" dirty="0"/>
            <a:t>Erhöhung Aussagekraft und Abgrenzung der Spieler (bzw. ihrer Fähigkeiten) voneinander</a:t>
          </a:r>
        </a:p>
      </dgm:t>
    </dgm:pt>
    <dgm:pt modelId="{F0526C3F-A67B-409A-B549-395EE2699A10}" type="parTrans" cxnId="{B9A43EC7-C66E-4351-A427-73F20B6B7B73}">
      <dgm:prSet/>
      <dgm:spPr/>
      <dgm:t>
        <a:bodyPr/>
        <a:lstStyle/>
        <a:p>
          <a:endParaRPr lang="en-US"/>
        </a:p>
      </dgm:t>
    </dgm:pt>
    <dgm:pt modelId="{287E01F5-1B53-4A96-B223-37C889C0F823}" type="sibTrans" cxnId="{B9A43EC7-C66E-4351-A427-73F20B6B7B73}">
      <dgm:prSet/>
      <dgm:spPr/>
      <dgm:t>
        <a:bodyPr/>
        <a:lstStyle/>
        <a:p>
          <a:endParaRPr lang="en-US"/>
        </a:p>
      </dgm:t>
    </dgm:pt>
    <dgm:pt modelId="{D10225C0-FF0E-4E2D-B376-6E2D30894DDD}">
      <dgm:prSet phldrT="[Text]"/>
      <dgm:spPr/>
      <dgm:t>
        <a:bodyPr/>
        <a:lstStyle/>
        <a:p>
          <a:r>
            <a:rPr lang="de-DE"/>
            <a:t>Untersuchung </a:t>
          </a:r>
          <a:r>
            <a:rPr lang="de-DE" dirty="0"/>
            <a:t>der Auswirkungen physikalischer Kontrollelemente auf das </a:t>
          </a:r>
          <a:r>
            <a:rPr lang="de-DE" dirty="0" err="1"/>
            <a:t>Gameplay</a:t>
          </a:r>
          <a:r>
            <a:rPr lang="de-DE" dirty="0"/>
            <a:t> (Laufspiel und team-basiertes Handballspiel)</a:t>
          </a:r>
          <a:endParaRPr lang="en-US" dirty="0"/>
        </a:p>
      </dgm:t>
    </dgm:pt>
    <dgm:pt modelId="{012E42EA-8A23-4719-9A7A-B8AC864EE1FD}" type="parTrans" cxnId="{28315D20-1FF6-4276-9890-E528A3E8B0E9}">
      <dgm:prSet/>
      <dgm:spPr/>
      <dgm:t>
        <a:bodyPr/>
        <a:lstStyle/>
        <a:p>
          <a:endParaRPr lang="en-US"/>
        </a:p>
      </dgm:t>
    </dgm:pt>
    <dgm:pt modelId="{742AFB4C-71C9-46D4-9097-2BF350C01CA1}" type="sibTrans" cxnId="{28315D20-1FF6-4276-9890-E528A3E8B0E9}">
      <dgm:prSet/>
      <dgm:spPr/>
      <dgm:t>
        <a:bodyPr/>
        <a:lstStyle/>
        <a:p>
          <a:endParaRPr lang="en-US"/>
        </a:p>
      </dgm:t>
    </dgm:pt>
    <dgm:pt modelId="{F4EA6AB5-1A4D-41F9-BC49-C6CC390796F0}">
      <dgm:prSet/>
      <dgm:spPr/>
      <dgm:t>
        <a:bodyPr/>
        <a:lstStyle/>
        <a:p>
          <a:r>
            <a:rPr lang="de-DE" dirty="0">
              <a:sym typeface="Wingdings" panose="05000000000000000000" pitchFamily="2" charset="2"/>
            </a:rPr>
            <a:t>eigentliche Spielbewegung (z.B. Werfen) geht verloren</a:t>
          </a:r>
        </a:p>
      </dgm:t>
    </dgm:pt>
    <dgm:pt modelId="{AAF2515A-0E82-4F88-A40E-744503C90B9B}" type="parTrans" cxnId="{674BDF6A-3D49-40A6-A7ED-3A757F673DBB}">
      <dgm:prSet/>
      <dgm:spPr/>
      <dgm:t>
        <a:bodyPr/>
        <a:lstStyle/>
        <a:p>
          <a:endParaRPr lang="en-US"/>
        </a:p>
      </dgm:t>
    </dgm:pt>
    <dgm:pt modelId="{2DDE638A-E458-44CF-B5DB-F8C4737D721D}" type="sibTrans" cxnId="{674BDF6A-3D49-40A6-A7ED-3A757F673DBB}">
      <dgm:prSet/>
      <dgm:spPr/>
      <dgm:t>
        <a:bodyPr/>
        <a:lstStyle/>
        <a:p>
          <a:endParaRPr lang="en-US"/>
        </a:p>
      </dgm:t>
    </dgm:pt>
    <dgm:pt modelId="{5BEE478A-F595-4846-A45C-0CEEC0C985A5}">
      <dgm:prSet/>
      <dgm:spPr/>
      <dgm:t>
        <a:bodyPr/>
        <a:lstStyle/>
        <a:p>
          <a:r>
            <a:rPr lang="de-DE">
              <a:sym typeface="Wingdings" panose="05000000000000000000" pitchFamily="2" charset="2"/>
            </a:rPr>
            <a:t>kein </a:t>
          </a:r>
          <a:r>
            <a:rPr lang="de-DE" dirty="0">
              <a:sym typeface="Wingdings" panose="05000000000000000000" pitchFamily="2" charset="2"/>
            </a:rPr>
            <a:t>Übungseffekt</a:t>
          </a:r>
        </a:p>
      </dgm:t>
    </dgm:pt>
    <dgm:pt modelId="{243C2F10-1D49-4CB1-BBC8-6192C9BA73C9}" type="parTrans" cxnId="{7BAFD61E-9832-40F4-9680-7492DCA59550}">
      <dgm:prSet/>
      <dgm:spPr/>
      <dgm:t>
        <a:bodyPr/>
        <a:lstStyle/>
        <a:p>
          <a:endParaRPr lang="en-US"/>
        </a:p>
      </dgm:t>
    </dgm:pt>
    <dgm:pt modelId="{16AAF7B8-9CEB-432C-ABCD-638862F2F8B5}" type="sibTrans" cxnId="{7BAFD61E-9832-40F4-9680-7492DCA59550}">
      <dgm:prSet/>
      <dgm:spPr/>
      <dgm:t>
        <a:bodyPr/>
        <a:lstStyle/>
        <a:p>
          <a:endParaRPr lang="en-US"/>
        </a:p>
      </dgm:t>
    </dgm:pt>
    <dgm:pt modelId="{7D603DC2-ED5B-4E26-9E22-20B9910916C8}" type="pres">
      <dgm:prSet presAssocID="{D098E5C2-E2D0-4082-87B7-4FCE8220F225}" presName="linear" presStyleCnt="0">
        <dgm:presLayoutVars>
          <dgm:dir/>
          <dgm:animLvl val="lvl"/>
          <dgm:resizeHandles val="exact"/>
        </dgm:presLayoutVars>
      </dgm:prSet>
      <dgm:spPr/>
      <dgm:t>
        <a:bodyPr/>
        <a:lstStyle/>
        <a:p>
          <a:endParaRPr lang="de-DE"/>
        </a:p>
      </dgm:t>
    </dgm:pt>
    <dgm:pt modelId="{A7D15CA1-BCF9-43A0-9DF7-491A05C396B9}" type="pres">
      <dgm:prSet presAssocID="{16FE0E98-F79F-4B4E-89E1-DEBA208E3359}" presName="parentLin" presStyleCnt="0"/>
      <dgm:spPr/>
    </dgm:pt>
    <dgm:pt modelId="{57954401-9139-40FB-A601-EC5761E11A3F}" type="pres">
      <dgm:prSet presAssocID="{16FE0E98-F79F-4B4E-89E1-DEBA208E3359}" presName="parentLeftMargin" presStyleLbl="node1" presStyleIdx="0" presStyleCnt="3"/>
      <dgm:spPr/>
      <dgm:t>
        <a:bodyPr/>
        <a:lstStyle/>
        <a:p>
          <a:endParaRPr lang="de-DE"/>
        </a:p>
      </dgm:t>
    </dgm:pt>
    <dgm:pt modelId="{4FE9318D-F745-4944-A5CC-3058CB01F90B}" type="pres">
      <dgm:prSet presAssocID="{16FE0E98-F79F-4B4E-89E1-DEBA208E3359}" presName="parentText" presStyleLbl="node1" presStyleIdx="0" presStyleCnt="3">
        <dgm:presLayoutVars>
          <dgm:chMax val="0"/>
          <dgm:bulletEnabled val="1"/>
        </dgm:presLayoutVars>
      </dgm:prSet>
      <dgm:spPr/>
      <dgm:t>
        <a:bodyPr/>
        <a:lstStyle/>
        <a:p>
          <a:endParaRPr lang="de-DE"/>
        </a:p>
      </dgm:t>
    </dgm:pt>
    <dgm:pt modelId="{9C756C88-C035-4D01-B609-759D41730DB9}" type="pres">
      <dgm:prSet presAssocID="{16FE0E98-F79F-4B4E-89E1-DEBA208E3359}" presName="negativeSpace" presStyleCnt="0"/>
      <dgm:spPr/>
    </dgm:pt>
    <dgm:pt modelId="{DF54B2E2-E47E-4517-A75D-385F68F239BC}" type="pres">
      <dgm:prSet presAssocID="{16FE0E98-F79F-4B4E-89E1-DEBA208E3359}" presName="childText" presStyleLbl="conFgAcc1" presStyleIdx="0" presStyleCnt="3">
        <dgm:presLayoutVars>
          <dgm:bulletEnabled val="1"/>
        </dgm:presLayoutVars>
      </dgm:prSet>
      <dgm:spPr/>
      <dgm:t>
        <a:bodyPr/>
        <a:lstStyle/>
        <a:p>
          <a:endParaRPr lang="de-DE"/>
        </a:p>
      </dgm:t>
    </dgm:pt>
    <dgm:pt modelId="{F2E4E7FD-EDE5-4854-9D7E-FF1047E2264B}" type="pres">
      <dgm:prSet presAssocID="{686BB8D7-9B0C-45CE-A195-6FF2B1E51D16}" presName="spaceBetweenRectangles" presStyleCnt="0"/>
      <dgm:spPr/>
    </dgm:pt>
    <dgm:pt modelId="{7345094B-21D2-4E27-BFA8-DFAD237D5A75}" type="pres">
      <dgm:prSet presAssocID="{EE4731AE-9BA9-4FF5-B09F-ABA77F32AF29}" presName="parentLin" presStyleCnt="0"/>
      <dgm:spPr/>
    </dgm:pt>
    <dgm:pt modelId="{D1C394E8-99D5-4F3E-87AE-E826F21EA40E}" type="pres">
      <dgm:prSet presAssocID="{EE4731AE-9BA9-4FF5-B09F-ABA77F32AF29}" presName="parentLeftMargin" presStyleLbl="node1" presStyleIdx="0" presStyleCnt="3"/>
      <dgm:spPr/>
      <dgm:t>
        <a:bodyPr/>
        <a:lstStyle/>
        <a:p>
          <a:endParaRPr lang="de-DE"/>
        </a:p>
      </dgm:t>
    </dgm:pt>
    <dgm:pt modelId="{D31E2937-7F4C-4612-8FA9-B9C526D71DDB}" type="pres">
      <dgm:prSet presAssocID="{EE4731AE-9BA9-4FF5-B09F-ABA77F32AF29}" presName="parentText" presStyleLbl="node1" presStyleIdx="1" presStyleCnt="3">
        <dgm:presLayoutVars>
          <dgm:chMax val="0"/>
          <dgm:bulletEnabled val="1"/>
        </dgm:presLayoutVars>
      </dgm:prSet>
      <dgm:spPr/>
      <dgm:t>
        <a:bodyPr/>
        <a:lstStyle/>
        <a:p>
          <a:endParaRPr lang="de-DE"/>
        </a:p>
      </dgm:t>
    </dgm:pt>
    <dgm:pt modelId="{393850A3-EAF0-4510-BFE0-C0D85B0299FF}" type="pres">
      <dgm:prSet presAssocID="{EE4731AE-9BA9-4FF5-B09F-ABA77F32AF29}" presName="negativeSpace" presStyleCnt="0"/>
      <dgm:spPr/>
    </dgm:pt>
    <dgm:pt modelId="{78617A1D-BB7B-4FC7-9FE8-6CD862D1C99A}" type="pres">
      <dgm:prSet presAssocID="{EE4731AE-9BA9-4FF5-B09F-ABA77F32AF29}" presName="childText" presStyleLbl="conFgAcc1" presStyleIdx="1" presStyleCnt="3">
        <dgm:presLayoutVars>
          <dgm:bulletEnabled val="1"/>
        </dgm:presLayoutVars>
      </dgm:prSet>
      <dgm:spPr/>
      <dgm:t>
        <a:bodyPr/>
        <a:lstStyle/>
        <a:p>
          <a:endParaRPr lang="de-DE"/>
        </a:p>
      </dgm:t>
    </dgm:pt>
    <dgm:pt modelId="{DDD572A7-4672-4421-AC45-12B0CB2EECA4}" type="pres">
      <dgm:prSet presAssocID="{08684BED-E649-472B-AE85-16AC5AC99F35}" presName="spaceBetweenRectangles" presStyleCnt="0"/>
      <dgm:spPr/>
    </dgm:pt>
    <dgm:pt modelId="{895614B2-3648-4BA3-A4C1-21E060BD252B}" type="pres">
      <dgm:prSet presAssocID="{DC091CB9-0CCB-4CD3-A666-9A4EA43ABF17}" presName="parentLin" presStyleCnt="0"/>
      <dgm:spPr/>
    </dgm:pt>
    <dgm:pt modelId="{FD9C571D-5D3F-46F7-94BB-105F04FAADD7}" type="pres">
      <dgm:prSet presAssocID="{DC091CB9-0CCB-4CD3-A666-9A4EA43ABF17}" presName="parentLeftMargin" presStyleLbl="node1" presStyleIdx="1" presStyleCnt="3"/>
      <dgm:spPr/>
      <dgm:t>
        <a:bodyPr/>
        <a:lstStyle/>
        <a:p>
          <a:endParaRPr lang="de-DE"/>
        </a:p>
      </dgm:t>
    </dgm:pt>
    <dgm:pt modelId="{85575CAB-22CC-4644-938D-E2D95B51E848}" type="pres">
      <dgm:prSet presAssocID="{DC091CB9-0CCB-4CD3-A666-9A4EA43ABF17}" presName="parentText" presStyleLbl="node1" presStyleIdx="2" presStyleCnt="3">
        <dgm:presLayoutVars>
          <dgm:chMax val="0"/>
          <dgm:bulletEnabled val="1"/>
        </dgm:presLayoutVars>
      </dgm:prSet>
      <dgm:spPr/>
      <dgm:t>
        <a:bodyPr/>
        <a:lstStyle/>
        <a:p>
          <a:endParaRPr lang="de-DE"/>
        </a:p>
      </dgm:t>
    </dgm:pt>
    <dgm:pt modelId="{143E5AAE-E1D9-4A65-8144-A832A8D75D5D}" type="pres">
      <dgm:prSet presAssocID="{DC091CB9-0CCB-4CD3-A666-9A4EA43ABF17}" presName="negativeSpace" presStyleCnt="0"/>
      <dgm:spPr/>
    </dgm:pt>
    <dgm:pt modelId="{2DD615A9-436A-4D60-8D6E-332F33B3D9C2}" type="pres">
      <dgm:prSet presAssocID="{DC091CB9-0CCB-4CD3-A666-9A4EA43ABF17}" presName="childText" presStyleLbl="conFgAcc1" presStyleIdx="2" presStyleCnt="3">
        <dgm:presLayoutVars>
          <dgm:bulletEnabled val="1"/>
        </dgm:presLayoutVars>
      </dgm:prSet>
      <dgm:spPr/>
      <dgm:t>
        <a:bodyPr/>
        <a:lstStyle/>
        <a:p>
          <a:endParaRPr lang="de-DE"/>
        </a:p>
      </dgm:t>
    </dgm:pt>
  </dgm:ptLst>
  <dgm:cxnLst>
    <dgm:cxn modelId="{674BDF6A-3D49-40A6-A7ED-3A757F673DBB}" srcId="{0FF8923D-E343-4D84-8CAB-469FD5560582}" destId="{F4EA6AB5-1A4D-41F9-BC49-C6CC390796F0}" srcOrd="0" destOrd="0" parTransId="{AAF2515A-0E82-4F88-A40E-744503C90B9B}" sibTransId="{2DDE638A-E458-44CF-B5DB-F8C4737D721D}"/>
    <dgm:cxn modelId="{F4BADC0F-6504-4F4E-AD26-8ACD00C95F06}" type="presOf" srcId="{16FE0E98-F79F-4B4E-89E1-DEBA208E3359}" destId="{4FE9318D-F745-4944-A5CC-3058CB01F90B}" srcOrd="1" destOrd="0" presId="urn:microsoft.com/office/officeart/2005/8/layout/list1"/>
    <dgm:cxn modelId="{8837DF87-B9B1-41E6-A10D-96AA2A061A39}" type="presOf" srcId="{5BEE478A-F595-4846-A45C-0CEEC0C985A5}" destId="{78617A1D-BB7B-4FC7-9FE8-6CD862D1C99A}" srcOrd="0" destOrd="2" presId="urn:microsoft.com/office/officeart/2005/8/layout/list1"/>
    <dgm:cxn modelId="{4702843B-840C-4C03-8A1D-A54293A7C112}" type="presOf" srcId="{F4EA6AB5-1A4D-41F9-BC49-C6CC390796F0}" destId="{78617A1D-BB7B-4FC7-9FE8-6CD862D1C99A}" srcOrd="0" destOrd="1" presId="urn:microsoft.com/office/officeart/2005/8/layout/list1"/>
    <dgm:cxn modelId="{8C96FAD7-E1AC-4EB4-BC3D-7CB8D82174A6}" srcId="{D098E5C2-E2D0-4082-87B7-4FCE8220F225}" destId="{EE4731AE-9BA9-4FF5-B09F-ABA77F32AF29}" srcOrd="1" destOrd="0" parTransId="{1601D7C5-6698-4042-A895-5260CB3646C1}" sibTransId="{08684BED-E649-472B-AE85-16AC5AC99F35}"/>
    <dgm:cxn modelId="{B9A43EC7-C66E-4351-A427-73F20B6B7B73}" srcId="{DC091CB9-0CCB-4CD3-A666-9A4EA43ABF17}" destId="{3C74A987-5BCC-4C88-915C-533D0E7232B5}" srcOrd="0" destOrd="0" parTransId="{F0526C3F-A67B-409A-B549-395EE2699A10}" sibTransId="{287E01F5-1B53-4A96-B223-37C889C0F823}"/>
    <dgm:cxn modelId="{CB767F59-260F-4BD6-84C3-DACAD5B79E5F}" type="presOf" srcId="{DC091CB9-0CCB-4CD3-A666-9A4EA43ABF17}" destId="{85575CAB-22CC-4644-938D-E2D95B51E848}" srcOrd="1" destOrd="0" presId="urn:microsoft.com/office/officeart/2005/8/layout/list1"/>
    <dgm:cxn modelId="{25531D42-45B8-4DE1-8C27-2CD6F1951C6C}" type="presOf" srcId="{D098E5C2-E2D0-4082-87B7-4FCE8220F225}" destId="{7D603DC2-ED5B-4E26-9E22-20B9910916C8}" srcOrd="0" destOrd="0" presId="urn:microsoft.com/office/officeart/2005/8/layout/list1"/>
    <dgm:cxn modelId="{94EBA9BC-DB1A-4008-B8E8-53D31C0D8EB5}" type="presOf" srcId="{7DCAAFB0-AB02-4743-97CA-C45C34F7DDB8}" destId="{78617A1D-BB7B-4FC7-9FE8-6CD862D1C99A}" srcOrd="0" destOrd="3" presId="urn:microsoft.com/office/officeart/2005/8/layout/list1"/>
    <dgm:cxn modelId="{3159F7AB-B1B3-4B6E-A1D7-3A22EEBBD3E7}" srcId="{D098E5C2-E2D0-4082-87B7-4FCE8220F225}" destId="{16FE0E98-F79F-4B4E-89E1-DEBA208E3359}" srcOrd="0" destOrd="0" parTransId="{67B1E23F-0445-43FF-AD8C-2020CD63AEBC}" sibTransId="{686BB8D7-9B0C-45CE-A195-6FF2B1E51D16}"/>
    <dgm:cxn modelId="{13DFD078-FD0C-4E8E-8F66-6224E0C6134C}" srcId="{D098E5C2-E2D0-4082-87B7-4FCE8220F225}" destId="{DC091CB9-0CCB-4CD3-A666-9A4EA43ABF17}" srcOrd="2" destOrd="0" parTransId="{1BDE2D80-C0A0-40F7-89EA-13D688D40394}" sibTransId="{85F5B2E2-353A-4D02-AC5E-C097F552C521}"/>
    <dgm:cxn modelId="{FDF13A64-49FC-4E89-8AA0-B3D4A28D48F5}" srcId="{EE4731AE-9BA9-4FF5-B09F-ABA77F32AF29}" destId="{7DCAAFB0-AB02-4743-97CA-C45C34F7DDB8}" srcOrd="1" destOrd="0" parTransId="{65C3978A-586D-4213-AC11-C8FB27816BDB}" sibTransId="{A7CFFD0B-8557-4C2C-8018-5293F530A02A}"/>
    <dgm:cxn modelId="{96CD3295-0C9C-4901-A9C9-204C92E5016C}" type="presOf" srcId="{16FE0E98-F79F-4B4E-89E1-DEBA208E3359}" destId="{57954401-9139-40FB-A601-EC5761E11A3F}" srcOrd="0" destOrd="0" presId="urn:microsoft.com/office/officeart/2005/8/layout/list1"/>
    <dgm:cxn modelId="{36B1B620-150E-49BB-9AE0-A34704560BC5}" type="presOf" srcId="{EE4731AE-9BA9-4FF5-B09F-ABA77F32AF29}" destId="{D31E2937-7F4C-4612-8FA9-B9C526D71DDB}" srcOrd="1" destOrd="0" presId="urn:microsoft.com/office/officeart/2005/8/layout/list1"/>
    <dgm:cxn modelId="{B6FDD1F8-936A-4E8E-AC07-421A044C2632}" type="presOf" srcId="{EE4731AE-9BA9-4FF5-B09F-ABA77F32AF29}" destId="{D1C394E8-99D5-4F3E-87AE-E826F21EA40E}" srcOrd="0" destOrd="0" presId="urn:microsoft.com/office/officeart/2005/8/layout/list1"/>
    <dgm:cxn modelId="{28315D20-1FF6-4276-9890-E528A3E8B0E9}" srcId="{16FE0E98-F79F-4B4E-89E1-DEBA208E3359}" destId="{D10225C0-FF0E-4E2D-B376-6E2D30894DDD}" srcOrd="0" destOrd="0" parTransId="{012E42EA-8A23-4719-9A7A-B8AC864EE1FD}" sibTransId="{742AFB4C-71C9-46D4-9097-2BF350C01CA1}"/>
    <dgm:cxn modelId="{AF8FD78A-47A4-4748-9445-E99AE5E73B9B}" type="presOf" srcId="{0FF8923D-E343-4D84-8CAB-469FD5560582}" destId="{78617A1D-BB7B-4FC7-9FE8-6CD862D1C99A}" srcOrd="0" destOrd="0" presId="urn:microsoft.com/office/officeart/2005/8/layout/list1"/>
    <dgm:cxn modelId="{C36F6EFE-6556-437F-9849-237171D7A81B}" type="presOf" srcId="{3C74A987-5BCC-4C88-915C-533D0E7232B5}" destId="{2DD615A9-436A-4D60-8D6E-332F33B3D9C2}" srcOrd="0" destOrd="0" presId="urn:microsoft.com/office/officeart/2005/8/layout/list1"/>
    <dgm:cxn modelId="{BE02710C-50F6-4C75-9974-21D0DDE5433F}" type="presOf" srcId="{DC091CB9-0CCB-4CD3-A666-9A4EA43ABF17}" destId="{FD9C571D-5D3F-46F7-94BB-105F04FAADD7}" srcOrd="0" destOrd="0" presId="urn:microsoft.com/office/officeart/2005/8/layout/list1"/>
    <dgm:cxn modelId="{7BAFD61E-9832-40F4-9680-7492DCA59550}" srcId="{0FF8923D-E343-4D84-8CAB-469FD5560582}" destId="{5BEE478A-F595-4846-A45C-0CEEC0C985A5}" srcOrd="1" destOrd="0" parTransId="{243C2F10-1D49-4CB1-BBC8-6192C9BA73C9}" sibTransId="{16AAF7B8-9CEB-432C-ABCD-638862F2F8B5}"/>
    <dgm:cxn modelId="{227E25E2-7CC6-475E-8D0C-359F200D8F5E}" type="presOf" srcId="{D10225C0-FF0E-4E2D-B376-6E2D30894DDD}" destId="{DF54B2E2-E47E-4517-A75D-385F68F239BC}" srcOrd="0" destOrd="0" presId="urn:microsoft.com/office/officeart/2005/8/layout/list1"/>
    <dgm:cxn modelId="{8E4175C2-F20F-4156-BF71-225601679C54}" srcId="{EE4731AE-9BA9-4FF5-B09F-ABA77F32AF29}" destId="{0FF8923D-E343-4D84-8CAB-469FD5560582}" srcOrd="0" destOrd="0" parTransId="{3D5D0227-4EC3-40F7-A461-0BA30CF2FBA3}" sibTransId="{FA3F410F-1F52-43B9-87B5-D0BDCB1E2631}"/>
    <dgm:cxn modelId="{0835C0D3-3A5E-4F5A-A65F-43B6D7451CFF}" type="presParOf" srcId="{7D603DC2-ED5B-4E26-9E22-20B9910916C8}" destId="{A7D15CA1-BCF9-43A0-9DF7-491A05C396B9}" srcOrd="0" destOrd="0" presId="urn:microsoft.com/office/officeart/2005/8/layout/list1"/>
    <dgm:cxn modelId="{30F6A982-672C-4623-B8F9-CC3419EDF6EC}" type="presParOf" srcId="{A7D15CA1-BCF9-43A0-9DF7-491A05C396B9}" destId="{57954401-9139-40FB-A601-EC5761E11A3F}" srcOrd="0" destOrd="0" presId="urn:microsoft.com/office/officeart/2005/8/layout/list1"/>
    <dgm:cxn modelId="{C9DE39AF-6D6E-407F-AFC6-574FB4B2D549}" type="presParOf" srcId="{A7D15CA1-BCF9-43A0-9DF7-491A05C396B9}" destId="{4FE9318D-F745-4944-A5CC-3058CB01F90B}" srcOrd="1" destOrd="0" presId="urn:microsoft.com/office/officeart/2005/8/layout/list1"/>
    <dgm:cxn modelId="{741B272D-CDE7-4467-9704-9BFEA3D6C1CF}" type="presParOf" srcId="{7D603DC2-ED5B-4E26-9E22-20B9910916C8}" destId="{9C756C88-C035-4D01-B609-759D41730DB9}" srcOrd="1" destOrd="0" presId="urn:microsoft.com/office/officeart/2005/8/layout/list1"/>
    <dgm:cxn modelId="{36522C3F-2D86-4E58-879E-119A33CB86E3}" type="presParOf" srcId="{7D603DC2-ED5B-4E26-9E22-20B9910916C8}" destId="{DF54B2E2-E47E-4517-A75D-385F68F239BC}" srcOrd="2" destOrd="0" presId="urn:microsoft.com/office/officeart/2005/8/layout/list1"/>
    <dgm:cxn modelId="{0CBFCA28-1EA3-44AE-A625-08A496BE2E9F}" type="presParOf" srcId="{7D603DC2-ED5B-4E26-9E22-20B9910916C8}" destId="{F2E4E7FD-EDE5-4854-9D7E-FF1047E2264B}" srcOrd="3" destOrd="0" presId="urn:microsoft.com/office/officeart/2005/8/layout/list1"/>
    <dgm:cxn modelId="{7BF7DA32-574A-4BA6-829D-89E1D817730C}" type="presParOf" srcId="{7D603DC2-ED5B-4E26-9E22-20B9910916C8}" destId="{7345094B-21D2-4E27-BFA8-DFAD237D5A75}" srcOrd="4" destOrd="0" presId="urn:microsoft.com/office/officeart/2005/8/layout/list1"/>
    <dgm:cxn modelId="{FAAA0219-3E3E-48B5-9640-E5ED6C30B6EF}" type="presParOf" srcId="{7345094B-21D2-4E27-BFA8-DFAD237D5A75}" destId="{D1C394E8-99D5-4F3E-87AE-E826F21EA40E}" srcOrd="0" destOrd="0" presId="urn:microsoft.com/office/officeart/2005/8/layout/list1"/>
    <dgm:cxn modelId="{8BED3FEE-FE2D-4CCC-AE80-7E502F2C60A2}" type="presParOf" srcId="{7345094B-21D2-4E27-BFA8-DFAD237D5A75}" destId="{D31E2937-7F4C-4612-8FA9-B9C526D71DDB}" srcOrd="1" destOrd="0" presId="urn:microsoft.com/office/officeart/2005/8/layout/list1"/>
    <dgm:cxn modelId="{71D2321E-DE8D-4385-AAD3-C356284368EE}" type="presParOf" srcId="{7D603DC2-ED5B-4E26-9E22-20B9910916C8}" destId="{393850A3-EAF0-4510-BFE0-C0D85B0299FF}" srcOrd="5" destOrd="0" presId="urn:microsoft.com/office/officeart/2005/8/layout/list1"/>
    <dgm:cxn modelId="{C511450C-8BDE-4A8D-8E12-D0EE30D0270A}" type="presParOf" srcId="{7D603DC2-ED5B-4E26-9E22-20B9910916C8}" destId="{78617A1D-BB7B-4FC7-9FE8-6CD862D1C99A}" srcOrd="6" destOrd="0" presId="urn:microsoft.com/office/officeart/2005/8/layout/list1"/>
    <dgm:cxn modelId="{6A6733C3-05ED-49CA-A9BA-10910F6E75C6}" type="presParOf" srcId="{7D603DC2-ED5B-4E26-9E22-20B9910916C8}" destId="{DDD572A7-4672-4421-AC45-12B0CB2EECA4}" srcOrd="7" destOrd="0" presId="urn:microsoft.com/office/officeart/2005/8/layout/list1"/>
    <dgm:cxn modelId="{5EA5F40D-E9F7-49F7-B8CC-D9E7B51060DC}" type="presParOf" srcId="{7D603DC2-ED5B-4E26-9E22-20B9910916C8}" destId="{895614B2-3648-4BA3-A4C1-21E060BD252B}" srcOrd="8" destOrd="0" presId="urn:microsoft.com/office/officeart/2005/8/layout/list1"/>
    <dgm:cxn modelId="{D52C80C1-C4B9-4003-AFE5-7DB9E48A54E9}" type="presParOf" srcId="{895614B2-3648-4BA3-A4C1-21E060BD252B}" destId="{FD9C571D-5D3F-46F7-94BB-105F04FAADD7}" srcOrd="0" destOrd="0" presId="urn:microsoft.com/office/officeart/2005/8/layout/list1"/>
    <dgm:cxn modelId="{7B906526-8668-4214-81FE-C8B123C40389}" type="presParOf" srcId="{895614B2-3648-4BA3-A4C1-21E060BD252B}" destId="{85575CAB-22CC-4644-938D-E2D95B51E848}" srcOrd="1" destOrd="0" presId="urn:microsoft.com/office/officeart/2005/8/layout/list1"/>
    <dgm:cxn modelId="{7EDBDCB8-9D40-4E40-AEC6-B13672724765}" type="presParOf" srcId="{7D603DC2-ED5B-4E26-9E22-20B9910916C8}" destId="{143E5AAE-E1D9-4A65-8144-A832A8D75D5D}" srcOrd="9" destOrd="0" presId="urn:microsoft.com/office/officeart/2005/8/layout/list1"/>
    <dgm:cxn modelId="{7AF6755A-BA44-4797-AC3A-964CD56447CE}" type="presParOf" srcId="{7D603DC2-ED5B-4E26-9E22-20B9910916C8}" destId="{2DD615A9-436A-4D60-8D6E-332F33B3D9C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CD9F18-9502-412C-8793-1A7B39BED5FC}"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n-US"/>
        </a:p>
      </dgm:t>
    </dgm:pt>
    <dgm:pt modelId="{0E5C455F-4463-4368-B4EE-4B93CA90BAF1}">
      <dgm:prSet phldrT="[Text]"/>
      <dgm:spPr/>
      <dgm:t>
        <a:bodyPr/>
        <a:lstStyle/>
        <a:p>
          <a:r>
            <a:rPr lang="de-DE">
              <a:sym typeface="Wingdings" panose="05000000000000000000" pitchFamily="2" charset="2"/>
            </a:rPr>
            <a:t>Befragung nach bish. Gaming Experience durch kurzen Fragebogen </a:t>
          </a:r>
          <a:endParaRPr lang="en-US" dirty="0"/>
        </a:p>
      </dgm:t>
    </dgm:pt>
    <dgm:pt modelId="{1AB351AE-63DA-4733-9D06-95753691E36D}" type="parTrans" cxnId="{8A554700-5CCD-4EED-A4A3-59304F315FE0}">
      <dgm:prSet/>
      <dgm:spPr/>
      <dgm:t>
        <a:bodyPr/>
        <a:lstStyle/>
        <a:p>
          <a:endParaRPr lang="en-US"/>
        </a:p>
      </dgm:t>
    </dgm:pt>
    <dgm:pt modelId="{20449FCB-C8A0-47DA-B67D-5F01F236C672}" type="sibTrans" cxnId="{8A554700-5CCD-4EED-A4A3-59304F315FE0}">
      <dgm:prSet/>
      <dgm:spPr/>
      <dgm:t>
        <a:bodyPr/>
        <a:lstStyle/>
        <a:p>
          <a:endParaRPr lang="en-US"/>
        </a:p>
      </dgm:t>
    </dgm:pt>
    <dgm:pt modelId="{FAD66416-22B6-4DE1-9F9B-CD5D36F9C4EE}">
      <dgm:prSet/>
      <dgm:spPr/>
      <dgm:t>
        <a:bodyPr/>
        <a:lstStyle/>
        <a:p>
          <a:r>
            <a:rPr lang="de-DE">
              <a:sym typeface="Wingdings" panose="05000000000000000000" pitchFamily="2" charset="2"/>
            </a:rPr>
            <a:t>Game Experience Questionnaire (</a:t>
          </a:r>
          <a:r>
            <a:rPr lang="en-US"/>
            <a:t>Ijsselsteijn et. al)</a:t>
          </a:r>
          <a:r>
            <a:rPr lang="de-DE">
              <a:sym typeface="Wingdings" panose="05000000000000000000" pitchFamily="2" charset="2"/>
            </a:rPr>
            <a:t>: </a:t>
          </a:r>
          <a:endParaRPr lang="de-DE" dirty="0">
            <a:sym typeface="Wingdings" panose="05000000000000000000" pitchFamily="2" charset="2"/>
          </a:endParaRPr>
        </a:p>
      </dgm:t>
    </dgm:pt>
    <dgm:pt modelId="{88AB2E97-DE4E-4677-AE2F-AD12B2950B52}" type="parTrans" cxnId="{2C95841F-6F4C-4158-B6E1-F23C8641402B}">
      <dgm:prSet/>
      <dgm:spPr/>
      <dgm:t>
        <a:bodyPr/>
        <a:lstStyle/>
        <a:p>
          <a:endParaRPr lang="en-US"/>
        </a:p>
      </dgm:t>
    </dgm:pt>
    <dgm:pt modelId="{DBE491BE-B270-4276-8DDF-24986A46D31D}" type="sibTrans" cxnId="{2C95841F-6F4C-4158-B6E1-F23C8641402B}">
      <dgm:prSet/>
      <dgm:spPr/>
      <dgm:t>
        <a:bodyPr/>
        <a:lstStyle/>
        <a:p>
          <a:endParaRPr lang="en-US"/>
        </a:p>
      </dgm:t>
    </dgm:pt>
    <dgm:pt modelId="{1F58B9C4-C4B4-4F0B-AC34-DBA59E78E7BA}">
      <dgm:prSet/>
      <dgm:spPr/>
      <dgm:t>
        <a:bodyPr/>
        <a:lstStyle/>
        <a:p>
          <a:r>
            <a:rPr lang="de-DE">
              <a:sym typeface="Wingdings" panose="05000000000000000000" pitchFamily="2" charset="2"/>
            </a:rPr>
            <a:t>Messung der Dimensionen Competence, Flow, Negative Affect, Positive Affect, Challenge, Tension und Immersion</a:t>
          </a:r>
          <a:endParaRPr lang="de-DE" dirty="0">
            <a:sym typeface="Wingdings" panose="05000000000000000000" pitchFamily="2" charset="2"/>
          </a:endParaRPr>
        </a:p>
      </dgm:t>
    </dgm:pt>
    <dgm:pt modelId="{E4435075-7D42-4EB3-A219-4735E716295C}" type="parTrans" cxnId="{F48EB6BF-1297-4958-9EFA-053965D45D2E}">
      <dgm:prSet/>
      <dgm:spPr/>
      <dgm:t>
        <a:bodyPr/>
        <a:lstStyle/>
        <a:p>
          <a:endParaRPr lang="en-US"/>
        </a:p>
      </dgm:t>
    </dgm:pt>
    <dgm:pt modelId="{F89F8B31-0196-4ACF-86AF-D9C141CEF705}" type="sibTrans" cxnId="{F48EB6BF-1297-4958-9EFA-053965D45D2E}">
      <dgm:prSet/>
      <dgm:spPr/>
      <dgm:t>
        <a:bodyPr/>
        <a:lstStyle/>
        <a:p>
          <a:endParaRPr lang="en-US"/>
        </a:p>
      </dgm:t>
    </dgm:pt>
    <dgm:pt modelId="{14B6DE5C-F4DF-45F1-8CF7-2F3D8FFC0425}">
      <dgm:prSet/>
      <dgm:spPr/>
      <dgm:t>
        <a:bodyPr/>
        <a:lstStyle/>
        <a:p>
          <a:r>
            <a:rPr lang="de-DE">
              <a:sym typeface="Wingdings" panose="05000000000000000000" pitchFamily="2" charset="2"/>
            </a:rPr>
            <a:t>Game Engagement Questionnaire (Brockmyer et. al, 2009):</a:t>
          </a:r>
          <a:endParaRPr lang="de-DE" dirty="0">
            <a:sym typeface="Wingdings" panose="05000000000000000000" pitchFamily="2" charset="2"/>
          </a:endParaRPr>
        </a:p>
      </dgm:t>
    </dgm:pt>
    <dgm:pt modelId="{92CF3EBD-43C8-4E9F-90A5-5CEB62AD5C42}" type="parTrans" cxnId="{CBFBA300-BC02-4899-827E-A27909F55B38}">
      <dgm:prSet/>
      <dgm:spPr/>
      <dgm:t>
        <a:bodyPr/>
        <a:lstStyle/>
        <a:p>
          <a:endParaRPr lang="en-US"/>
        </a:p>
      </dgm:t>
    </dgm:pt>
    <dgm:pt modelId="{74AA1DE7-408F-40CD-9537-0A182AC5229F}" type="sibTrans" cxnId="{CBFBA300-BC02-4899-827E-A27909F55B38}">
      <dgm:prSet/>
      <dgm:spPr/>
      <dgm:t>
        <a:bodyPr/>
        <a:lstStyle/>
        <a:p>
          <a:endParaRPr lang="en-US"/>
        </a:p>
      </dgm:t>
    </dgm:pt>
    <dgm:pt modelId="{555AE33E-9262-4B56-9E1E-AE3AA9A31823}">
      <dgm:prSet/>
      <dgm:spPr/>
      <dgm:t>
        <a:bodyPr/>
        <a:lstStyle/>
        <a:p>
          <a:r>
            <a:rPr lang="de-DE">
              <a:sym typeface="Wingdings" panose="05000000000000000000" pitchFamily="2" charset="2"/>
            </a:rPr>
            <a:t>Immersion, Presence, Flow und Absorption</a:t>
          </a:r>
          <a:endParaRPr lang="de-DE" dirty="0">
            <a:sym typeface="Wingdings" panose="05000000000000000000" pitchFamily="2" charset="2"/>
          </a:endParaRPr>
        </a:p>
      </dgm:t>
    </dgm:pt>
    <dgm:pt modelId="{9B661BEC-839B-4D5E-B993-76EA6139D38E}" type="parTrans" cxnId="{47239D05-589D-4C23-8150-3810566234AE}">
      <dgm:prSet/>
      <dgm:spPr/>
      <dgm:t>
        <a:bodyPr/>
        <a:lstStyle/>
        <a:p>
          <a:endParaRPr lang="en-US"/>
        </a:p>
      </dgm:t>
    </dgm:pt>
    <dgm:pt modelId="{FDFA1C79-94F0-4CEB-ACF3-FE790849E6D8}" type="sibTrans" cxnId="{47239D05-589D-4C23-8150-3810566234AE}">
      <dgm:prSet/>
      <dgm:spPr/>
      <dgm:t>
        <a:bodyPr/>
        <a:lstStyle/>
        <a:p>
          <a:endParaRPr lang="en-US"/>
        </a:p>
      </dgm:t>
    </dgm:pt>
    <dgm:pt modelId="{E70D05EE-2C68-4FE6-AE99-B509F73D4033}">
      <dgm:prSet/>
      <dgm:spPr/>
      <dgm:t>
        <a:bodyPr/>
        <a:lstStyle/>
        <a:p>
          <a:r>
            <a:rPr lang="de-DE" dirty="0">
              <a:sym typeface="Wingdings" panose="05000000000000000000" pitchFamily="2" charset="2"/>
            </a:rPr>
            <a:t>ISO-Norm </a:t>
          </a:r>
          <a:r>
            <a:rPr lang="de-DE" dirty="0" err="1">
              <a:sym typeface="Wingdings" panose="05000000000000000000" pitchFamily="2" charset="2"/>
            </a:rPr>
            <a:t>Questionnaire</a:t>
          </a:r>
          <a:r>
            <a:rPr lang="de-DE" dirty="0">
              <a:sym typeface="Wingdings" panose="05000000000000000000" pitchFamily="2" charset="2"/>
            </a:rPr>
            <a:t> 9241/10:</a:t>
          </a:r>
        </a:p>
      </dgm:t>
    </dgm:pt>
    <dgm:pt modelId="{1F08064C-3E98-43A7-A9F3-FC0DD6A0EC48}" type="parTrans" cxnId="{A342A101-5F5A-4890-891D-1F011EF3CE28}">
      <dgm:prSet/>
      <dgm:spPr/>
      <dgm:t>
        <a:bodyPr/>
        <a:lstStyle/>
        <a:p>
          <a:endParaRPr lang="en-US"/>
        </a:p>
      </dgm:t>
    </dgm:pt>
    <dgm:pt modelId="{726B1075-60CF-493A-B264-2D62B4087498}" type="sibTrans" cxnId="{A342A101-5F5A-4890-891D-1F011EF3CE28}">
      <dgm:prSet/>
      <dgm:spPr/>
      <dgm:t>
        <a:bodyPr/>
        <a:lstStyle/>
        <a:p>
          <a:endParaRPr lang="en-US"/>
        </a:p>
      </dgm:t>
    </dgm:pt>
    <dgm:pt modelId="{C30A8FE7-5C28-4343-9EA8-8AA5FA0BB1AC}">
      <dgm:prSet/>
      <dgm:spPr/>
      <dgm:t>
        <a:bodyPr/>
        <a:lstStyle/>
        <a:p>
          <a:r>
            <a:rPr lang="de-DE">
              <a:sym typeface="Wingdings" panose="05000000000000000000" pitchFamily="2" charset="2"/>
            </a:rPr>
            <a:t>Untersuchung von Usability-Problemen, die ggf. die PX beeinflussen könnten</a:t>
          </a:r>
          <a:endParaRPr lang="de-DE" dirty="0">
            <a:sym typeface="Wingdings" panose="05000000000000000000" pitchFamily="2" charset="2"/>
          </a:endParaRPr>
        </a:p>
      </dgm:t>
    </dgm:pt>
    <dgm:pt modelId="{F1702F71-F446-4692-82DE-EE3CE24EC927}" type="parTrans" cxnId="{DCE381F8-0F6F-4DE7-8109-2D54C721B8C1}">
      <dgm:prSet/>
      <dgm:spPr/>
      <dgm:t>
        <a:bodyPr/>
        <a:lstStyle/>
        <a:p>
          <a:endParaRPr lang="en-US"/>
        </a:p>
      </dgm:t>
    </dgm:pt>
    <dgm:pt modelId="{E786FEF0-B4C9-4A6A-945F-D3C9E3385537}" type="sibTrans" cxnId="{DCE381F8-0F6F-4DE7-8109-2D54C721B8C1}">
      <dgm:prSet/>
      <dgm:spPr/>
      <dgm:t>
        <a:bodyPr/>
        <a:lstStyle/>
        <a:p>
          <a:endParaRPr lang="en-US"/>
        </a:p>
      </dgm:t>
    </dgm:pt>
    <dgm:pt modelId="{31D9EA67-C021-4930-BC66-ED5F02FDF8AE}">
      <dgm:prSet/>
      <dgm:spPr/>
      <dgm:t>
        <a:bodyPr/>
        <a:lstStyle/>
        <a:p>
          <a:r>
            <a:rPr lang="de-DE">
              <a:sym typeface="Wingdings" panose="05000000000000000000" pitchFamily="2" charset="2"/>
            </a:rPr>
            <a:t>Performance Metriken: </a:t>
          </a:r>
          <a:endParaRPr lang="de-DE" dirty="0">
            <a:sym typeface="Wingdings" panose="05000000000000000000" pitchFamily="2" charset="2"/>
          </a:endParaRPr>
        </a:p>
      </dgm:t>
    </dgm:pt>
    <dgm:pt modelId="{19DFC92D-383B-4518-8778-8657C05814AC}" type="parTrans" cxnId="{ABB351FD-6344-4AFF-B1FF-154C58EBA7A9}">
      <dgm:prSet/>
      <dgm:spPr/>
      <dgm:t>
        <a:bodyPr/>
        <a:lstStyle/>
        <a:p>
          <a:endParaRPr lang="en-US"/>
        </a:p>
      </dgm:t>
    </dgm:pt>
    <dgm:pt modelId="{90E466B6-8730-4217-AF0F-CD36303BF96F}" type="sibTrans" cxnId="{ABB351FD-6344-4AFF-B1FF-154C58EBA7A9}">
      <dgm:prSet/>
      <dgm:spPr/>
      <dgm:t>
        <a:bodyPr/>
        <a:lstStyle/>
        <a:p>
          <a:endParaRPr lang="en-US"/>
        </a:p>
      </dgm:t>
    </dgm:pt>
    <dgm:pt modelId="{D19A3124-55FE-4522-AD30-F4470C8EC424}">
      <dgm:prSet/>
      <dgm:spPr/>
      <dgm:t>
        <a:bodyPr/>
        <a:lstStyle/>
        <a:p>
          <a:r>
            <a:rPr lang="de-DE">
              <a:sym typeface="Wingdings" panose="05000000000000000000" pitchFamily="2" charset="2"/>
            </a:rPr>
            <a:t>Spielertode</a:t>
          </a:r>
          <a:endParaRPr lang="de-DE" dirty="0">
            <a:sym typeface="Wingdings" panose="05000000000000000000" pitchFamily="2" charset="2"/>
          </a:endParaRPr>
        </a:p>
      </dgm:t>
    </dgm:pt>
    <dgm:pt modelId="{C6ED8E6D-7DF0-4555-9FAE-5968AF1DEE02}" type="parTrans" cxnId="{5ECB6218-0CEC-4A9F-8C7A-26675B214863}">
      <dgm:prSet/>
      <dgm:spPr/>
      <dgm:t>
        <a:bodyPr/>
        <a:lstStyle/>
        <a:p>
          <a:endParaRPr lang="en-US"/>
        </a:p>
      </dgm:t>
    </dgm:pt>
    <dgm:pt modelId="{2566434C-58F9-4D58-A270-EC58C535CB32}" type="sibTrans" cxnId="{5ECB6218-0CEC-4A9F-8C7A-26675B214863}">
      <dgm:prSet/>
      <dgm:spPr/>
      <dgm:t>
        <a:bodyPr/>
        <a:lstStyle/>
        <a:p>
          <a:endParaRPr lang="en-US"/>
        </a:p>
      </dgm:t>
    </dgm:pt>
    <dgm:pt modelId="{CA140DAC-2B79-454A-A48D-6FC609CCC0E9}">
      <dgm:prSet/>
      <dgm:spPr/>
      <dgm:t>
        <a:bodyPr/>
        <a:lstStyle/>
        <a:p>
          <a:r>
            <a:rPr lang="de-DE">
              <a:sym typeface="Wingdings" panose="05000000000000000000" pitchFamily="2" charset="2"/>
            </a:rPr>
            <a:t>Welche Teile des Levels wurden erfolgreich absolviert?</a:t>
          </a:r>
          <a:endParaRPr lang="de-DE" dirty="0">
            <a:sym typeface="Wingdings" panose="05000000000000000000" pitchFamily="2" charset="2"/>
          </a:endParaRPr>
        </a:p>
      </dgm:t>
    </dgm:pt>
    <dgm:pt modelId="{215A596D-65B4-4B3D-88FB-15AAE28B2173}" type="parTrans" cxnId="{A08E8B2F-B455-4854-8E70-E5E5F567B6B8}">
      <dgm:prSet/>
      <dgm:spPr/>
      <dgm:t>
        <a:bodyPr/>
        <a:lstStyle/>
        <a:p>
          <a:endParaRPr lang="en-US"/>
        </a:p>
      </dgm:t>
    </dgm:pt>
    <dgm:pt modelId="{37D0D095-24F6-4573-A4EF-66F723C85AA3}" type="sibTrans" cxnId="{A08E8B2F-B455-4854-8E70-E5E5F567B6B8}">
      <dgm:prSet/>
      <dgm:spPr/>
      <dgm:t>
        <a:bodyPr/>
        <a:lstStyle/>
        <a:p>
          <a:endParaRPr lang="en-US"/>
        </a:p>
      </dgm:t>
    </dgm:pt>
    <dgm:pt modelId="{F71BE852-C338-4D06-ABA1-3CBCBAC3EBF7}" type="pres">
      <dgm:prSet presAssocID="{77CD9F18-9502-412C-8793-1A7B39BED5FC}" presName="linear" presStyleCnt="0">
        <dgm:presLayoutVars>
          <dgm:dir/>
          <dgm:animLvl val="lvl"/>
          <dgm:resizeHandles val="exact"/>
        </dgm:presLayoutVars>
      </dgm:prSet>
      <dgm:spPr/>
      <dgm:t>
        <a:bodyPr/>
        <a:lstStyle/>
        <a:p>
          <a:endParaRPr lang="de-DE"/>
        </a:p>
      </dgm:t>
    </dgm:pt>
    <dgm:pt modelId="{4F402E94-1158-4121-B6A7-87AAB9EE2F41}" type="pres">
      <dgm:prSet presAssocID="{0E5C455F-4463-4368-B4EE-4B93CA90BAF1}" presName="parentLin" presStyleCnt="0"/>
      <dgm:spPr/>
    </dgm:pt>
    <dgm:pt modelId="{FAFDA676-3C29-42C6-9AA6-E023E62DE298}" type="pres">
      <dgm:prSet presAssocID="{0E5C455F-4463-4368-B4EE-4B93CA90BAF1}" presName="parentLeftMargin" presStyleLbl="node1" presStyleIdx="0" presStyleCnt="5"/>
      <dgm:spPr/>
      <dgm:t>
        <a:bodyPr/>
        <a:lstStyle/>
        <a:p>
          <a:endParaRPr lang="de-DE"/>
        </a:p>
      </dgm:t>
    </dgm:pt>
    <dgm:pt modelId="{2E3F5C0D-6643-41F0-9F03-3B7F0E576388}" type="pres">
      <dgm:prSet presAssocID="{0E5C455F-4463-4368-B4EE-4B93CA90BAF1}" presName="parentText" presStyleLbl="node1" presStyleIdx="0" presStyleCnt="5">
        <dgm:presLayoutVars>
          <dgm:chMax val="0"/>
          <dgm:bulletEnabled val="1"/>
        </dgm:presLayoutVars>
      </dgm:prSet>
      <dgm:spPr/>
      <dgm:t>
        <a:bodyPr/>
        <a:lstStyle/>
        <a:p>
          <a:endParaRPr lang="de-DE"/>
        </a:p>
      </dgm:t>
    </dgm:pt>
    <dgm:pt modelId="{6535E889-3517-46FE-8B39-2440D0768CEF}" type="pres">
      <dgm:prSet presAssocID="{0E5C455F-4463-4368-B4EE-4B93CA90BAF1}" presName="negativeSpace" presStyleCnt="0"/>
      <dgm:spPr/>
    </dgm:pt>
    <dgm:pt modelId="{6AFB5025-8780-42CC-A7A6-B882458F3B4E}" type="pres">
      <dgm:prSet presAssocID="{0E5C455F-4463-4368-B4EE-4B93CA90BAF1}" presName="childText" presStyleLbl="conFgAcc1" presStyleIdx="0" presStyleCnt="5">
        <dgm:presLayoutVars>
          <dgm:bulletEnabled val="1"/>
        </dgm:presLayoutVars>
      </dgm:prSet>
      <dgm:spPr/>
    </dgm:pt>
    <dgm:pt modelId="{AF7F44E9-B521-41BE-925E-231AF6D8795B}" type="pres">
      <dgm:prSet presAssocID="{20449FCB-C8A0-47DA-B67D-5F01F236C672}" presName="spaceBetweenRectangles" presStyleCnt="0"/>
      <dgm:spPr/>
    </dgm:pt>
    <dgm:pt modelId="{6CA0DBC3-5ABE-4374-B305-E21AB1393301}" type="pres">
      <dgm:prSet presAssocID="{FAD66416-22B6-4DE1-9F9B-CD5D36F9C4EE}" presName="parentLin" presStyleCnt="0"/>
      <dgm:spPr/>
    </dgm:pt>
    <dgm:pt modelId="{CE327429-2A4E-4D47-BAF1-4A26B1D41961}" type="pres">
      <dgm:prSet presAssocID="{FAD66416-22B6-4DE1-9F9B-CD5D36F9C4EE}" presName="parentLeftMargin" presStyleLbl="node1" presStyleIdx="0" presStyleCnt="5"/>
      <dgm:spPr/>
      <dgm:t>
        <a:bodyPr/>
        <a:lstStyle/>
        <a:p>
          <a:endParaRPr lang="de-DE"/>
        </a:p>
      </dgm:t>
    </dgm:pt>
    <dgm:pt modelId="{D85A0DC1-7048-44CE-B31D-F718AA0A493B}" type="pres">
      <dgm:prSet presAssocID="{FAD66416-22B6-4DE1-9F9B-CD5D36F9C4EE}" presName="parentText" presStyleLbl="node1" presStyleIdx="1" presStyleCnt="5">
        <dgm:presLayoutVars>
          <dgm:chMax val="0"/>
          <dgm:bulletEnabled val="1"/>
        </dgm:presLayoutVars>
      </dgm:prSet>
      <dgm:spPr/>
      <dgm:t>
        <a:bodyPr/>
        <a:lstStyle/>
        <a:p>
          <a:endParaRPr lang="de-DE"/>
        </a:p>
      </dgm:t>
    </dgm:pt>
    <dgm:pt modelId="{87207371-E2E0-4099-9F17-E7793C5309B7}" type="pres">
      <dgm:prSet presAssocID="{FAD66416-22B6-4DE1-9F9B-CD5D36F9C4EE}" presName="negativeSpace" presStyleCnt="0"/>
      <dgm:spPr/>
    </dgm:pt>
    <dgm:pt modelId="{5D028123-FB73-4DC6-BE01-41B7DD7125CE}" type="pres">
      <dgm:prSet presAssocID="{FAD66416-22B6-4DE1-9F9B-CD5D36F9C4EE}" presName="childText" presStyleLbl="conFgAcc1" presStyleIdx="1" presStyleCnt="5">
        <dgm:presLayoutVars>
          <dgm:bulletEnabled val="1"/>
        </dgm:presLayoutVars>
      </dgm:prSet>
      <dgm:spPr/>
      <dgm:t>
        <a:bodyPr/>
        <a:lstStyle/>
        <a:p>
          <a:endParaRPr lang="de-DE"/>
        </a:p>
      </dgm:t>
    </dgm:pt>
    <dgm:pt modelId="{6953D2E5-74B8-441B-A073-9D5C560E5B2B}" type="pres">
      <dgm:prSet presAssocID="{DBE491BE-B270-4276-8DDF-24986A46D31D}" presName="spaceBetweenRectangles" presStyleCnt="0"/>
      <dgm:spPr/>
    </dgm:pt>
    <dgm:pt modelId="{894F48E1-1FF6-4145-B01E-5491C8B09186}" type="pres">
      <dgm:prSet presAssocID="{14B6DE5C-F4DF-45F1-8CF7-2F3D8FFC0425}" presName="parentLin" presStyleCnt="0"/>
      <dgm:spPr/>
    </dgm:pt>
    <dgm:pt modelId="{8F028149-9322-4919-8152-95D93FE2DD66}" type="pres">
      <dgm:prSet presAssocID="{14B6DE5C-F4DF-45F1-8CF7-2F3D8FFC0425}" presName="parentLeftMargin" presStyleLbl="node1" presStyleIdx="1" presStyleCnt="5"/>
      <dgm:spPr/>
      <dgm:t>
        <a:bodyPr/>
        <a:lstStyle/>
        <a:p>
          <a:endParaRPr lang="de-DE"/>
        </a:p>
      </dgm:t>
    </dgm:pt>
    <dgm:pt modelId="{C3127DED-06E7-4F3C-A631-C3DBA346B5CC}" type="pres">
      <dgm:prSet presAssocID="{14B6DE5C-F4DF-45F1-8CF7-2F3D8FFC0425}" presName="parentText" presStyleLbl="node1" presStyleIdx="2" presStyleCnt="5">
        <dgm:presLayoutVars>
          <dgm:chMax val="0"/>
          <dgm:bulletEnabled val="1"/>
        </dgm:presLayoutVars>
      </dgm:prSet>
      <dgm:spPr/>
      <dgm:t>
        <a:bodyPr/>
        <a:lstStyle/>
        <a:p>
          <a:endParaRPr lang="de-DE"/>
        </a:p>
      </dgm:t>
    </dgm:pt>
    <dgm:pt modelId="{DC271B0E-7DD7-4047-8BF1-D2A330168DBC}" type="pres">
      <dgm:prSet presAssocID="{14B6DE5C-F4DF-45F1-8CF7-2F3D8FFC0425}" presName="negativeSpace" presStyleCnt="0"/>
      <dgm:spPr/>
    </dgm:pt>
    <dgm:pt modelId="{778AAC6E-2F24-431D-B925-11CA4955FE8F}" type="pres">
      <dgm:prSet presAssocID="{14B6DE5C-F4DF-45F1-8CF7-2F3D8FFC0425}" presName="childText" presStyleLbl="conFgAcc1" presStyleIdx="2" presStyleCnt="5">
        <dgm:presLayoutVars>
          <dgm:bulletEnabled val="1"/>
        </dgm:presLayoutVars>
      </dgm:prSet>
      <dgm:spPr/>
      <dgm:t>
        <a:bodyPr/>
        <a:lstStyle/>
        <a:p>
          <a:endParaRPr lang="de-DE"/>
        </a:p>
      </dgm:t>
    </dgm:pt>
    <dgm:pt modelId="{75A26F32-C182-4E24-A8A5-7C09FFD79F0C}" type="pres">
      <dgm:prSet presAssocID="{74AA1DE7-408F-40CD-9537-0A182AC5229F}" presName="spaceBetweenRectangles" presStyleCnt="0"/>
      <dgm:spPr/>
    </dgm:pt>
    <dgm:pt modelId="{16F48827-6227-492A-AAE0-DD60F574E45A}" type="pres">
      <dgm:prSet presAssocID="{E70D05EE-2C68-4FE6-AE99-B509F73D4033}" presName="parentLin" presStyleCnt="0"/>
      <dgm:spPr/>
    </dgm:pt>
    <dgm:pt modelId="{770F2D6B-22AE-4FF8-8D2C-44E7C9DD69F0}" type="pres">
      <dgm:prSet presAssocID="{E70D05EE-2C68-4FE6-AE99-B509F73D4033}" presName="parentLeftMargin" presStyleLbl="node1" presStyleIdx="2" presStyleCnt="5"/>
      <dgm:spPr/>
      <dgm:t>
        <a:bodyPr/>
        <a:lstStyle/>
        <a:p>
          <a:endParaRPr lang="de-DE"/>
        </a:p>
      </dgm:t>
    </dgm:pt>
    <dgm:pt modelId="{1A6E4DED-9F04-49B5-B00F-77C11DE0F3DC}" type="pres">
      <dgm:prSet presAssocID="{E70D05EE-2C68-4FE6-AE99-B509F73D4033}" presName="parentText" presStyleLbl="node1" presStyleIdx="3" presStyleCnt="5">
        <dgm:presLayoutVars>
          <dgm:chMax val="0"/>
          <dgm:bulletEnabled val="1"/>
        </dgm:presLayoutVars>
      </dgm:prSet>
      <dgm:spPr/>
      <dgm:t>
        <a:bodyPr/>
        <a:lstStyle/>
        <a:p>
          <a:endParaRPr lang="de-DE"/>
        </a:p>
      </dgm:t>
    </dgm:pt>
    <dgm:pt modelId="{DD0180EF-CB5D-475E-A253-813A31024580}" type="pres">
      <dgm:prSet presAssocID="{E70D05EE-2C68-4FE6-AE99-B509F73D4033}" presName="negativeSpace" presStyleCnt="0"/>
      <dgm:spPr/>
    </dgm:pt>
    <dgm:pt modelId="{E84E5F25-00AD-4559-A0A6-484DF3067C40}" type="pres">
      <dgm:prSet presAssocID="{E70D05EE-2C68-4FE6-AE99-B509F73D4033}" presName="childText" presStyleLbl="conFgAcc1" presStyleIdx="3" presStyleCnt="5">
        <dgm:presLayoutVars>
          <dgm:bulletEnabled val="1"/>
        </dgm:presLayoutVars>
      </dgm:prSet>
      <dgm:spPr/>
      <dgm:t>
        <a:bodyPr/>
        <a:lstStyle/>
        <a:p>
          <a:endParaRPr lang="de-DE"/>
        </a:p>
      </dgm:t>
    </dgm:pt>
    <dgm:pt modelId="{3F49F970-BF34-46BA-9A5F-A573AE7343BC}" type="pres">
      <dgm:prSet presAssocID="{726B1075-60CF-493A-B264-2D62B4087498}" presName="spaceBetweenRectangles" presStyleCnt="0"/>
      <dgm:spPr/>
    </dgm:pt>
    <dgm:pt modelId="{22EB468E-1893-42F7-9803-62DA8220D016}" type="pres">
      <dgm:prSet presAssocID="{31D9EA67-C021-4930-BC66-ED5F02FDF8AE}" presName="parentLin" presStyleCnt="0"/>
      <dgm:spPr/>
    </dgm:pt>
    <dgm:pt modelId="{FE380F40-E47C-4010-B8AF-944B8CCBDB29}" type="pres">
      <dgm:prSet presAssocID="{31D9EA67-C021-4930-BC66-ED5F02FDF8AE}" presName="parentLeftMargin" presStyleLbl="node1" presStyleIdx="3" presStyleCnt="5"/>
      <dgm:spPr/>
      <dgm:t>
        <a:bodyPr/>
        <a:lstStyle/>
        <a:p>
          <a:endParaRPr lang="de-DE"/>
        </a:p>
      </dgm:t>
    </dgm:pt>
    <dgm:pt modelId="{53FAE8AA-C35A-4EE3-BA34-17EBD8CB4668}" type="pres">
      <dgm:prSet presAssocID="{31D9EA67-C021-4930-BC66-ED5F02FDF8AE}" presName="parentText" presStyleLbl="node1" presStyleIdx="4" presStyleCnt="5">
        <dgm:presLayoutVars>
          <dgm:chMax val="0"/>
          <dgm:bulletEnabled val="1"/>
        </dgm:presLayoutVars>
      </dgm:prSet>
      <dgm:spPr/>
      <dgm:t>
        <a:bodyPr/>
        <a:lstStyle/>
        <a:p>
          <a:endParaRPr lang="de-DE"/>
        </a:p>
      </dgm:t>
    </dgm:pt>
    <dgm:pt modelId="{E50399B6-9D77-430D-9992-2E4D0D67516D}" type="pres">
      <dgm:prSet presAssocID="{31D9EA67-C021-4930-BC66-ED5F02FDF8AE}" presName="negativeSpace" presStyleCnt="0"/>
      <dgm:spPr/>
    </dgm:pt>
    <dgm:pt modelId="{14B93A4A-A4DA-4F8C-B944-EF56ED96E4F8}" type="pres">
      <dgm:prSet presAssocID="{31D9EA67-C021-4930-BC66-ED5F02FDF8AE}" presName="childText" presStyleLbl="conFgAcc1" presStyleIdx="4" presStyleCnt="5">
        <dgm:presLayoutVars>
          <dgm:bulletEnabled val="1"/>
        </dgm:presLayoutVars>
      </dgm:prSet>
      <dgm:spPr/>
      <dgm:t>
        <a:bodyPr/>
        <a:lstStyle/>
        <a:p>
          <a:endParaRPr lang="de-DE"/>
        </a:p>
      </dgm:t>
    </dgm:pt>
  </dgm:ptLst>
  <dgm:cxnLst>
    <dgm:cxn modelId="{5ECB6218-0CEC-4A9F-8C7A-26675B214863}" srcId="{31D9EA67-C021-4930-BC66-ED5F02FDF8AE}" destId="{D19A3124-55FE-4522-AD30-F4470C8EC424}" srcOrd="0" destOrd="0" parTransId="{C6ED8E6D-7DF0-4555-9FAE-5968AF1DEE02}" sibTransId="{2566434C-58F9-4D58-A270-EC58C535CB32}"/>
    <dgm:cxn modelId="{CBFBA300-BC02-4899-827E-A27909F55B38}" srcId="{77CD9F18-9502-412C-8793-1A7B39BED5FC}" destId="{14B6DE5C-F4DF-45F1-8CF7-2F3D8FFC0425}" srcOrd="2" destOrd="0" parTransId="{92CF3EBD-43C8-4E9F-90A5-5CEB62AD5C42}" sibTransId="{74AA1DE7-408F-40CD-9537-0A182AC5229F}"/>
    <dgm:cxn modelId="{65AE553B-801A-4808-9DAD-101BDCEE2A76}" type="presOf" srcId="{D19A3124-55FE-4522-AD30-F4470C8EC424}" destId="{14B93A4A-A4DA-4F8C-B944-EF56ED96E4F8}" srcOrd="0" destOrd="0" presId="urn:microsoft.com/office/officeart/2005/8/layout/list1"/>
    <dgm:cxn modelId="{F48EB6BF-1297-4958-9EFA-053965D45D2E}" srcId="{FAD66416-22B6-4DE1-9F9B-CD5D36F9C4EE}" destId="{1F58B9C4-C4B4-4F0B-AC34-DBA59E78E7BA}" srcOrd="0" destOrd="0" parTransId="{E4435075-7D42-4EB3-A219-4735E716295C}" sibTransId="{F89F8B31-0196-4ACF-86AF-D9C141CEF705}"/>
    <dgm:cxn modelId="{A4FD6AAA-8352-45B9-8295-9FEBA45FEC5B}" type="presOf" srcId="{E70D05EE-2C68-4FE6-AE99-B509F73D4033}" destId="{770F2D6B-22AE-4FF8-8D2C-44E7C9DD69F0}" srcOrd="0" destOrd="0" presId="urn:microsoft.com/office/officeart/2005/8/layout/list1"/>
    <dgm:cxn modelId="{514F9AF8-9806-4956-BB57-9D4CC974F01D}" type="presOf" srcId="{E70D05EE-2C68-4FE6-AE99-B509F73D4033}" destId="{1A6E4DED-9F04-49B5-B00F-77C11DE0F3DC}" srcOrd="1" destOrd="0" presId="urn:microsoft.com/office/officeart/2005/8/layout/list1"/>
    <dgm:cxn modelId="{8A554700-5CCD-4EED-A4A3-59304F315FE0}" srcId="{77CD9F18-9502-412C-8793-1A7B39BED5FC}" destId="{0E5C455F-4463-4368-B4EE-4B93CA90BAF1}" srcOrd="0" destOrd="0" parTransId="{1AB351AE-63DA-4733-9D06-95753691E36D}" sibTransId="{20449FCB-C8A0-47DA-B67D-5F01F236C672}"/>
    <dgm:cxn modelId="{2A0CE801-700B-493E-9E1B-F463799B1052}" type="presOf" srcId="{555AE33E-9262-4B56-9E1E-AE3AA9A31823}" destId="{778AAC6E-2F24-431D-B925-11CA4955FE8F}" srcOrd="0" destOrd="0" presId="urn:microsoft.com/office/officeart/2005/8/layout/list1"/>
    <dgm:cxn modelId="{1D302290-E0DF-436E-BACC-8C79FAA78568}" type="presOf" srcId="{14B6DE5C-F4DF-45F1-8CF7-2F3D8FFC0425}" destId="{8F028149-9322-4919-8152-95D93FE2DD66}" srcOrd="0" destOrd="0" presId="urn:microsoft.com/office/officeart/2005/8/layout/list1"/>
    <dgm:cxn modelId="{2D568711-CB37-40AF-804A-F560F3DCB7B6}" type="presOf" srcId="{0E5C455F-4463-4368-B4EE-4B93CA90BAF1}" destId="{2E3F5C0D-6643-41F0-9F03-3B7F0E576388}" srcOrd="1" destOrd="0" presId="urn:microsoft.com/office/officeart/2005/8/layout/list1"/>
    <dgm:cxn modelId="{6E764BE1-B689-4376-9A99-1CE34611FD18}" type="presOf" srcId="{1F58B9C4-C4B4-4F0B-AC34-DBA59E78E7BA}" destId="{5D028123-FB73-4DC6-BE01-41B7DD7125CE}" srcOrd="0" destOrd="0" presId="urn:microsoft.com/office/officeart/2005/8/layout/list1"/>
    <dgm:cxn modelId="{79D7DC14-BBE6-4249-AD5D-55B31C471FC3}" type="presOf" srcId="{31D9EA67-C021-4930-BC66-ED5F02FDF8AE}" destId="{FE380F40-E47C-4010-B8AF-944B8CCBDB29}" srcOrd="0" destOrd="0" presId="urn:microsoft.com/office/officeart/2005/8/layout/list1"/>
    <dgm:cxn modelId="{A342A101-5F5A-4890-891D-1F011EF3CE28}" srcId="{77CD9F18-9502-412C-8793-1A7B39BED5FC}" destId="{E70D05EE-2C68-4FE6-AE99-B509F73D4033}" srcOrd="3" destOrd="0" parTransId="{1F08064C-3E98-43A7-A9F3-FC0DD6A0EC48}" sibTransId="{726B1075-60CF-493A-B264-2D62B4087498}"/>
    <dgm:cxn modelId="{A08E8B2F-B455-4854-8E70-E5E5F567B6B8}" srcId="{31D9EA67-C021-4930-BC66-ED5F02FDF8AE}" destId="{CA140DAC-2B79-454A-A48D-6FC609CCC0E9}" srcOrd="1" destOrd="0" parTransId="{215A596D-65B4-4B3D-88FB-15AAE28B2173}" sibTransId="{37D0D095-24F6-4573-A4EF-66F723C85AA3}"/>
    <dgm:cxn modelId="{95AF01CC-7178-428A-A380-7357EBD7214D}" type="presOf" srcId="{C30A8FE7-5C28-4343-9EA8-8AA5FA0BB1AC}" destId="{E84E5F25-00AD-4559-A0A6-484DF3067C40}" srcOrd="0" destOrd="0" presId="urn:microsoft.com/office/officeart/2005/8/layout/list1"/>
    <dgm:cxn modelId="{2C95841F-6F4C-4158-B6E1-F23C8641402B}" srcId="{77CD9F18-9502-412C-8793-1A7B39BED5FC}" destId="{FAD66416-22B6-4DE1-9F9B-CD5D36F9C4EE}" srcOrd="1" destOrd="0" parTransId="{88AB2E97-DE4E-4677-AE2F-AD12B2950B52}" sibTransId="{DBE491BE-B270-4276-8DDF-24986A46D31D}"/>
    <dgm:cxn modelId="{47239D05-589D-4C23-8150-3810566234AE}" srcId="{14B6DE5C-F4DF-45F1-8CF7-2F3D8FFC0425}" destId="{555AE33E-9262-4B56-9E1E-AE3AA9A31823}" srcOrd="0" destOrd="0" parTransId="{9B661BEC-839B-4D5E-B993-76EA6139D38E}" sibTransId="{FDFA1C79-94F0-4CEB-ACF3-FE790849E6D8}"/>
    <dgm:cxn modelId="{B770FE2E-3CAD-425C-A29C-7C46B3FF2517}" type="presOf" srcId="{31D9EA67-C021-4930-BC66-ED5F02FDF8AE}" destId="{53FAE8AA-C35A-4EE3-BA34-17EBD8CB4668}" srcOrd="1" destOrd="0" presId="urn:microsoft.com/office/officeart/2005/8/layout/list1"/>
    <dgm:cxn modelId="{C90D3040-3B10-4707-99C6-7F4E95164F9A}" type="presOf" srcId="{77CD9F18-9502-412C-8793-1A7B39BED5FC}" destId="{F71BE852-C338-4D06-ABA1-3CBCBAC3EBF7}" srcOrd="0" destOrd="0" presId="urn:microsoft.com/office/officeart/2005/8/layout/list1"/>
    <dgm:cxn modelId="{5B70C560-9714-43F2-9BA5-861D3DB6EA42}" type="presOf" srcId="{FAD66416-22B6-4DE1-9F9B-CD5D36F9C4EE}" destId="{D85A0DC1-7048-44CE-B31D-F718AA0A493B}" srcOrd="1" destOrd="0" presId="urn:microsoft.com/office/officeart/2005/8/layout/list1"/>
    <dgm:cxn modelId="{C56261D7-0982-4826-9D9D-839CAA7DFBD3}" type="presOf" srcId="{FAD66416-22B6-4DE1-9F9B-CD5D36F9C4EE}" destId="{CE327429-2A4E-4D47-BAF1-4A26B1D41961}" srcOrd="0" destOrd="0" presId="urn:microsoft.com/office/officeart/2005/8/layout/list1"/>
    <dgm:cxn modelId="{ABB351FD-6344-4AFF-B1FF-154C58EBA7A9}" srcId="{77CD9F18-9502-412C-8793-1A7B39BED5FC}" destId="{31D9EA67-C021-4930-BC66-ED5F02FDF8AE}" srcOrd="4" destOrd="0" parTransId="{19DFC92D-383B-4518-8778-8657C05814AC}" sibTransId="{90E466B6-8730-4217-AF0F-CD36303BF96F}"/>
    <dgm:cxn modelId="{5CFD2076-9A8B-4F9E-BC70-A2371C8E8FAA}" type="presOf" srcId="{0E5C455F-4463-4368-B4EE-4B93CA90BAF1}" destId="{FAFDA676-3C29-42C6-9AA6-E023E62DE298}" srcOrd="0" destOrd="0" presId="urn:microsoft.com/office/officeart/2005/8/layout/list1"/>
    <dgm:cxn modelId="{99295341-2CAB-46E8-8038-6EB65760FFF2}" type="presOf" srcId="{14B6DE5C-F4DF-45F1-8CF7-2F3D8FFC0425}" destId="{C3127DED-06E7-4F3C-A631-C3DBA346B5CC}" srcOrd="1" destOrd="0" presId="urn:microsoft.com/office/officeart/2005/8/layout/list1"/>
    <dgm:cxn modelId="{DCE381F8-0F6F-4DE7-8109-2D54C721B8C1}" srcId="{E70D05EE-2C68-4FE6-AE99-B509F73D4033}" destId="{C30A8FE7-5C28-4343-9EA8-8AA5FA0BB1AC}" srcOrd="0" destOrd="0" parTransId="{F1702F71-F446-4692-82DE-EE3CE24EC927}" sibTransId="{E786FEF0-B4C9-4A6A-945F-D3C9E3385537}"/>
    <dgm:cxn modelId="{D858CDBD-0C5E-4971-8D62-0BD699F90F8F}" type="presOf" srcId="{CA140DAC-2B79-454A-A48D-6FC609CCC0E9}" destId="{14B93A4A-A4DA-4F8C-B944-EF56ED96E4F8}" srcOrd="0" destOrd="1" presId="urn:microsoft.com/office/officeart/2005/8/layout/list1"/>
    <dgm:cxn modelId="{96E848FE-EB7E-40BE-82F6-4011A9028556}" type="presParOf" srcId="{F71BE852-C338-4D06-ABA1-3CBCBAC3EBF7}" destId="{4F402E94-1158-4121-B6A7-87AAB9EE2F41}" srcOrd="0" destOrd="0" presId="urn:microsoft.com/office/officeart/2005/8/layout/list1"/>
    <dgm:cxn modelId="{3C487FD8-FF9D-4740-919C-433E3603E47E}" type="presParOf" srcId="{4F402E94-1158-4121-B6A7-87AAB9EE2F41}" destId="{FAFDA676-3C29-42C6-9AA6-E023E62DE298}" srcOrd="0" destOrd="0" presId="urn:microsoft.com/office/officeart/2005/8/layout/list1"/>
    <dgm:cxn modelId="{DB43B958-6B05-41B2-923A-1A2B6189AA36}" type="presParOf" srcId="{4F402E94-1158-4121-B6A7-87AAB9EE2F41}" destId="{2E3F5C0D-6643-41F0-9F03-3B7F0E576388}" srcOrd="1" destOrd="0" presId="urn:microsoft.com/office/officeart/2005/8/layout/list1"/>
    <dgm:cxn modelId="{7E0B1554-8D32-41C6-8E40-B3AFD7C225F7}" type="presParOf" srcId="{F71BE852-C338-4D06-ABA1-3CBCBAC3EBF7}" destId="{6535E889-3517-46FE-8B39-2440D0768CEF}" srcOrd="1" destOrd="0" presId="urn:microsoft.com/office/officeart/2005/8/layout/list1"/>
    <dgm:cxn modelId="{3B841850-D370-4009-8072-0008C648E026}" type="presParOf" srcId="{F71BE852-C338-4D06-ABA1-3CBCBAC3EBF7}" destId="{6AFB5025-8780-42CC-A7A6-B882458F3B4E}" srcOrd="2" destOrd="0" presId="urn:microsoft.com/office/officeart/2005/8/layout/list1"/>
    <dgm:cxn modelId="{1B094509-2174-4260-BB7F-5ED1BF09E207}" type="presParOf" srcId="{F71BE852-C338-4D06-ABA1-3CBCBAC3EBF7}" destId="{AF7F44E9-B521-41BE-925E-231AF6D8795B}" srcOrd="3" destOrd="0" presId="urn:microsoft.com/office/officeart/2005/8/layout/list1"/>
    <dgm:cxn modelId="{32C999B3-445F-42CA-A3E4-D8778AEFB4FA}" type="presParOf" srcId="{F71BE852-C338-4D06-ABA1-3CBCBAC3EBF7}" destId="{6CA0DBC3-5ABE-4374-B305-E21AB1393301}" srcOrd="4" destOrd="0" presId="urn:microsoft.com/office/officeart/2005/8/layout/list1"/>
    <dgm:cxn modelId="{FFE2EC46-BDDF-44B1-837A-1FCA3281B5D8}" type="presParOf" srcId="{6CA0DBC3-5ABE-4374-B305-E21AB1393301}" destId="{CE327429-2A4E-4D47-BAF1-4A26B1D41961}" srcOrd="0" destOrd="0" presId="urn:microsoft.com/office/officeart/2005/8/layout/list1"/>
    <dgm:cxn modelId="{DCF7CD1F-C8B4-4DEC-9A0C-62DA2A2FABF0}" type="presParOf" srcId="{6CA0DBC3-5ABE-4374-B305-E21AB1393301}" destId="{D85A0DC1-7048-44CE-B31D-F718AA0A493B}" srcOrd="1" destOrd="0" presId="urn:microsoft.com/office/officeart/2005/8/layout/list1"/>
    <dgm:cxn modelId="{9D50C654-9F91-4AA8-92A4-7AB31610AF4C}" type="presParOf" srcId="{F71BE852-C338-4D06-ABA1-3CBCBAC3EBF7}" destId="{87207371-E2E0-4099-9F17-E7793C5309B7}" srcOrd="5" destOrd="0" presId="urn:microsoft.com/office/officeart/2005/8/layout/list1"/>
    <dgm:cxn modelId="{55B6E964-9A51-4BF8-9203-F33BD3F2126A}" type="presParOf" srcId="{F71BE852-C338-4D06-ABA1-3CBCBAC3EBF7}" destId="{5D028123-FB73-4DC6-BE01-41B7DD7125CE}" srcOrd="6" destOrd="0" presId="urn:microsoft.com/office/officeart/2005/8/layout/list1"/>
    <dgm:cxn modelId="{54476102-973B-4A08-A0BA-8A9C87A183CB}" type="presParOf" srcId="{F71BE852-C338-4D06-ABA1-3CBCBAC3EBF7}" destId="{6953D2E5-74B8-441B-A073-9D5C560E5B2B}" srcOrd="7" destOrd="0" presId="urn:microsoft.com/office/officeart/2005/8/layout/list1"/>
    <dgm:cxn modelId="{787C5755-210C-4BAC-B9C8-E60D2F385A18}" type="presParOf" srcId="{F71BE852-C338-4D06-ABA1-3CBCBAC3EBF7}" destId="{894F48E1-1FF6-4145-B01E-5491C8B09186}" srcOrd="8" destOrd="0" presId="urn:microsoft.com/office/officeart/2005/8/layout/list1"/>
    <dgm:cxn modelId="{040D25B5-24CB-46B9-8FF1-603F8C37AA44}" type="presParOf" srcId="{894F48E1-1FF6-4145-B01E-5491C8B09186}" destId="{8F028149-9322-4919-8152-95D93FE2DD66}" srcOrd="0" destOrd="0" presId="urn:microsoft.com/office/officeart/2005/8/layout/list1"/>
    <dgm:cxn modelId="{D47D6A92-6628-492C-9269-9860CB0E1DD4}" type="presParOf" srcId="{894F48E1-1FF6-4145-B01E-5491C8B09186}" destId="{C3127DED-06E7-4F3C-A631-C3DBA346B5CC}" srcOrd="1" destOrd="0" presId="urn:microsoft.com/office/officeart/2005/8/layout/list1"/>
    <dgm:cxn modelId="{5D81E5D1-7DC3-4DA9-AC4A-EAD0399294C3}" type="presParOf" srcId="{F71BE852-C338-4D06-ABA1-3CBCBAC3EBF7}" destId="{DC271B0E-7DD7-4047-8BF1-D2A330168DBC}" srcOrd="9" destOrd="0" presId="urn:microsoft.com/office/officeart/2005/8/layout/list1"/>
    <dgm:cxn modelId="{FFA5694C-22C4-4BA3-8730-EB6B38B3C5F8}" type="presParOf" srcId="{F71BE852-C338-4D06-ABA1-3CBCBAC3EBF7}" destId="{778AAC6E-2F24-431D-B925-11CA4955FE8F}" srcOrd="10" destOrd="0" presId="urn:microsoft.com/office/officeart/2005/8/layout/list1"/>
    <dgm:cxn modelId="{05A545B9-E67E-48C7-9D4B-9674808B6A0A}" type="presParOf" srcId="{F71BE852-C338-4D06-ABA1-3CBCBAC3EBF7}" destId="{75A26F32-C182-4E24-A8A5-7C09FFD79F0C}" srcOrd="11" destOrd="0" presId="urn:microsoft.com/office/officeart/2005/8/layout/list1"/>
    <dgm:cxn modelId="{5A7205D9-7C01-453D-9971-FCAC535F3ACB}" type="presParOf" srcId="{F71BE852-C338-4D06-ABA1-3CBCBAC3EBF7}" destId="{16F48827-6227-492A-AAE0-DD60F574E45A}" srcOrd="12" destOrd="0" presId="urn:microsoft.com/office/officeart/2005/8/layout/list1"/>
    <dgm:cxn modelId="{4BA11A44-4788-4FB0-81AD-8D67A0EB6B77}" type="presParOf" srcId="{16F48827-6227-492A-AAE0-DD60F574E45A}" destId="{770F2D6B-22AE-4FF8-8D2C-44E7C9DD69F0}" srcOrd="0" destOrd="0" presId="urn:microsoft.com/office/officeart/2005/8/layout/list1"/>
    <dgm:cxn modelId="{9D00A9BB-A151-4557-A496-DDAB05E077EC}" type="presParOf" srcId="{16F48827-6227-492A-AAE0-DD60F574E45A}" destId="{1A6E4DED-9F04-49B5-B00F-77C11DE0F3DC}" srcOrd="1" destOrd="0" presId="urn:microsoft.com/office/officeart/2005/8/layout/list1"/>
    <dgm:cxn modelId="{00823305-F4FA-41DB-BE09-69E423BA2B51}" type="presParOf" srcId="{F71BE852-C338-4D06-ABA1-3CBCBAC3EBF7}" destId="{DD0180EF-CB5D-475E-A253-813A31024580}" srcOrd="13" destOrd="0" presId="urn:microsoft.com/office/officeart/2005/8/layout/list1"/>
    <dgm:cxn modelId="{42C98654-3AFB-43F7-A8FA-AC704AB7C812}" type="presParOf" srcId="{F71BE852-C338-4D06-ABA1-3CBCBAC3EBF7}" destId="{E84E5F25-00AD-4559-A0A6-484DF3067C40}" srcOrd="14" destOrd="0" presId="urn:microsoft.com/office/officeart/2005/8/layout/list1"/>
    <dgm:cxn modelId="{C52FC52C-831B-48F2-AE32-4EDCE39C9785}" type="presParOf" srcId="{F71BE852-C338-4D06-ABA1-3CBCBAC3EBF7}" destId="{3F49F970-BF34-46BA-9A5F-A573AE7343BC}" srcOrd="15" destOrd="0" presId="urn:microsoft.com/office/officeart/2005/8/layout/list1"/>
    <dgm:cxn modelId="{6BDCB9B2-2015-4F6D-90EE-D51829772B79}" type="presParOf" srcId="{F71BE852-C338-4D06-ABA1-3CBCBAC3EBF7}" destId="{22EB468E-1893-42F7-9803-62DA8220D016}" srcOrd="16" destOrd="0" presId="urn:microsoft.com/office/officeart/2005/8/layout/list1"/>
    <dgm:cxn modelId="{653D5F05-72F3-44AC-B2AC-D801CA20DC68}" type="presParOf" srcId="{22EB468E-1893-42F7-9803-62DA8220D016}" destId="{FE380F40-E47C-4010-B8AF-944B8CCBDB29}" srcOrd="0" destOrd="0" presId="urn:microsoft.com/office/officeart/2005/8/layout/list1"/>
    <dgm:cxn modelId="{E4C0631C-71C7-40BE-A763-BDA594BFA399}" type="presParOf" srcId="{22EB468E-1893-42F7-9803-62DA8220D016}" destId="{53FAE8AA-C35A-4EE3-BA34-17EBD8CB4668}" srcOrd="1" destOrd="0" presId="urn:microsoft.com/office/officeart/2005/8/layout/list1"/>
    <dgm:cxn modelId="{F2FF82AB-58DC-45CD-B0F7-53B68B8FDDED}" type="presParOf" srcId="{F71BE852-C338-4D06-ABA1-3CBCBAC3EBF7}" destId="{E50399B6-9D77-430D-9992-2E4D0D67516D}" srcOrd="17" destOrd="0" presId="urn:microsoft.com/office/officeart/2005/8/layout/list1"/>
    <dgm:cxn modelId="{32636289-F30D-4EE1-8C3B-CC48028B0C69}" type="presParOf" srcId="{F71BE852-C338-4D06-ABA1-3CBCBAC3EBF7}" destId="{14B93A4A-A4DA-4F8C-B944-EF56ED96E4F8}"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0B2A30-EAF3-49BA-A04C-DDDB4917B3B1}"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n-US"/>
        </a:p>
      </dgm:t>
    </dgm:pt>
    <dgm:pt modelId="{099B1534-61B2-4C1C-8471-B4A30DEBA04F}">
      <dgm:prSet phldrT="[Text]" custT="1"/>
      <dgm:spPr/>
      <dgm:t>
        <a:bodyPr/>
        <a:lstStyle/>
        <a:p>
          <a:r>
            <a:rPr lang="de-DE" sz="2000" dirty="0"/>
            <a:t>Game Experience </a:t>
          </a:r>
          <a:r>
            <a:rPr lang="de-DE" sz="2000" dirty="0" err="1"/>
            <a:t>Questionnaire</a:t>
          </a:r>
          <a:r>
            <a:rPr lang="de-DE" sz="2000" dirty="0"/>
            <a:t> (GEQ)</a:t>
          </a:r>
          <a:endParaRPr lang="en-US" sz="2000" dirty="0"/>
        </a:p>
      </dgm:t>
    </dgm:pt>
    <dgm:pt modelId="{3BC74B27-FFBD-4728-BC1A-8F8DB1A5DF3E}" type="parTrans" cxnId="{E67A5935-A21D-4084-ABD0-B3FDF27FF5AB}">
      <dgm:prSet/>
      <dgm:spPr/>
      <dgm:t>
        <a:bodyPr/>
        <a:lstStyle/>
        <a:p>
          <a:endParaRPr lang="en-US" sz="3200"/>
        </a:p>
      </dgm:t>
    </dgm:pt>
    <dgm:pt modelId="{B6D4B810-931A-477D-859E-B6916E5C0D94}" type="sibTrans" cxnId="{E67A5935-A21D-4084-ABD0-B3FDF27FF5AB}">
      <dgm:prSet/>
      <dgm:spPr/>
      <dgm:t>
        <a:bodyPr/>
        <a:lstStyle/>
        <a:p>
          <a:endParaRPr lang="en-US" sz="3200"/>
        </a:p>
      </dgm:t>
    </dgm:pt>
    <dgm:pt modelId="{3EB93BA9-1AD8-4470-B816-B9FD4A7D83C6}">
      <dgm:prSet custT="1"/>
      <dgm:spPr/>
      <dgm:t>
        <a:bodyPr/>
        <a:lstStyle/>
        <a:p>
          <a:r>
            <a:rPr lang="de-DE" sz="2000" dirty="0"/>
            <a:t>3 Module</a:t>
          </a:r>
        </a:p>
      </dgm:t>
    </dgm:pt>
    <dgm:pt modelId="{37A28F11-7EE2-4294-9815-BE39B583E93F}" type="parTrans" cxnId="{7B61F8CE-97D4-4B54-8D77-39049223076D}">
      <dgm:prSet/>
      <dgm:spPr/>
      <dgm:t>
        <a:bodyPr/>
        <a:lstStyle/>
        <a:p>
          <a:endParaRPr lang="en-US" sz="3200"/>
        </a:p>
      </dgm:t>
    </dgm:pt>
    <dgm:pt modelId="{8777ECBA-A2AB-47BC-8381-ABF1B611BA3C}" type="sibTrans" cxnId="{7B61F8CE-97D4-4B54-8D77-39049223076D}">
      <dgm:prSet/>
      <dgm:spPr/>
      <dgm:t>
        <a:bodyPr/>
        <a:lstStyle/>
        <a:p>
          <a:endParaRPr lang="en-US" sz="3200"/>
        </a:p>
      </dgm:t>
    </dgm:pt>
    <dgm:pt modelId="{C0C573FD-CC67-4387-8A96-BF8FF1406A67}">
      <dgm:prSet custT="1"/>
      <dgm:spPr/>
      <dgm:t>
        <a:bodyPr/>
        <a:lstStyle/>
        <a:p>
          <a:r>
            <a:rPr lang="de-DE" sz="2000" dirty="0"/>
            <a:t>Core </a:t>
          </a:r>
          <a:r>
            <a:rPr lang="de-DE" sz="2000" dirty="0" err="1"/>
            <a:t>questionnaire</a:t>
          </a:r>
          <a:r>
            <a:rPr lang="de-DE" sz="2000" dirty="0"/>
            <a:t> (Immersion, Flow, Competence, Positive </a:t>
          </a:r>
          <a:r>
            <a:rPr lang="de-DE" sz="2000" dirty="0" err="1"/>
            <a:t>and</a:t>
          </a:r>
          <a:r>
            <a:rPr lang="de-DE" sz="2000" dirty="0"/>
            <a:t> Negative </a:t>
          </a:r>
          <a:r>
            <a:rPr lang="de-DE" sz="2000" dirty="0" err="1"/>
            <a:t>Affect</a:t>
          </a:r>
          <a:r>
            <a:rPr lang="de-DE" sz="2000" dirty="0"/>
            <a:t>, Tension </a:t>
          </a:r>
          <a:r>
            <a:rPr lang="de-DE" sz="2000" dirty="0" err="1"/>
            <a:t>and</a:t>
          </a:r>
          <a:r>
            <a:rPr lang="de-DE" sz="2000" dirty="0"/>
            <a:t> Challenge)</a:t>
          </a:r>
        </a:p>
      </dgm:t>
    </dgm:pt>
    <dgm:pt modelId="{936227F0-9C87-40CE-8558-5019A2B4D5D2}" type="parTrans" cxnId="{943C1CBB-09AE-4E86-9181-7D25CFE8DF38}">
      <dgm:prSet/>
      <dgm:spPr/>
      <dgm:t>
        <a:bodyPr/>
        <a:lstStyle/>
        <a:p>
          <a:endParaRPr lang="en-US" sz="3200"/>
        </a:p>
      </dgm:t>
    </dgm:pt>
    <dgm:pt modelId="{97784BB0-5C3D-4360-934B-65D07E7D1AA1}" type="sibTrans" cxnId="{943C1CBB-09AE-4E86-9181-7D25CFE8DF38}">
      <dgm:prSet/>
      <dgm:spPr/>
      <dgm:t>
        <a:bodyPr/>
        <a:lstStyle/>
        <a:p>
          <a:endParaRPr lang="en-US" sz="3200"/>
        </a:p>
      </dgm:t>
    </dgm:pt>
    <dgm:pt modelId="{A273A117-0E7B-4367-9B08-51095C041166}">
      <dgm:prSet custT="1"/>
      <dgm:spPr/>
      <dgm:t>
        <a:bodyPr/>
        <a:lstStyle/>
        <a:p>
          <a:r>
            <a:rPr lang="de-DE" sz="2000" dirty="0" err="1"/>
            <a:t>Social</a:t>
          </a:r>
          <a:r>
            <a:rPr lang="de-DE" sz="2000" dirty="0"/>
            <a:t> </a:t>
          </a:r>
          <a:r>
            <a:rPr lang="de-DE" sz="2000" dirty="0" err="1"/>
            <a:t>presence</a:t>
          </a:r>
          <a:r>
            <a:rPr lang="de-DE" sz="2000" dirty="0"/>
            <a:t> </a:t>
          </a:r>
          <a:r>
            <a:rPr lang="de-DE" sz="2000" dirty="0" err="1"/>
            <a:t>module</a:t>
          </a:r>
          <a:r>
            <a:rPr lang="de-DE" sz="2000" dirty="0"/>
            <a:t> (</a:t>
          </a:r>
          <a:r>
            <a:rPr lang="en-US" sz="2000" dirty="0"/>
            <a:t>psychological and </a:t>
          </a:r>
          <a:r>
            <a:rPr lang="en-US" sz="2000" dirty="0" err="1"/>
            <a:t>behavioural</a:t>
          </a:r>
          <a:r>
            <a:rPr lang="en-US" sz="2000" dirty="0"/>
            <a:t> involvement of the player with other social entities)</a:t>
          </a:r>
        </a:p>
      </dgm:t>
    </dgm:pt>
    <dgm:pt modelId="{6BD92D32-FD3E-45F0-AD7A-F8F747E591E8}" type="parTrans" cxnId="{2444C5F5-1B7A-443F-A1C4-4183EA00F9C2}">
      <dgm:prSet/>
      <dgm:spPr/>
      <dgm:t>
        <a:bodyPr/>
        <a:lstStyle/>
        <a:p>
          <a:endParaRPr lang="en-US" sz="3200"/>
        </a:p>
      </dgm:t>
    </dgm:pt>
    <dgm:pt modelId="{2F11125C-A5D5-4603-AED4-2C410520EC7A}" type="sibTrans" cxnId="{2444C5F5-1B7A-443F-A1C4-4183EA00F9C2}">
      <dgm:prSet/>
      <dgm:spPr/>
      <dgm:t>
        <a:bodyPr/>
        <a:lstStyle/>
        <a:p>
          <a:endParaRPr lang="en-US" sz="3200"/>
        </a:p>
      </dgm:t>
    </dgm:pt>
    <dgm:pt modelId="{EF178793-3DE4-4597-A2FC-BA2BF71D1F97}">
      <dgm:prSet custT="1"/>
      <dgm:spPr/>
      <dgm:t>
        <a:bodyPr/>
        <a:lstStyle/>
        <a:p>
          <a:r>
            <a:rPr lang="de-DE" sz="2000" dirty="0"/>
            <a:t>Post-game </a:t>
          </a:r>
          <a:r>
            <a:rPr lang="de-DE" sz="2000" dirty="0" err="1"/>
            <a:t>module</a:t>
          </a:r>
          <a:endParaRPr lang="de-DE" sz="2000" dirty="0"/>
        </a:p>
      </dgm:t>
    </dgm:pt>
    <dgm:pt modelId="{D4914DCA-1EC3-4BFA-B24F-64C6373E8E52}" type="parTrans" cxnId="{C35E8A75-17CC-46BA-9321-F9AC80CD2095}">
      <dgm:prSet/>
      <dgm:spPr/>
      <dgm:t>
        <a:bodyPr/>
        <a:lstStyle/>
        <a:p>
          <a:endParaRPr lang="en-US" sz="3200"/>
        </a:p>
      </dgm:t>
    </dgm:pt>
    <dgm:pt modelId="{FF40B1CC-2B9E-49B7-8B75-5F0D89F59076}" type="sibTrans" cxnId="{C35E8A75-17CC-46BA-9321-F9AC80CD2095}">
      <dgm:prSet/>
      <dgm:spPr/>
      <dgm:t>
        <a:bodyPr/>
        <a:lstStyle/>
        <a:p>
          <a:endParaRPr lang="en-US" sz="3200"/>
        </a:p>
      </dgm:t>
    </dgm:pt>
    <dgm:pt modelId="{74CB805B-DE9C-481D-99EE-17C69E0F6F90}">
      <dgm:prSet custT="1"/>
      <dgm:spPr/>
      <dgm:t>
        <a:bodyPr/>
        <a:lstStyle/>
        <a:p>
          <a:r>
            <a:rPr lang="de-DE" sz="2000" dirty="0"/>
            <a:t>1. und 2. Modul für Befinden während des Spielens, 3. Modul für Befinden nach dem Spielen</a:t>
          </a:r>
        </a:p>
      </dgm:t>
    </dgm:pt>
    <dgm:pt modelId="{0ADAAD21-1F7B-4DF5-A597-CFB152F20891}" type="parTrans" cxnId="{62275E5D-C9FD-4A29-9788-607F1E750A2C}">
      <dgm:prSet/>
      <dgm:spPr/>
      <dgm:t>
        <a:bodyPr/>
        <a:lstStyle/>
        <a:p>
          <a:endParaRPr lang="en-US" sz="3200"/>
        </a:p>
      </dgm:t>
    </dgm:pt>
    <dgm:pt modelId="{C619EB74-25EB-4095-96E1-F12D4BD285CB}" type="sibTrans" cxnId="{62275E5D-C9FD-4A29-9788-607F1E750A2C}">
      <dgm:prSet/>
      <dgm:spPr/>
      <dgm:t>
        <a:bodyPr/>
        <a:lstStyle/>
        <a:p>
          <a:endParaRPr lang="en-US" sz="3200"/>
        </a:p>
      </dgm:t>
    </dgm:pt>
    <dgm:pt modelId="{8DAD87E0-7746-4186-9336-734002529C69}" type="pres">
      <dgm:prSet presAssocID="{810B2A30-EAF3-49BA-A04C-DDDB4917B3B1}" presName="linear" presStyleCnt="0">
        <dgm:presLayoutVars>
          <dgm:dir/>
          <dgm:animLvl val="lvl"/>
          <dgm:resizeHandles val="exact"/>
        </dgm:presLayoutVars>
      </dgm:prSet>
      <dgm:spPr/>
      <dgm:t>
        <a:bodyPr/>
        <a:lstStyle/>
        <a:p>
          <a:endParaRPr lang="de-DE"/>
        </a:p>
      </dgm:t>
    </dgm:pt>
    <dgm:pt modelId="{6B7C4DB3-D17B-43C2-B6BE-818077AE068A}" type="pres">
      <dgm:prSet presAssocID="{099B1534-61B2-4C1C-8471-B4A30DEBA04F}" presName="parentLin" presStyleCnt="0"/>
      <dgm:spPr/>
    </dgm:pt>
    <dgm:pt modelId="{A6C84A5D-E599-4BA6-A5C3-0847F0CB04A5}" type="pres">
      <dgm:prSet presAssocID="{099B1534-61B2-4C1C-8471-B4A30DEBA04F}" presName="parentLeftMargin" presStyleLbl="node1" presStyleIdx="0" presStyleCnt="3"/>
      <dgm:spPr/>
      <dgm:t>
        <a:bodyPr/>
        <a:lstStyle/>
        <a:p>
          <a:endParaRPr lang="de-DE"/>
        </a:p>
      </dgm:t>
    </dgm:pt>
    <dgm:pt modelId="{07519611-9290-42ED-BB4E-4A914BFE6352}" type="pres">
      <dgm:prSet presAssocID="{099B1534-61B2-4C1C-8471-B4A30DEBA04F}" presName="parentText" presStyleLbl="node1" presStyleIdx="0" presStyleCnt="3">
        <dgm:presLayoutVars>
          <dgm:chMax val="0"/>
          <dgm:bulletEnabled val="1"/>
        </dgm:presLayoutVars>
      </dgm:prSet>
      <dgm:spPr/>
      <dgm:t>
        <a:bodyPr/>
        <a:lstStyle/>
        <a:p>
          <a:endParaRPr lang="de-DE"/>
        </a:p>
      </dgm:t>
    </dgm:pt>
    <dgm:pt modelId="{728F8E53-8534-413B-BB43-CC0EDBD7AD35}" type="pres">
      <dgm:prSet presAssocID="{099B1534-61B2-4C1C-8471-B4A30DEBA04F}" presName="negativeSpace" presStyleCnt="0"/>
      <dgm:spPr/>
    </dgm:pt>
    <dgm:pt modelId="{1FA0C2C2-13C9-4EF2-B74B-996954E85475}" type="pres">
      <dgm:prSet presAssocID="{099B1534-61B2-4C1C-8471-B4A30DEBA04F}" presName="childText" presStyleLbl="conFgAcc1" presStyleIdx="0" presStyleCnt="3">
        <dgm:presLayoutVars>
          <dgm:bulletEnabled val="1"/>
        </dgm:presLayoutVars>
      </dgm:prSet>
      <dgm:spPr/>
    </dgm:pt>
    <dgm:pt modelId="{2941E7DC-D298-4454-8F39-B0FDBA9A1369}" type="pres">
      <dgm:prSet presAssocID="{B6D4B810-931A-477D-859E-B6916E5C0D94}" presName="spaceBetweenRectangles" presStyleCnt="0"/>
      <dgm:spPr/>
    </dgm:pt>
    <dgm:pt modelId="{9507CDD1-D2F1-4E40-9ECE-6C87C3F7301E}" type="pres">
      <dgm:prSet presAssocID="{3EB93BA9-1AD8-4470-B816-B9FD4A7D83C6}" presName="parentLin" presStyleCnt="0"/>
      <dgm:spPr/>
    </dgm:pt>
    <dgm:pt modelId="{02FA596C-CE7C-4279-BE16-55425A67F5C3}" type="pres">
      <dgm:prSet presAssocID="{3EB93BA9-1AD8-4470-B816-B9FD4A7D83C6}" presName="parentLeftMargin" presStyleLbl="node1" presStyleIdx="0" presStyleCnt="3"/>
      <dgm:spPr/>
      <dgm:t>
        <a:bodyPr/>
        <a:lstStyle/>
        <a:p>
          <a:endParaRPr lang="de-DE"/>
        </a:p>
      </dgm:t>
    </dgm:pt>
    <dgm:pt modelId="{E0F9D46C-8A4F-4165-AE77-8DCD218A223B}" type="pres">
      <dgm:prSet presAssocID="{3EB93BA9-1AD8-4470-B816-B9FD4A7D83C6}" presName="parentText" presStyleLbl="node1" presStyleIdx="1" presStyleCnt="3">
        <dgm:presLayoutVars>
          <dgm:chMax val="0"/>
          <dgm:bulletEnabled val="1"/>
        </dgm:presLayoutVars>
      </dgm:prSet>
      <dgm:spPr/>
      <dgm:t>
        <a:bodyPr/>
        <a:lstStyle/>
        <a:p>
          <a:endParaRPr lang="de-DE"/>
        </a:p>
      </dgm:t>
    </dgm:pt>
    <dgm:pt modelId="{CB0746E2-9D22-402D-AAA2-ED992194E8B8}" type="pres">
      <dgm:prSet presAssocID="{3EB93BA9-1AD8-4470-B816-B9FD4A7D83C6}" presName="negativeSpace" presStyleCnt="0"/>
      <dgm:spPr/>
    </dgm:pt>
    <dgm:pt modelId="{4395D250-9A3D-42A3-9409-1CFFD8B8752C}" type="pres">
      <dgm:prSet presAssocID="{3EB93BA9-1AD8-4470-B816-B9FD4A7D83C6}" presName="childText" presStyleLbl="conFgAcc1" presStyleIdx="1" presStyleCnt="3">
        <dgm:presLayoutVars>
          <dgm:bulletEnabled val="1"/>
        </dgm:presLayoutVars>
      </dgm:prSet>
      <dgm:spPr/>
      <dgm:t>
        <a:bodyPr/>
        <a:lstStyle/>
        <a:p>
          <a:endParaRPr lang="de-DE"/>
        </a:p>
      </dgm:t>
    </dgm:pt>
    <dgm:pt modelId="{6B4C3A22-B8B5-462B-8462-D2B093EA9F7B}" type="pres">
      <dgm:prSet presAssocID="{8777ECBA-A2AB-47BC-8381-ABF1B611BA3C}" presName="spaceBetweenRectangles" presStyleCnt="0"/>
      <dgm:spPr/>
    </dgm:pt>
    <dgm:pt modelId="{F5FF0CD3-5CF2-4061-909C-00AE7307D049}" type="pres">
      <dgm:prSet presAssocID="{74CB805B-DE9C-481D-99EE-17C69E0F6F90}" presName="parentLin" presStyleCnt="0"/>
      <dgm:spPr/>
    </dgm:pt>
    <dgm:pt modelId="{CD00FBD8-D3B5-47AC-A9BB-6CBB95880B3B}" type="pres">
      <dgm:prSet presAssocID="{74CB805B-DE9C-481D-99EE-17C69E0F6F90}" presName="parentLeftMargin" presStyleLbl="node1" presStyleIdx="1" presStyleCnt="3"/>
      <dgm:spPr/>
      <dgm:t>
        <a:bodyPr/>
        <a:lstStyle/>
        <a:p>
          <a:endParaRPr lang="de-DE"/>
        </a:p>
      </dgm:t>
    </dgm:pt>
    <dgm:pt modelId="{0912CBFF-E2B8-4CE5-BF8E-E644ECE6893C}" type="pres">
      <dgm:prSet presAssocID="{74CB805B-DE9C-481D-99EE-17C69E0F6F90}" presName="parentText" presStyleLbl="node1" presStyleIdx="2" presStyleCnt="3">
        <dgm:presLayoutVars>
          <dgm:chMax val="0"/>
          <dgm:bulletEnabled val="1"/>
        </dgm:presLayoutVars>
      </dgm:prSet>
      <dgm:spPr/>
      <dgm:t>
        <a:bodyPr/>
        <a:lstStyle/>
        <a:p>
          <a:endParaRPr lang="de-DE"/>
        </a:p>
      </dgm:t>
    </dgm:pt>
    <dgm:pt modelId="{E2455793-C56A-43AE-B7BA-D62C8E1EE7D8}" type="pres">
      <dgm:prSet presAssocID="{74CB805B-DE9C-481D-99EE-17C69E0F6F90}" presName="negativeSpace" presStyleCnt="0"/>
      <dgm:spPr/>
    </dgm:pt>
    <dgm:pt modelId="{55629598-D72B-43BA-9227-9E20C8714DED}" type="pres">
      <dgm:prSet presAssocID="{74CB805B-DE9C-481D-99EE-17C69E0F6F90}" presName="childText" presStyleLbl="conFgAcc1" presStyleIdx="2" presStyleCnt="3">
        <dgm:presLayoutVars>
          <dgm:bulletEnabled val="1"/>
        </dgm:presLayoutVars>
      </dgm:prSet>
      <dgm:spPr/>
    </dgm:pt>
  </dgm:ptLst>
  <dgm:cxnLst>
    <dgm:cxn modelId="{428FBD4E-1122-4D99-9989-E814515DBA3F}" type="presOf" srcId="{099B1534-61B2-4C1C-8471-B4A30DEBA04F}" destId="{07519611-9290-42ED-BB4E-4A914BFE6352}" srcOrd="1" destOrd="0" presId="urn:microsoft.com/office/officeart/2005/8/layout/list1"/>
    <dgm:cxn modelId="{943C1CBB-09AE-4E86-9181-7D25CFE8DF38}" srcId="{3EB93BA9-1AD8-4470-B816-B9FD4A7D83C6}" destId="{C0C573FD-CC67-4387-8A96-BF8FF1406A67}" srcOrd="0" destOrd="0" parTransId="{936227F0-9C87-40CE-8558-5019A2B4D5D2}" sibTransId="{97784BB0-5C3D-4360-934B-65D07E7D1AA1}"/>
    <dgm:cxn modelId="{2444C5F5-1B7A-443F-A1C4-4183EA00F9C2}" srcId="{3EB93BA9-1AD8-4470-B816-B9FD4A7D83C6}" destId="{A273A117-0E7B-4367-9B08-51095C041166}" srcOrd="1" destOrd="0" parTransId="{6BD92D32-FD3E-45F0-AD7A-F8F747E591E8}" sibTransId="{2F11125C-A5D5-4603-AED4-2C410520EC7A}"/>
    <dgm:cxn modelId="{62275E5D-C9FD-4A29-9788-607F1E750A2C}" srcId="{810B2A30-EAF3-49BA-A04C-DDDB4917B3B1}" destId="{74CB805B-DE9C-481D-99EE-17C69E0F6F90}" srcOrd="2" destOrd="0" parTransId="{0ADAAD21-1F7B-4DF5-A597-CFB152F20891}" sibTransId="{C619EB74-25EB-4095-96E1-F12D4BD285CB}"/>
    <dgm:cxn modelId="{CC4AABE1-1551-4DF1-9777-517116DB9D9E}" type="presOf" srcId="{099B1534-61B2-4C1C-8471-B4A30DEBA04F}" destId="{A6C84A5D-E599-4BA6-A5C3-0847F0CB04A5}" srcOrd="0" destOrd="0" presId="urn:microsoft.com/office/officeart/2005/8/layout/list1"/>
    <dgm:cxn modelId="{3DD30FC9-D389-42B1-99C0-AA4AB6488D4D}" type="presOf" srcId="{C0C573FD-CC67-4387-8A96-BF8FF1406A67}" destId="{4395D250-9A3D-42A3-9409-1CFFD8B8752C}" srcOrd="0" destOrd="0" presId="urn:microsoft.com/office/officeart/2005/8/layout/list1"/>
    <dgm:cxn modelId="{088EEDF4-D0E7-4626-B3B6-01AC39002287}" type="presOf" srcId="{3EB93BA9-1AD8-4470-B816-B9FD4A7D83C6}" destId="{E0F9D46C-8A4F-4165-AE77-8DCD218A223B}" srcOrd="1" destOrd="0" presId="urn:microsoft.com/office/officeart/2005/8/layout/list1"/>
    <dgm:cxn modelId="{7B61F8CE-97D4-4B54-8D77-39049223076D}" srcId="{810B2A30-EAF3-49BA-A04C-DDDB4917B3B1}" destId="{3EB93BA9-1AD8-4470-B816-B9FD4A7D83C6}" srcOrd="1" destOrd="0" parTransId="{37A28F11-7EE2-4294-9815-BE39B583E93F}" sibTransId="{8777ECBA-A2AB-47BC-8381-ABF1B611BA3C}"/>
    <dgm:cxn modelId="{3CF4366B-5119-4668-9707-4DA564E60302}" type="presOf" srcId="{3EB93BA9-1AD8-4470-B816-B9FD4A7D83C6}" destId="{02FA596C-CE7C-4279-BE16-55425A67F5C3}" srcOrd="0" destOrd="0" presId="urn:microsoft.com/office/officeart/2005/8/layout/list1"/>
    <dgm:cxn modelId="{518B32D7-1905-4A71-B96D-05951EE3047C}" type="presOf" srcId="{74CB805B-DE9C-481D-99EE-17C69E0F6F90}" destId="{CD00FBD8-D3B5-47AC-A9BB-6CBB95880B3B}" srcOrd="0" destOrd="0" presId="urn:microsoft.com/office/officeart/2005/8/layout/list1"/>
    <dgm:cxn modelId="{1509EDF4-4770-480E-B639-759BAF1FD5CA}" type="presOf" srcId="{74CB805B-DE9C-481D-99EE-17C69E0F6F90}" destId="{0912CBFF-E2B8-4CE5-BF8E-E644ECE6893C}" srcOrd="1" destOrd="0" presId="urn:microsoft.com/office/officeart/2005/8/layout/list1"/>
    <dgm:cxn modelId="{E67A5935-A21D-4084-ABD0-B3FDF27FF5AB}" srcId="{810B2A30-EAF3-49BA-A04C-DDDB4917B3B1}" destId="{099B1534-61B2-4C1C-8471-B4A30DEBA04F}" srcOrd="0" destOrd="0" parTransId="{3BC74B27-FFBD-4728-BC1A-8F8DB1A5DF3E}" sibTransId="{B6D4B810-931A-477D-859E-B6916E5C0D94}"/>
    <dgm:cxn modelId="{5BE73D29-7181-4AA4-B4A9-94180E0F1C50}" type="presOf" srcId="{810B2A30-EAF3-49BA-A04C-DDDB4917B3B1}" destId="{8DAD87E0-7746-4186-9336-734002529C69}" srcOrd="0" destOrd="0" presId="urn:microsoft.com/office/officeart/2005/8/layout/list1"/>
    <dgm:cxn modelId="{C35E8A75-17CC-46BA-9321-F9AC80CD2095}" srcId="{3EB93BA9-1AD8-4470-B816-B9FD4A7D83C6}" destId="{EF178793-3DE4-4597-A2FC-BA2BF71D1F97}" srcOrd="2" destOrd="0" parTransId="{D4914DCA-1EC3-4BFA-B24F-64C6373E8E52}" sibTransId="{FF40B1CC-2B9E-49B7-8B75-5F0D89F59076}"/>
    <dgm:cxn modelId="{ECFE33F0-02DA-48BF-AE2D-C9415978EB6F}" type="presOf" srcId="{A273A117-0E7B-4367-9B08-51095C041166}" destId="{4395D250-9A3D-42A3-9409-1CFFD8B8752C}" srcOrd="0" destOrd="1" presId="urn:microsoft.com/office/officeart/2005/8/layout/list1"/>
    <dgm:cxn modelId="{9235F646-7017-4AD0-BDF5-8F5462F8F33F}" type="presOf" srcId="{EF178793-3DE4-4597-A2FC-BA2BF71D1F97}" destId="{4395D250-9A3D-42A3-9409-1CFFD8B8752C}" srcOrd="0" destOrd="2" presId="urn:microsoft.com/office/officeart/2005/8/layout/list1"/>
    <dgm:cxn modelId="{F641378E-59A4-4F72-9BB0-0E12A1991DA0}" type="presParOf" srcId="{8DAD87E0-7746-4186-9336-734002529C69}" destId="{6B7C4DB3-D17B-43C2-B6BE-818077AE068A}" srcOrd="0" destOrd="0" presId="urn:microsoft.com/office/officeart/2005/8/layout/list1"/>
    <dgm:cxn modelId="{BA267D4A-4DCD-4599-A980-9FE36500546A}" type="presParOf" srcId="{6B7C4DB3-D17B-43C2-B6BE-818077AE068A}" destId="{A6C84A5D-E599-4BA6-A5C3-0847F0CB04A5}" srcOrd="0" destOrd="0" presId="urn:microsoft.com/office/officeart/2005/8/layout/list1"/>
    <dgm:cxn modelId="{E2EC119D-BAB0-4054-9CC1-C6CEA8A53D6A}" type="presParOf" srcId="{6B7C4DB3-D17B-43C2-B6BE-818077AE068A}" destId="{07519611-9290-42ED-BB4E-4A914BFE6352}" srcOrd="1" destOrd="0" presId="urn:microsoft.com/office/officeart/2005/8/layout/list1"/>
    <dgm:cxn modelId="{4C699727-6676-4D9B-B355-8EB1E82B5B59}" type="presParOf" srcId="{8DAD87E0-7746-4186-9336-734002529C69}" destId="{728F8E53-8534-413B-BB43-CC0EDBD7AD35}" srcOrd="1" destOrd="0" presId="urn:microsoft.com/office/officeart/2005/8/layout/list1"/>
    <dgm:cxn modelId="{4520E677-7BFE-4ABF-8833-1D80669D394C}" type="presParOf" srcId="{8DAD87E0-7746-4186-9336-734002529C69}" destId="{1FA0C2C2-13C9-4EF2-B74B-996954E85475}" srcOrd="2" destOrd="0" presId="urn:microsoft.com/office/officeart/2005/8/layout/list1"/>
    <dgm:cxn modelId="{82A908A7-E932-4E11-A604-5C3E3DE79D0A}" type="presParOf" srcId="{8DAD87E0-7746-4186-9336-734002529C69}" destId="{2941E7DC-D298-4454-8F39-B0FDBA9A1369}" srcOrd="3" destOrd="0" presId="urn:microsoft.com/office/officeart/2005/8/layout/list1"/>
    <dgm:cxn modelId="{5BFA00A3-5C98-4DC0-B484-4B25E99042F8}" type="presParOf" srcId="{8DAD87E0-7746-4186-9336-734002529C69}" destId="{9507CDD1-D2F1-4E40-9ECE-6C87C3F7301E}" srcOrd="4" destOrd="0" presId="urn:microsoft.com/office/officeart/2005/8/layout/list1"/>
    <dgm:cxn modelId="{5A107157-07CB-496D-9323-1EC3EF8D2233}" type="presParOf" srcId="{9507CDD1-D2F1-4E40-9ECE-6C87C3F7301E}" destId="{02FA596C-CE7C-4279-BE16-55425A67F5C3}" srcOrd="0" destOrd="0" presId="urn:microsoft.com/office/officeart/2005/8/layout/list1"/>
    <dgm:cxn modelId="{BC078B87-B214-4C6B-94AD-568AC2D84BEE}" type="presParOf" srcId="{9507CDD1-D2F1-4E40-9ECE-6C87C3F7301E}" destId="{E0F9D46C-8A4F-4165-AE77-8DCD218A223B}" srcOrd="1" destOrd="0" presId="urn:microsoft.com/office/officeart/2005/8/layout/list1"/>
    <dgm:cxn modelId="{A8589A5E-6BE4-4E18-ADA9-A915EB09F33A}" type="presParOf" srcId="{8DAD87E0-7746-4186-9336-734002529C69}" destId="{CB0746E2-9D22-402D-AAA2-ED992194E8B8}" srcOrd="5" destOrd="0" presId="urn:microsoft.com/office/officeart/2005/8/layout/list1"/>
    <dgm:cxn modelId="{8CB21033-10E0-4692-BA1D-33D5B9F60AD9}" type="presParOf" srcId="{8DAD87E0-7746-4186-9336-734002529C69}" destId="{4395D250-9A3D-42A3-9409-1CFFD8B8752C}" srcOrd="6" destOrd="0" presId="urn:microsoft.com/office/officeart/2005/8/layout/list1"/>
    <dgm:cxn modelId="{8588152D-E12C-420D-8F38-604177094BBB}" type="presParOf" srcId="{8DAD87E0-7746-4186-9336-734002529C69}" destId="{6B4C3A22-B8B5-462B-8462-D2B093EA9F7B}" srcOrd="7" destOrd="0" presId="urn:microsoft.com/office/officeart/2005/8/layout/list1"/>
    <dgm:cxn modelId="{D6A955EA-3632-41F3-8E69-A9F3098568EA}" type="presParOf" srcId="{8DAD87E0-7746-4186-9336-734002529C69}" destId="{F5FF0CD3-5CF2-4061-909C-00AE7307D049}" srcOrd="8" destOrd="0" presId="urn:microsoft.com/office/officeart/2005/8/layout/list1"/>
    <dgm:cxn modelId="{58063A3B-4534-4321-B646-E4354A3E5D11}" type="presParOf" srcId="{F5FF0CD3-5CF2-4061-909C-00AE7307D049}" destId="{CD00FBD8-D3B5-47AC-A9BB-6CBB95880B3B}" srcOrd="0" destOrd="0" presId="urn:microsoft.com/office/officeart/2005/8/layout/list1"/>
    <dgm:cxn modelId="{769216DB-0B64-47C9-835C-97250DB7168C}" type="presParOf" srcId="{F5FF0CD3-5CF2-4061-909C-00AE7307D049}" destId="{0912CBFF-E2B8-4CE5-BF8E-E644ECE6893C}" srcOrd="1" destOrd="0" presId="urn:microsoft.com/office/officeart/2005/8/layout/list1"/>
    <dgm:cxn modelId="{27BFF951-DFFA-4949-B854-B4F8BA7F98E5}" type="presParOf" srcId="{8DAD87E0-7746-4186-9336-734002529C69}" destId="{E2455793-C56A-43AE-B7BA-D62C8E1EE7D8}" srcOrd="9" destOrd="0" presId="urn:microsoft.com/office/officeart/2005/8/layout/list1"/>
    <dgm:cxn modelId="{302808C7-6D6D-4752-9F21-0E2DB85DD1FE}" type="presParOf" srcId="{8DAD87E0-7746-4186-9336-734002529C69}" destId="{55629598-D72B-43BA-9227-9E20C8714DE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9DA912-A2AE-4E17-BA14-5B32DE20DA58}" type="doc">
      <dgm:prSet loTypeId="urn:microsoft.com/office/officeart/2005/8/layout/hProcess9" loCatId="process" qsTypeId="urn:microsoft.com/office/officeart/2005/8/quickstyle/simple1" qsCatId="simple" csTypeId="urn:microsoft.com/office/officeart/2005/8/colors/accent1_2" csCatId="accent1" phldr="1"/>
      <dgm:spPr/>
    </dgm:pt>
    <dgm:pt modelId="{88A5706E-DB81-4314-A615-266D2380FBEC}">
      <dgm:prSet phldrT="[Text]" custT="1"/>
      <dgm:spPr>
        <a:solidFill>
          <a:srgbClr val="333333"/>
        </a:solidFill>
      </dgm:spPr>
      <dgm:t>
        <a:bodyPr anchor="b"/>
        <a:lstStyle/>
        <a:p>
          <a:r>
            <a:rPr lang="de-DE" sz="1200" dirty="0" smtClean="0"/>
            <a:t>Literatur-recherche</a:t>
          </a:r>
          <a:endParaRPr lang="de-DE" sz="1200" dirty="0"/>
        </a:p>
      </dgm:t>
    </dgm:pt>
    <dgm:pt modelId="{3706D884-9E0B-4CC3-98DB-DB22049A315C}" type="parTrans" cxnId="{EB233284-73E4-4D7E-A6E9-819E53797F48}">
      <dgm:prSet/>
      <dgm:spPr/>
      <dgm:t>
        <a:bodyPr/>
        <a:lstStyle/>
        <a:p>
          <a:endParaRPr lang="de-DE"/>
        </a:p>
      </dgm:t>
    </dgm:pt>
    <dgm:pt modelId="{8C9C553E-F201-4323-8DC0-1FE4ED1BFDF0}" type="sibTrans" cxnId="{EB233284-73E4-4D7E-A6E9-819E53797F48}">
      <dgm:prSet/>
      <dgm:spPr/>
      <dgm:t>
        <a:bodyPr/>
        <a:lstStyle/>
        <a:p>
          <a:endParaRPr lang="de-DE"/>
        </a:p>
      </dgm:t>
    </dgm:pt>
    <dgm:pt modelId="{89E90CCA-EDA3-4CA5-BA47-C6C8028CA2A4}">
      <dgm:prSet phldrT="[Text]" custT="1"/>
      <dgm:spPr>
        <a:solidFill>
          <a:srgbClr val="333333"/>
        </a:solidFill>
      </dgm:spPr>
      <dgm:t>
        <a:bodyPr anchor="b"/>
        <a:lstStyle/>
        <a:p>
          <a:r>
            <a:rPr lang="de-DE" sz="1200" dirty="0"/>
            <a:t>Erstellung des Studiendesigns</a:t>
          </a:r>
        </a:p>
      </dgm:t>
    </dgm:pt>
    <dgm:pt modelId="{0E2AC639-89CC-44D2-AF28-46F743F6D1E0}" type="parTrans" cxnId="{A6F700AB-8787-4FCD-8C3C-3797DE94F1EC}">
      <dgm:prSet/>
      <dgm:spPr/>
      <dgm:t>
        <a:bodyPr/>
        <a:lstStyle/>
        <a:p>
          <a:endParaRPr lang="de-DE"/>
        </a:p>
      </dgm:t>
    </dgm:pt>
    <dgm:pt modelId="{D3083A27-4630-439D-8C8D-041CDD80FD48}" type="sibTrans" cxnId="{A6F700AB-8787-4FCD-8C3C-3797DE94F1EC}">
      <dgm:prSet/>
      <dgm:spPr/>
      <dgm:t>
        <a:bodyPr/>
        <a:lstStyle/>
        <a:p>
          <a:endParaRPr lang="de-DE"/>
        </a:p>
      </dgm:t>
    </dgm:pt>
    <dgm:pt modelId="{10916D3A-F78E-4DC2-B94C-EB89EF4560D5}">
      <dgm:prSet phldrT="[Text]" custT="1"/>
      <dgm:spPr>
        <a:solidFill>
          <a:srgbClr val="333333"/>
        </a:solidFill>
      </dgm:spPr>
      <dgm:t>
        <a:bodyPr anchor="b"/>
        <a:lstStyle/>
        <a:p>
          <a:r>
            <a:rPr lang="de-DE" sz="1200" dirty="0"/>
            <a:t>Einarbeitung in Unreal/</a:t>
          </a:r>
          <a:r>
            <a:rPr lang="de-DE" sz="1200" dirty="0" err="1"/>
            <a:t>Steam</a:t>
          </a:r>
          <a:r>
            <a:rPr lang="de-DE" sz="1200" dirty="0"/>
            <a:t> VR</a:t>
          </a:r>
        </a:p>
      </dgm:t>
    </dgm:pt>
    <dgm:pt modelId="{E79898B1-628B-4A77-9EF2-FA36EBA82A7F}" type="parTrans" cxnId="{BC55C04D-E37E-4F6C-A616-B2720FDFFB95}">
      <dgm:prSet/>
      <dgm:spPr/>
      <dgm:t>
        <a:bodyPr/>
        <a:lstStyle/>
        <a:p>
          <a:endParaRPr lang="de-DE"/>
        </a:p>
      </dgm:t>
    </dgm:pt>
    <dgm:pt modelId="{538D2905-5644-4412-AC8C-37921540DCBA}" type="sibTrans" cxnId="{BC55C04D-E37E-4F6C-A616-B2720FDFFB95}">
      <dgm:prSet/>
      <dgm:spPr/>
      <dgm:t>
        <a:bodyPr/>
        <a:lstStyle/>
        <a:p>
          <a:endParaRPr lang="de-DE"/>
        </a:p>
      </dgm:t>
    </dgm:pt>
    <dgm:pt modelId="{74AC7740-D644-4AF4-A46A-1822D55E18A7}">
      <dgm:prSet phldrT="[Text]" custT="1"/>
      <dgm:spPr>
        <a:solidFill>
          <a:srgbClr val="333333"/>
        </a:solidFill>
      </dgm:spPr>
      <dgm:t>
        <a:bodyPr anchor="b"/>
        <a:lstStyle/>
        <a:p>
          <a:r>
            <a:rPr lang="de-DE" sz="1200" dirty="0"/>
            <a:t>Implementierung des Prototypen</a:t>
          </a:r>
        </a:p>
      </dgm:t>
    </dgm:pt>
    <dgm:pt modelId="{C32D5C86-8E9C-40A3-B7F0-F717F9CDCE96}" type="parTrans" cxnId="{D3FCA4A1-CB1A-4F83-90A4-56A446C54CA2}">
      <dgm:prSet/>
      <dgm:spPr/>
      <dgm:t>
        <a:bodyPr/>
        <a:lstStyle/>
        <a:p>
          <a:endParaRPr lang="de-DE"/>
        </a:p>
      </dgm:t>
    </dgm:pt>
    <dgm:pt modelId="{E7D9091A-404D-4D11-86C4-01EC8F49B735}" type="sibTrans" cxnId="{D3FCA4A1-CB1A-4F83-90A4-56A446C54CA2}">
      <dgm:prSet/>
      <dgm:spPr/>
      <dgm:t>
        <a:bodyPr/>
        <a:lstStyle/>
        <a:p>
          <a:endParaRPr lang="de-DE"/>
        </a:p>
      </dgm:t>
    </dgm:pt>
    <dgm:pt modelId="{8F8BD105-3EA1-4207-A085-77FB9B505CD2}">
      <dgm:prSet phldrT="[Text]" custT="1"/>
      <dgm:spPr>
        <a:solidFill>
          <a:srgbClr val="333333"/>
        </a:solidFill>
      </dgm:spPr>
      <dgm:t>
        <a:bodyPr anchor="b"/>
        <a:lstStyle/>
        <a:p>
          <a:r>
            <a:rPr lang="de-DE" sz="1200" dirty="0"/>
            <a:t>Durchführung der Tests</a:t>
          </a:r>
        </a:p>
      </dgm:t>
    </dgm:pt>
    <dgm:pt modelId="{7BF6FCB5-92F1-4C20-8760-1365D59F1E35}" type="parTrans" cxnId="{B1539A69-F9F1-47AB-94E3-A96E8C0068A4}">
      <dgm:prSet/>
      <dgm:spPr/>
      <dgm:t>
        <a:bodyPr/>
        <a:lstStyle/>
        <a:p>
          <a:endParaRPr lang="de-DE"/>
        </a:p>
      </dgm:t>
    </dgm:pt>
    <dgm:pt modelId="{BB2E2812-21B8-4EBD-857A-9F4F73A83EB1}" type="sibTrans" cxnId="{B1539A69-F9F1-47AB-94E3-A96E8C0068A4}">
      <dgm:prSet/>
      <dgm:spPr/>
      <dgm:t>
        <a:bodyPr/>
        <a:lstStyle/>
        <a:p>
          <a:endParaRPr lang="de-DE"/>
        </a:p>
      </dgm:t>
    </dgm:pt>
    <dgm:pt modelId="{C71B3900-231D-4812-A474-E3944302340F}">
      <dgm:prSet phldrT="[Text]" custT="1"/>
      <dgm:spPr>
        <a:solidFill>
          <a:srgbClr val="333333"/>
        </a:solidFill>
      </dgm:spPr>
      <dgm:t>
        <a:bodyPr anchor="b"/>
        <a:lstStyle/>
        <a:p>
          <a:r>
            <a:rPr lang="de-DE" sz="1200" dirty="0" smtClean="0"/>
            <a:t>Daten-auswertung</a:t>
          </a:r>
          <a:endParaRPr lang="de-DE" sz="1200" dirty="0"/>
        </a:p>
      </dgm:t>
    </dgm:pt>
    <dgm:pt modelId="{238D24FA-4EA0-43F3-8A29-BD9F26380805}" type="parTrans" cxnId="{A31F11FA-8F53-4899-B7E3-1E77118356CE}">
      <dgm:prSet/>
      <dgm:spPr/>
      <dgm:t>
        <a:bodyPr/>
        <a:lstStyle/>
        <a:p>
          <a:endParaRPr lang="de-DE"/>
        </a:p>
      </dgm:t>
    </dgm:pt>
    <dgm:pt modelId="{548CB328-BD27-49C1-9739-BBD3F9A39DA7}" type="sibTrans" cxnId="{A31F11FA-8F53-4899-B7E3-1E77118356CE}">
      <dgm:prSet/>
      <dgm:spPr/>
      <dgm:t>
        <a:bodyPr/>
        <a:lstStyle/>
        <a:p>
          <a:endParaRPr lang="de-DE"/>
        </a:p>
      </dgm:t>
    </dgm:pt>
    <dgm:pt modelId="{ADE89989-C31F-4D4C-A905-AD6102EFD071}">
      <dgm:prSet phldrT="[Text]" custT="1"/>
      <dgm:spPr>
        <a:solidFill>
          <a:srgbClr val="333333"/>
        </a:solidFill>
      </dgm:spPr>
      <dgm:t>
        <a:bodyPr anchor="b"/>
        <a:lstStyle/>
        <a:p>
          <a:r>
            <a:rPr lang="de-DE" sz="1200" dirty="0" smtClean="0"/>
            <a:t>Abgabe</a:t>
          </a:r>
          <a:endParaRPr lang="de-DE" sz="1200" dirty="0"/>
        </a:p>
      </dgm:t>
    </dgm:pt>
    <dgm:pt modelId="{C699C8B7-1345-4221-B176-3DCED5E626DD}" type="parTrans" cxnId="{2B903AF0-5A53-40C3-92CB-0B25A8A92468}">
      <dgm:prSet/>
      <dgm:spPr/>
      <dgm:t>
        <a:bodyPr/>
        <a:lstStyle/>
        <a:p>
          <a:endParaRPr lang="de-DE"/>
        </a:p>
      </dgm:t>
    </dgm:pt>
    <dgm:pt modelId="{C17FC38C-B03B-48A5-9300-3D729C46B7E3}" type="sibTrans" cxnId="{2B903AF0-5A53-40C3-92CB-0B25A8A92468}">
      <dgm:prSet/>
      <dgm:spPr/>
      <dgm:t>
        <a:bodyPr/>
        <a:lstStyle/>
        <a:p>
          <a:endParaRPr lang="de-DE"/>
        </a:p>
      </dgm:t>
    </dgm:pt>
    <dgm:pt modelId="{7452C864-3AF8-4DD4-BB7D-359122F206A3}" type="pres">
      <dgm:prSet presAssocID="{9B9DA912-A2AE-4E17-BA14-5B32DE20DA58}" presName="CompostProcess" presStyleCnt="0">
        <dgm:presLayoutVars>
          <dgm:dir/>
          <dgm:resizeHandles val="exact"/>
        </dgm:presLayoutVars>
      </dgm:prSet>
      <dgm:spPr/>
    </dgm:pt>
    <dgm:pt modelId="{B40D5FE9-D24A-478B-B4F3-B6E40679AD2F}" type="pres">
      <dgm:prSet presAssocID="{9B9DA912-A2AE-4E17-BA14-5B32DE20DA58}" presName="arrow" presStyleLbl="bgShp" presStyleIdx="0" presStyleCnt="1" custScaleX="117647" custLinFactNeighborX="1405" custLinFactNeighborY="-500"/>
      <dgm:spPr>
        <a:noFill/>
        <a:ln>
          <a:solidFill>
            <a:schemeClr val="bg1"/>
          </a:solidFill>
        </a:ln>
      </dgm:spPr>
    </dgm:pt>
    <dgm:pt modelId="{55DA2B0B-0084-4116-B966-59F042985665}" type="pres">
      <dgm:prSet presAssocID="{9B9DA912-A2AE-4E17-BA14-5B32DE20DA58}" presName="linearProcess" presStyleCnt="0"/>
      <dgm:spPr/>
    </dgm:pt>
    <dgm:pt modelId="{2A87E278-3A81-47B5-90E4-33A6796D8DE2}" type="pres">
      <dgm:prSet presAssocID="{88A5706E-DB81-4314-A615-266D2380FBEC}" presName="textNode" presStyleLbl="node1" presStyleIdx="0" presStyleCnt="7">
        <dgm:presLayoutVars>
          <dgm:bulletEnabled val="1"/>
        </dgm:presLayoutVars>
      </dgm:prSet>
      <dgm:spPr/>
      <dgm:t>
        <a:bodyPr/>
        <a:lstStyle/>
        <a:p>
          <a:endParaRPr lang="de-DE"/>
        </a:p>
      </dgm:t>
    </dgm:pt>
    <dgm:pt modelId="{511060EF-0623-42E5-BA3A-1914B8766CF0}" type="pres">
      <dgm:prSet presAssocID="{8C9C553E-F201-4323-8DC0-1FE4ED1BFDF0}" presName="sibTrans" presStyleCnt="0"/>
      <dgm:spPr/>
    </dgm:pt>
    <dgm:pt modelId="{B7E6976B-DC70-4FBC-BC90-58B753B80157}" type="pres">
      <dgm:prSet presAssocID="{89E90CCA-EDA3-4CA5-BA47-C6C8028CA2A4}" presName="textNode" presStyleLbl="node1" presStyleIdx="1" presStyleCnt="7">
        <dgm:presLayoutVars>
          <dgm:bulletEnabled val="1"/>
        </dgm:presLayoutVars>
      </dgm:prSet>
      <dgm:spPr/>
      <dgm:t>
        <a:bodyPr/>
        <a:lstStyle/>
        <a:p>
          <a:endParaRPr lang="de-DE"/>
        </a:p>
      </dgm:t>
    </dgm:pt>
    <dgm:pt modelId="{9AB2740E-C045-4CC0-B021-46503BA440E5}" type="pres">
      <dgm:prSet presAssocID="{D3083A27-4630-439D-8C8D-041CDD80FD48}" presName="sibTrans" presStyleCnt="0"/>
      <dgm:spPr/>
    </dgm:pt>
    <dgm:pt modelId="{42384BF3-DCAA-42FF-B4C6-E679816F2F0D}" type="pres">
      <dgm:prSet presAssocID="{10916D3A-F78E-4DC2-B94C-EB89EF4560D5}" presName="textNode" presStyleLbl="node1" presStyleIdx="2" presStyleCnt="7">
        <dgm:presLayoutVars>
          <dgm:bulletEnabled val="1"/>
        </dgm:presLayoutVars>
      </dgm:prSet>
      <dgm:spPr/>
      <dgm:t>
        <a:bodyPr/>
        <a:lstStyle/>
        <a:p>
          <a:endParaRPr lang="de-DE"/>
        </a:p>
      </dgm:t>
    </dgm:pt>
    <dgm:pt modelId="{89A7A312-FB68-4577-9F0C-75F6E9F22EB3}" type="pres">
      <dgm:prSet presAssocID="{538D2905-5644-4412-AC8C-37921540DCBA}" presName="sibTrans" presStyleCnt="0"/>
      <dgm:spPr/>
    </dgm:pt>
    <dgm:pt modelId="{A25593CC-4DAF-4C22-BAB4-EC6F72B5F6E0}" type="pres">
      <dgm:prSet presAssocID="{74AC7740-D644-4AF4-A46A-1822D55E18A7}" presName="textNode" presStyleLbl="node1" presStyleIdx="3" presStyleCnt="7">
        <dgm:presLayoutVars>
          <dgm:bulletEnabled val="1"/>
        </dgm:presLayoutVars>
      </dgm:prSet>
      <dgm:spPr/>
      <dgm:t>
        <a:bodyPr/>
        <a:lstStyle/>
        <a:p>
          <a:endParaRPr lang="de-DE"/>
        </a:p>
      </dgm:t>
    </dgm:pt>
    <dgm:pt modelId="{5F2706FB-E655-44F4-90B2-CED66857A502}" type="pres">
      <dgm:prSet presAssocID="{E7D9091A-404D-4D11-86C4-01EC8F49B735}" presName="sibTrans" presStyleCnt="0"/>
      <dgm:spPr/>
    </dgm:pt>
    <dgm:pt modelId="{D9FC1B50-686A-481C-9B3A-F331503095F5}" type="pres">
      <dgm:prSet presAssocID="{8F8BD105-3EA1-4207-A085-77FB9B505CD2}" presName="textNode" presStyleLbl="node1" presStyleIdx="4" presStyleCnt="7">
        <dgm:presLayoutVars>
          <dgm:bulletEnabled val="1"/>
        </dgm:presLayoutVars>
      </dgm:prSet>
      <dgm:spPr/>
      <dgm:t>
        <a:bodyPr/>
        <a:lstStyle/>
        <a:p>
          <a:endParaRPr lang="de-DE"/>
        </a:p>
      </dgm:t>
    </dgm:pt>
    <dgm:pt modelId="{744CE4F7-56D2-4A3D-9209-1D370B3D4A80}" type="pres">
      <dgm:prSet presAssocID="{BB2E2812-21B8-4EBD-857A-9F4F73A83EB1}" presName="sibTrans" presStyleCnt="0"/>
      <dgm:spPr/>
    </dgm:pt>
    <dgm:pt modelId="{A74ACB2B-34D7-45BB-BFCF-E044D6E4FAA2}" type="pres">
      <dgm:prSet presAssocID="{C71B3900-231D-4812-A474-E3944302340F}" presName="textNode" presStyleLbl="node1" presStyleIdx="5" presStyleCnt="7">
        <dgm:presLayoutVars>
          <dgm:bulletEnabled val="1"/>
        </dgm:presLayoutVars>
      </dgm:prSet>
      <dgm:spPr/>
      <dgm:t>
        <a:bodyPr/>
        <a:lstStyle/>
        <a:p>
          <a:endParaRPr lang="de-DE"/>
        </a:p>
      </dgm:t>
    </dgm:pt>
    <dgm:pt modelId="{C76F81B3-C814-4B0A-A00A-FE926085B7D9}" type="pres">
      <dgm:prSet presAssocID="{548CB328-BD27-49C1-9739-BBD3F9A39DA7}" presName="sibTrans" presStyleCnt="0"/>
      <dgm:spPr/>
    </dgm:pt>
    <dgm:pt modelId="{DD6EA8A5-DC3C-4B47-916F-3B46C82056B0}" type="pres">
      <dgm:prSet presAssocID="{ADE89989-C31F-4D4C-A905-AD6102EFD071}" presName="textNode" presStyleLbl="node1" presStyleIdx="6" presStyleCnt="7">
        <dgm:presLayoutVars>
          <dgm:bulletEnabled val="1"/>
        </dgm:presLayoutVars>
      </dgm:prSet>
      <dgm:spPr/>
      <dgm:t>
        <a:bodyPr/>
        <a:lstStyle/>
        <a:p>
          <a:endParaRPr lang="de-DE"/>
        </a:p>
      </dgm:t>
    </dgm:pt>
  </dgm:ptLst>
  <dgm:cxnLst>
    <dgm:cxn modelId="{A6F700AB-8787-4FCD-8C3C-3797DE94F1EC}" srcId="{9B9DA912-A2AE-4E17-BA14-5B32DE20DA58}" destId="{89E90CCA-EDA3-4CA5-BA47-C6C8028CA2A4}" srcOrd="1" destOrd="0" parTransId="{0E2AC639-89CC-44D2-AF28-46F743F6D1E0}" sibTransId="{D3083A27-4630-439D-8C8D-041CDD80FD48}"/>
    <dgm:cxn modelId="{B1539A69-F9F1-47AB-94E3-A96E8C0068A4}" srcId="{9B9DA912-A2AE-4E17-BA14-5B32DE20DA58}" destId="{8F8BD105-3EA1-4207-A085-77FB9B505CD2}" srcOrd="4" destOrd="0" parTransId="{7BF6FCB5-92F1-4C20-8760-1365D59F1E35}" sibTransId="{BB2E2812-21B8-4EBD-857A-9F4F73A83EB1}"/>
    <dgm:cxn modelId="{8C3F3C2E-5FC9-42BB-8976-61FF2CA4F3D6}" type="presOf" srcId="{9B9DA912-A2AE-4E17-BA14-5B32DE20DA58}" destId="{7452C864-3AF8-4DD4-BB7D-359122F206A3}" srcOrd="0" destOrd="0" presId="urn:microsoft.com/office/officeart/2005/8/layout/hProcess9"/>
    <dgm:cxn modelId="{A2E8E2DE-BBA1-4884-A96B-8209807A645B}" type="presOf" srcId="{10916D3A-F78E-4DC2-B94C-EB89EF4560D5}" destId="{42384BF3-DCAA-42FF-B4C6-E679816F2F0D}" srcOrd="0" destOrd="0" presId="urn:microsoft.com/office/officeart/2005/8/layout/hProcess9"/>
    <dgm:cxn modelId="{5A3B37D4-4FE7-4C0E-B824-4F75A73565E7}" type="presOf" srcId="{C71B3900-231D-4812-A474-E3944302340F}" destId="{A74ACB2B-34D7-45BB-BFCF-E044D6E4FAA2}" srcOrd="0" destOrd="0" presId="urn:microsoft.com/office/officeart/2005/8/layout/hProcess9"/>
    <dgm:cxn modelId="{C38F74C5-C575-4646-973E-0A2C237F1022}" type="presOf" srcId="{8F8BD105-3EA1-4207-A085-77FB9B505CD2}" destId="{D9FC1B50-686A-481C-9B3A-F331503095F5}" srcOrd="0" destOrd="0" presId="urn:microsoft.com/office/officeart/2005/8/layout/hProcess9"/>
    <dgm:cxn modelId="{86996342-B06C-44A3-AE33-806F07917C98}" type="presOf" srcId="{88A5706E-DB81-4314-A615-266D2380FBEC}" destId="{2A87E278-3A81-47B5-90E4-33A6796D8DE2}" srcOrd="0" destOrd="0" presId="urn:microsoft.com/office/officeart/2005/8/layout/hProcess9"/>
    <dgm:cxn modelId="{EB233284-73E4-4D7E-A6E9-819E53797F48}" srcId="{9B9DA912-A2AE-4E17-BA14-5B32DE20DA58}" destId="{88A5706E-DB81-4314-A615-266D2380FBEC}" srcOrd="0" destOrd="0" parTransId="{3706D884-9E0B-4CC3-98DB-DB22049A315C}" sibTransId="{8C9C553E-F201-4323-8DC0-1FE4ED1BFDF0}"/>
    <dgm:cxn modelId="{2B903AF0-5A53-40C3-92CB-0B25A8A92468}" srcId="{9B9DA912-A2AE-4E17-BA14-5B32DE20DA58}" destId="{ADE89989-C31F-4D4C-A905-AD6102EFD071}" srcOrd="6" destOrd="0" parTransId="{C699C8B7-1345-4221-B176-3DCED5E626DD}" sibTransId="{C17FC38C-B03B-48A5-9300-3D729C46B7E3}"/>
    <dgm:cxn modelId="{D3FCA4A1-CB1A-4F83-90A4-56A446C54CA2}" srcId="{9B9DA912-A2AE-4E17-BA14-5B32DE20DA58}" destId="{74AC7740-D644-4AF4-A46A-1822D55E18A7}" srcOrd="3" destOrd="0" parTransId="{C32D5C86-8E9C-40A3-B7F0-F717F9CDCE96}" sibTransId="{E7D9091A-404D-4D11-86C4-01EC8F49B735}"/>
    <dgm:cxn modelId="{F311D1A2-C3D4-481A-AC7E-22EA1DDA25F0}" type="presOf" srcId="{89E90CCA-EDA3-4CA5-BA47-C6C8028CA2A4}" destId="{B7E6976B-DC70-4FBC-BC90-58B753B80157}" srcOrd="0" destOrd="0" presId="urn:microsoft.com/office/officeart/2005/8/layout/hProcess9"/>
    <dgm:cxn modelId="{A31F11FA-8F53-4899-B7E3-1E77118356CE}" srcId="{9B9DA912-A2AE-4E17-BA14-5B32DE20DA58}" destId="{C71B3900-231D-4812-A474-E3944302340F}" srcOrd="5" destOrd="0" parTransId="{238D24FA-4EA0-43F3-8A29-BD9F26380805}" sibTransId="{548CB328-BD27-49C1-9739-BBD3F9A39DA7}"/>
    <dgm:cxn modelId="{BC55C04D-E37E-4F6C-A616-B2720FDFFB95}" srcId="{9B9DA912-A2AE-4E17-BA14-5B32DE20DA58}" destId="{10916D3A-F78E-4DC2-B94C-EB89EF4560D5}" srcOrd="2" destOrd="0" parTransId="{E79898B1-628B-4A77-9EF2-FA36EBA82A7F}" sibTransId="{538D2905-5644-4412-AC8C-37921540DCBA}"/>
    <dgm:cxn modelId="{7ECA6C6B-3BB1-4939-91C9-362BCEB7FB65}" type="presOf" srcId="{74AC7740-D644-4AF4-A46A-1822D55E18A7}" destId="{A25593CC-4DAF-4C22-BAB4-EC6F72B5F6E0}" srcOrd="0" destOrd="0" presId="urn:microsoft.com/office/officeart/2005/8/layout/hProcess9"/>
    <dgm:cxn modelId="{CAE390D6-62C6-4C91-95C5-073F08E45F96}" type="presOf" srcId="{ADE89989-C31F-4D4C-A905-AD6102EFD071}" destId="{DD6EA8A5-DC3C-4B47-916F-3B46C82056B0}" srcOrd="0" destOrd="0" presId="urn:microsoft.com/office/officeart/2005/8/layout/hProcess9"/>
    <dgm:cxn modelId="{D3EB00D7-5449-4B7C-940E-594CE72D78BD}" type="presParOf" srcId="{7452C864-3AF8-4DD4-BB7D-359122F206A3}" destId="{B40D5FE9-D24A-478B-B4F3-B6E40679AD2F}" srcOrd="0" destOrd="0" presId="urn:microsoft.com/office/officeart/2005/8/layout/hProcess9"/>
    <dgm:cxn modelId="{AB23999C-C733-4763-A4C4-F310F935051C}" type="presParOf" srcId="{7452C864-3AF8-4DD4-BB7D-359122F206A3}" destId="{55DA2B0B-0084-4116-B966-59F042985665}" srcOrd="1" destOrd="0" presId="urn:microsoft.com/office/officeart/2005/8/layout/hProcess9"/>
    <dgm:cxn modelId="{18A09D73-554E-4BAC-8E27-85462B7F3102}" type="presParOf" srcId="{55DA2B0B-0084-4116-B966-59F042985665}" destId="{2A87E278-3A81-47B5-90E4-33A6796D8DE2}" srcOrd="0" destOrd="0" presId="urn:microsoft.com/office/officeart/2005/8/layout/hProcess9"/>
    <dgm:cxn modelId="{1FA35BC3-FF39-4D77-B861-1217418B8FA8}" type="presParOf" srcId="{55DA2B0B-0084-4116-B966-59F042985665}" destId="{511060EF-0623-42E5-BA3A-1914B8766CF0}" srcOrd="1" destOrd="0" presId="urn:microsoft.com/office/officeart/2005/8/layout/hProcess9"/>
    <dgm:cxn modelId="{63968F6B-5790-4360-B98E-86AF02BE1B8C}" type="presParOf" srcId="{55DA2B0B-0084-4116-B966-59F042985665}" destId="{B7E6976B-DC70-4FBC-BC90-58B753B80157}" srcOrd="2" destOrd="0" presId="urn:microsoft.com/office/officeart/2005/8/layout/hProcess9"/>
    <dgm:cxn modelId="{3A772705-B2F0-4439-93D4-143562633B37}" type="presParOf" srcId="{55DA2B0B-0084-4116-B966-59F042985665}" destId="{9AB2740E-C045-4CC0-B021-46503BA440E5}" srcOrd="3" destOrd="0" presId="urn:microsoft.com/office/officeart/2005/8/layout/hProcess9"/>
    <dgm:cxn modelId="{B7B0D99C-4555-4205-9406-45E8C1176DBF}" type="presParOf" srcId="{55DA2B0B-0084-4116-B966-59F042985665}" destId="{42384BF3-DCAA-42FF-B4C6-E679816F2F0D}" srcOrd="4" destOrd="0" presId="urn:microsoft.com/office/officeart/2005/8/layout/hProcess9"/>
    <dgm:cxn modelId="{21346785-6DDD-433E-9E13-4C75BE33D110}" type="presParOf" srcId="{55DA2B0B-0084-4116-B966-59F042985665}" destId="{89A7A312-FB68-4577-9F0C-75F6E9F22EB3}" srcOrd="5" destOrd="0" presId="urn:microsoft.com/office/officeart/2005/8/layout/hProcess9"/>
    <dgm:cxn modelId="{8DB729BC-037B-475C-A718-3C094286B975}" type="presParOf" srcId="{55DA2B0B-0084-4116-B966-59F042985665}" destId="{A25593CC-4DAF-4C22-BAB4-EC6F72B5F6E0}" srcOrd="6" destOrd="0" presId="urn:microsoft.com/office/officeart/2005/8/layout/hProcess9"/>
    <dgm:cxn modelId="{2C1C784F-6D4B-414B-92EC-6C0841CF54F5}" type="presParOf" srcId="{55DA2B0B-0084-4116-B966-59F042985665}" destId="{5F2706FB-E655-44F4-90B2-CED66857A502}" srcOrd="7" destOrd="0" presId="urn:microsoft.com/office/officeart/2005/8/layout/hProcess9"/>
    <dgm:cxn modelId="{644B52D9-EC99-4F99-A6BF-144E6174FD19}" type="presParOf" srcId="{55DA2B0B-0084-4116-B966-59F042985665}" destId="{D9FC1B50-686A-481C-9B3A-F331503095F5}" srcOrd="8" destOrd="0" presId="urn:microsoft.com/office/officeart/2005/8/layout/hProcess9"/>
    <dgm:cxn modelId="{1420EE27-86DA-49B5-B6F5-DFF3A077409B}" type="presParOf" srcId="{55DA2B0B-0084-4116-B966-59F042985665}" destId="{744CE4F7-56D2-4A3D-9209-1D370B3D4A80}" srcOrd="9" destOrd="0" presId="urn:microsoft.com/office/officeart/2005/8/layout/hProcess9"/>
    <dgm:cxn modelId="{AB1CF4E4-FAA5-4B3F-9B7E-DB8B98BBEC27}" type="presParOf" srcId="{55DA2B0B-0084-4116-B966-59F042985665}" destId="{A74ACB2B-34D7-45BB-BFCF-E044D6E4FAA2}" srcOrd="10" destOrd="0" presId="urn:microsoft.com/office/officeart/2005/8/layout/hProcess9"/>
    <dgm:cxn modelId="{207F8384-1E77-4547-8A3F-77D16430CC08}" type="presParOf" srcId="{55DA2B0B-0084-4116-B966-59F042985665}" destId="{C76F81B3-C814-4B0A-A00A-FE926085B7D9}" srcOrd="11" destOrd="0" presId="urn:microsoft.com/office/officeart/2005/8/layout/hProcess9"/>
    <dgm:cxn modelId="{2AD25E70-B392-491E-8754-B7819D6869F5}" type="presParOf" srcId="{55DA2B0B-0084-4116-B966-59F042985665}" destId="{DD6EA8A5-DC3C-4B47-916F-3B46C82056B0}" srcOrd="1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4B2E2-E47E-4517-A75D-385F68F239BC}">
      <dsp:nvSpPr>
        <dsp:cNvPr id="0" name=""/>
        <dsp:cNvSpPr/>
      </dsp:nvSpPr>
      <dsp:spPr>
        <a:xfrm>
          <a:off x="0" y="280397"/>
          <a:ext cx="10515600" cy="10773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74904" rIns="816127" bIns="128016" numCol="1" spcCol="1270" anchor="t" anchorCtr="0">
          <a:noAutofit/>
        </a:bodyPr>
        <a:lstStyle/>
        <a:p>
          <a:pPr marL="171450" lvl="1" indent="-171450" algn="l" defTabSz="800100">
            <a:lnSpc>
              <a:spcPct val="90000"/>
            </a:lnSpc>
            <a:spcBef>
              <a:spcPct val="0"/>
            </a:spcBef>
            <a:spcAft>
              <a:spcPct val="15000"/>
            </a:spcAft>
            <a:buChar char="••"/>
          </a:pPr>
          <a:r>
            <a:rPr lang="de-DE" sz="1800" kern="1200"/>
            <a:t>Untersuchung </a:t>
          </a:r>
          <a:r>
            <a:rPr lang="de-DE" sz="1800" kern="1200" dirty="0"/>
            <a:t>der Auswirkungen physikalischer Kontrollelemente auf das </a:t>
          </a:r>
          <a:r>
            <a:rPr lang="de-DE" sz="1800" kern="1200" dirty="0" err="1"/>
            <a:t>Gameplay</a:t>
          </a:r>
          <a:r>
            <a:rPr lang="de-DE" sz="1800" kern="1200" dirty="0"/>
            <a:t> (Laufspiel und team-basiertes Handballspiel)</a:t>
          </a:r>
          <a:endParaRPr lang="en-US" sz="1800" kern="1200" dirty="0"/>
        </a:p>
      </dsp:txBody>
      <dsp:txXfrm>
        <a:off x="0" y="280397"/>
        <a:ext cx="10515600" cy="1077300"/>
      </dsp:txXfrm>
    </dsp:sp>
    <dsp:sp modelId="{4FE9318D-F745-4944-A5CC-3058CB01F90B}">
      <dsp:nvSpPr>
        <dsp:cNvPr id="0" name=""/>
        <dsp:cNvSpPr/>
      </dsp:nvSpPr>
      <dsp:spPr>
        <a:xfrm>
          <a:off x="525780" y="14717"/>
          <a:ext cx="7360920" cy="53136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800100">
            <a:lnSpc>
              <a:spcPct val="90000"/>
            </a:lnSpc>
            <a:spcBef>
              <a:spcPct val="0"/>
            </a:spcBef>
            <a:spcAft>
              <a:spcPct val="35000"/>
            </a:spcAft>
          </a:pPr>
          <a:r>
            <a:rPr lang="de-DE" sz="1800" kern="1200" dirty="0"/>
            <a:t>Ausgangssituation:</a:t>
          </a:r>
          <a:endParaRPr lang="en-US" sz="1800" kern="1200" dirty="0"/>
        </a:p>
      </dsp:txBody>
      <dsp:txXfrm>
        <a:off x="551719" y="40656"/>
        <a:ext cx="7309042" cy="479482"/>
      </dsp:txXfrm>
    </dsp:sp>
    <dsp:sp modelId="{78617A1D-BB7B-4FC7-9FE8-6CD862D1C99A}">
      <dsp:nvSpPr>
        <dsp:cNvPr id="0" name=""/>
        <dsp:cNvSpPr/>
      </dsp:nvSpPr>
      <dsp:spPr>
        <a:xfrm>
          <a:off x="0" y="1720577"/>
          <a:ext cx="10515600" cy="17577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74904" rIns="816127" bIns="128016" numCol="1" spcCol="1270" anchor="t" anchorCtr="0">
          <a:noAutofit/>
        </a:bodyPr>
        <a:lstStyle/>
        <a:p>
          <a:pPr marL="171450" lvl="1" indent="-171450" algn="l" defTabSz="800100">
            <a:lnSpc>
              <a:spcPct val="90000"/>
            </a:lnSpc>
            <a:spcBef>
              <a:spcPct val="0"/>
            </a:spcBef>
            <a:spcAft>
              <a:spcPct val="15000"/>
            </a:spcAft>
            <a:buChar char="••"/>
          </a:pPr>
          <a:r>
            <a:rPr lang="de-DE" sz="1800" kern="1200" dirty="0"/>
            <a:t>Bewegungen müssen auf Controller </a:t>
          </a:r>
          <a:r>
            <a:rPr lang="de-DE" sz="1800" kern="1200" dirty="0" err="1"/>
            <a:t>gematcht</a:t>
          </a:r>
          <a:r>
            <a:rPr lang="de-DE" sz="1800" kern="1200" dirty="0"/>
            <a:t> werden</a:t>
          </a:r>
          <a:endParaRPr lang="de-DE" sz="1800" kern="1200" dirty="0">
            <a:sym typeface="Wingdings" panose="05000000000000000000" pitchFamily="2" charset="2"/>
          </a:endParaRPr>
        </a:p>
        <a:p>
          <a:pPr marL="342900" lvl="2" indent="-171450" algn="l" defTabSz="800100">
            <a:lnSpc>
              <a:spcPct val="90000"/>
            </a:lnSpc>
            <a:spcBef>
              <a:spcPct val="0"/>
            </a:spcBef>
            <a:spcAft>
              <a:spcPct val="15000"/>
            </a:spcAft>
            <a:buChar char="••"/>
          </a:pPr>
          <a:r>
            <a:rPr lang="de-DE" sz="1800" kern="1200" dirty="0">
              <a:sym typeface="Wingdings" panose="05000000000000000000" pitchFamily="2" charset="2"/>
            </a:rPr>
            <a:t>eigentliche Spielbewegung (z.B. Werfen) geht verloren</a:t>
          </a:r>
        </a:p>
        <a:p>
          <a:pPr marL="342900" lvl="2" indent="-171450" algn="l" defTabSz="800100">
            <a:lnSpc>
              <a:spcPct val="90000"/>
            </a:lnSpc>
            <a:spcBef>
              <a:spcPct val="0"/>
            </a:spcBef>
            <a:spcAft>
              <a:spcPct val="15000"/>
            </a:spcAft>
            <a:buChar char="••"/>
          </a:pPr>
          <a:r>
            <a:rPr lang="de-DE" sz="1800" kern="1200">
              <a:sym typeface="Wingdings" panose="05000000000000000000" pitchFamily="2" charset="2"/>
            </a:rPr>
            <a:t>kein </a:t>
          </a:r>
          <a:r>
            <a:rPr lang="de-DE" sz="1800" kern="1200" dirty="0">
              <a:sym typeface="Wingdings" panose="05000000000000000000" pitchFamily="2" charset="2"/>
            </a:rPr>
            <a:t>Übungseffekt</a:t>
          </a:r>
        </a:p>
        <a:p>
          <a:pPr marL="171450" lvl="1" indent="-171450" algn="l" defTabSz="800100">
            <a:lnSpc>
              <a:spcPct val="90000"/>
            </a:lnSpc>
            <a:spcBef>
              <a:spcPct val="0"/>
            </a:spcBef>
            <a:spcAft>
              <a:spcPct val="15000"/>
            </a:spcAft>
            <a:buChar char="••"/>
          </a:pPr>
          <a:r>
            <a:rPr lang="de-DE" sz="1800" kern="1200" dirty="0"/>
            <a:t>Erfolg in Sportspielen unabhängig von der tatsächlichen Expertise der Spieler</a:t>
          </a:r>
        </a:p>
      </dsp:txBody>
      <dsp:txXfrm>
        <a:off x="0" y="1720577"/>
        <a:ext cx="10515600" cy="1757700"/>
      </dsp:txXfrm>
    </dsp:sp>
    <dsp:sp modelId="{D31E2937-7F4C-4612-8FA9-B9C526D71DDB}">
      <dsp:nvSpPr>
        <dsp:cNvPr id="0" name=""/>
        <dsp:cNvSpPr/>
      </dsp:nvSpPr>
      <dsp:spPr>
        <a:xfrm>
          <a:off x="525780" y="1454897"/>
          <a:ext cx="7360920" cy="53136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800100">
            <a:lnSpc>
              <a:spcPct val="90000"/>
            </a:lnSpc>
            <a:spcBef>
              <a:spcPct val="0"/>
            </a:spcBef>
            <a:spcAft>
              <a:spcPct val="35000"/>
            </a:spcAft>
          </a:pPr>
          <a:r>
            <a:rPr lang="de-DE" sz="1800" kern="1200" dirty="0"/>
            <a:t>Problemstellung: </a:t>
          </a:r>
        </a:p>
      </dsp:txBody>
      <dsp:txXfrm>
        <a:off x="551719" y="1480836"/>
        <a:ext cx="7309042" cy="479482"/>
      </dsp:txXfrm>
    </dsp:sp>
    <dsp:sp modelId="{2DD615A9-436A-4D60-8D6E-332F33B3D9C2}">
      <dsp:nvSpPr>
        <dsp:cNvPr id="0" name=""/>
        <dsp:cNvSpPr/>
      </dsp:nvSpPr>
      <dsp:spPr>
        <a:xfrm>
          <a:off x="0" y="3841157"/>
          <a:ext cx="10515600" cy="779625"/>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74904" rIns="816127" bIns="128016" numCol="1" spcCol="1270" anchor="t" anchorCtr="0">
          <a:noAutofit/>
        </a:bodyPr>
        <a:lstStyle/>
        <a:p>
          <a:pPr marL="171450" lvl="1" indent="-171450" algn="l" defTabSz="800100">
            <a:lnSpc>
              <a:spcPct val="90000"/>
            </a:lnSpc>
            <a:spcBef>
              <a:spcPct val="0"/>
            </a:spcBef>
            <a:spcAft>
              <a:spcPct val="15000"/>
            </a:spcAft>
            <a:buChar char="••"/>
          </a:pPr>
          <a:r>
            <a:rPr lang="de-DE" sz="1800" kern="1200" dirty="0"/>
            <a:t>Erhöhung Aussagekraft und Abgrenzung der Spieler (bzw. ihrer Fähigkeiten) voneinander</a:t>
          </a:r>
        </a:p>
      </dsp:txBody>
      <dsp:txXfrm>
        <a:off x="0" y="3841157"/>
        <a:ext cx="10515600" cy="779625"/>
      </dsp:txXfrm>
    </dsp:sp>
    <dsp:sp modelId="{85575CAB-22CC-4644-938D-E2D95B51E848}">
      <dsp:nvSpPr>
        <dsp:cNvPr id="0" name=""/>
        <dsp:cNvSpPr/>
      </dsp:nvSpPr>
      <dsp:spPr>
        <a:xfrm>
          <a:off x="525780" y="3575477"/>
          <a:ext cx="7360920" cy="53136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800100">
            <a:lnSpc>
              <a:spcPct val="90000"/>
            </a:lnSpc>
            <a:spcBef>
              <a:spcPct val="0"/>
            </a:spcBef>
            <a:spcAft>
              <a:spcPct val="35000"/>
            </a:spcAft>
          </a:pPr>
          <a:r>
            <a:rPr lang="de-DE" sz="1800" kern="1200" dirty="0"/>
            <a:t>Ziel: </a:t>
          </a:r>
        </a:p>
      </dsp:txBody>
      <dsp:txXfrm>
        <a:off x="551719" y="3601416"/>
        <a:ext cx="7309042"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FB5025-8780-42CC-A7A6-B882458F3B4E}">
      <dsp:nvSpPr>
        <dsp:cNvPr id="0" name=""/>
        <dsp:cNvSpPr/>
      </dsp:nvSpPr>
      <dsp:spPr>
        <a:xfrm>
          <a:off x="0" y="340652"/>
          <a:ext cx="10515600" cy="352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3F5C0D-6643-41F0-9F03-3B7F0E576388}">
      <dsp:nvSpPr>
        <dsp:cNvPr id="0" name=""/>
        <dsp:cNvSpPr/>
      </dsp:nvSpPr>
      <dsp:spPr>
        <a:xfrm>
          <a:off x="525780" y="134012"/>
          <a:ext cx="7360920" cy="4132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622300">
            <a:lnSpc>
              <a:spcPct val="90000"/>
            </a:lnSpc>
            <a:spcBef>
              <a:spcPct val="0"/>
            </a:spcBef>
            <a:spcAft>
              <a:spcPct val="35000"/>
            </a:spcAft>
          </a:pPr>
          <a:r>
            <a:rPr lang="de-DE" sz="1400" kern="1200">
              <a:sym typeface="Wingdings" panose="05000000000000000000" pitchFamily="2" charset="2"/>
            </a:rPr>
            <a:t>Befragung nach bish. Gaming Experience durch kurzen Fragebogen </a:t>
          </a:r>
          <a:endParaRPr lang="en-US" sz="1400" kern="1200" dirty="0"/>
        </a:p>
      </dsp:txBody>
      <dsp:txXfrm>
        <a:off x="545955" y="154187"/>
        <a:ext cx="7320570" cy="372930"/>
      </dsp:txXfrm>
    </dsp:sp>
    <dsp:sp modelId="{5D028123-FB73-4DC6-BE01-41B7DD7125CE}">
      <dsp:nvSpPr>
        <dsp:cNvPr id="0" name=""/>
        <dsp:cNvSpPr/>
      </dsp:nvSpPr>
      <dsp:spPr>
        <a:xfrm>
          <a:off x="0" y="975692"/>
          <a:ext cx="10515600" cy="606375"/>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de-DE" sz="1400" kern="1200">
              <a:sym typeface="Wingdings" panose="05000000000000000000" pitchFamily="2" charset="2"/>
            </a:rPr>
            <a:t>Messung der Dimensionen Competence, Flow, Negative Affect, Positive Affect, Challenge, Tension und Immersion</a:t>
          </a:r>
          <a:endParaRPr lang="de-DE" sz="1400" kern="1200" dirty="0">
            <a:sym typeface="Wingdings" panose="05000000000000000000" pitchFamily="2" charset="2"/>
          </a:endParaRPr>
        </a:p>
      </dsp:txBody>
      <dsp:txXfrm>
        <a:off x="0" y="975692"/>
        <a:ext cx="10515600" cy="606375"/>
      </dsp:txXfrm>
    </dsp:sp>
    <dsp:sp modelId="{D85A0DC1-7048-44CE-B31D-F718AA0A493B}">
      <dsp:nvSpPr>
        <dsp:cNvPr id="0" name=""/>
        <dsp:cNvSpPr/>
      </dsp:nvSpPr>
      <dsp:spPr>
        <a:xfrm>
          <a:off x="525780" y="769052"/>
          <a:ext cx="7360920" cy="4132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622300">
            <a:lnSpc>
              <a:spcPct val="90000"/>
            </a:lnSpc>
            <a:spcBef>
              <a:spcPct val="0"/>
            </a:spcBef>
            <a:spcAft>
              <a:spcPct val="35000"/>
            </a:spcAft>
          </a:pPr>
          <a:r>
            <a:rPr lang="de-DE" sz="1400" kern="1200">
              <a:sym typeface="Wingdings" panose="05000000000000000000" pitchFamily="2" charset="2"/>
            </a:rPr>
            <a:t>Game Experience Questionnaire (</a:t>
          </a:r>
          <a:r>
            <a:rPr lang="en-US" sz="1400" kern="1200"/>
            <a:t>Ijsselsteijn et. al)</a:t>
          </a:r>
          <a:r>
            <a:rPr lang="de-DE" sz="1400" kern="1200">
              <a:sym typeface="Wingdings" panose="05000000000000000000" pitchFamily="2" charset="2"/>
            </a:rPr>
            <a:t>: </a:t>
          </a:r>
          <a:endParaRPr lang="de-DE" sz="1400" kern="1200" dirty="0">
            <a:sym typeface="Wingdings" panose="05000000000000000000" pitchFamily="2" charset="2"/>
          </a:endParaRPr>
        </a:p>
      </dsp:txBody>
      <dsp:txXfrm>
        <a:off x="545955" y="789227"/>
        <a:ext cx="7320570" cy="372930"/>
      </dsp:txXfrm>
    </dsp:sp>
    <dsp:sp modelId="{778AAC6E-2F24-431D-B925-11CA4955FE8F}">
      <dsp:nvSpPr>
        <dsp:cNvPr id="0" name=""/>
        <dsp:cNvSpPr/>
      </dsp:nvSpPr>
      <dsp:spPr>
        <a:xfrm>
          <a:off x="0" y="1864307"/>
          <a:ext cx="10515600" cy="606375"/>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de-DE" sz="1400" kern="1200">
              <a:sym typeface="Wingdings" panose="05000000000000000000" pitchFamily="2" charset="2"/>
            </a:rPr>
            <a:t>Immersion, Presence, Flow und Absorption</a:t>
          </a:r>
          <a:endParaRPr lang="de-DE" sz="1400" kern="1200" dirty="0">
            <a:sym typeface="Wingdings" panose="05000000000000000000" pitchFamily="2" charset="2"/>
          </a:endParaRPr>
        </a:p>
      </dsp:txBody>
      <dsp:txXfrm>
        <a:off x="0" y="1864307"/>
        <a:ext cx="10515600" cy="606375"/>
      </dsp:txXfrm>
    </dsp:sp>
    <dsp:sp modelId="{C3127DED-06E7-4F3C-A631-C3DBA346B5CC}">
      <dsp:nvSpPr>
        <dsp:cNvPr id="0" name=""/>
        <dsp:cNvSpPr/>
      </dsp:nvSpPr>
      <dsp:spPr>
        <a:xfrm>
          <a:off x="525780" y="1657667"/>
          <a:ext cx="7360920" cy="4132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622300">
            <a:lnSpc>
              <a:spcPct val="90000"/>
            </a:lnSpc>
            <a:spcBef>
              <a:spcPct val="0"/>
            </a:spcBef>
            <a:spcAft>
              <a:spcPct val="35000"/>
            </a:spcAft>
          </a:pPr>
          <a:r>
            <a:rPr lang="de-DE" sz="1400" kern="1200">
              <a:sym typeface="Wingdings" panose="05000000000000000000" pitchFamily="2" charset="2"/>
            </a:rPr>
            <a:t>Game Engagement Questionnaire (Brockmyer et. al, 2009):</a:t>
          </a:r>
          <a:endParaRPr lang="de-DE" sz="1400" kern="1200" dirty="0">
            <a:sym typeface="Wingdings" panose="05000000000000000000" pitchFamily="2" charset="2"/>
          </a:endParaRPr>
        </a:p>
      </dsp:txBody>
      <dsp:txXfrm>
        <a:off x="545955" y="1677842"/>
        <a:ext cx="7320570" cy="372930"/>
      </dsp:txXfrm>
    </dsp:sp>
    <dsp:sp modelId="{E84E5F25-00AD-4559-A0A6-484DF3067C40}">
      <dsp:nvSpPr>
        <dsp:cNvPr id="0" name=""/>
        <dsp:cNvSpPr/>
      </dsp:nvSpPr>
      <dsp:spPr>
        <a:xfrm>
          <a:off x="0" y="2752922"/>
          <a:ext cx="10515600" cy="606375"/>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de-DE" sz="1400" kern="1200">
              <a:sym typeface="Wingdings" panose="05000000000000000000" pitchFamily="2" charset="2"/>
            </a:rPr>
            <a:t>Untersuchung von Usability-Problemen, die ggf. die PX beeinflussen könnten</a:t>
          </a:r>
          <a:endParaRPr lang="de-DE" sz="1400" kern="1200" dirty="0">
            <a:sym typeface="Wingdings" panose="05000000000000000000" pitchFamily="2" charset="2"/>
          </a:endParaRPr>
        </a:p>
      </dsp:txBody>
      <dsp:txXfrm>
        <a:off x="0" y="2752922"/>
        <a:ext cx="10515600" cy="606375"/>
      </dsp:txXfrm>
    </dsp:sp>
    <dsp:sp modelId="{1A6E4DED-9F04-49B5-B00F-77C11DE0F3DC}">
      <dsp:nvSpPr>
        <dsp:cNvPr id="0" name=""/>
        <dsp:cNvSpPr/>
      </dsp:nvSpPr>
      <dsp:spPr>
        <a:xfrm>
          <a:off x="525780" y="2546282"/>
          <a:ext cx="7360920" cy="4132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622300">
            <a:lnSpc>
              <a:spcPct val="90000"/>
            </a:lnSpc>
            <a:spcBef>
              <a:spcPct val="0"/>
            </a:spcBef>
            <a:spcAft>
              <a:spcPct val="35000"/>
            </a:spcAft>
          </a:pPr>
          <a:r>
            <a:rPr lang="de-DE" sz="1400" kern="1200" dirty="0">
              <a:sym typeface="Wingdings" panose="05000000000000000000" pitchFamily="2" charset="2"/>
            </a:rPr>
            <a:t>ISO-Norm </a:t>
          </a:r>
          <a:r>
            <a:rPr lang="de-DE" sz="1400" kern="1200" dirty="0" err="1">
              <a:sym typeface="Wingdings" panose="05000000000000000000" pitchFamily="2" charset="2"/>
            </a:rPr>
            <a:t>Questionnaire</a:t>
          </a:r>
          <a:r>
            <a:rPr lang="de-DE" sz="1400" kern="1200" dirty="0">
              <a:sym typeface="Wingdings" panose="05000000000000000000" pitchFamily="2" charset="2"/>
            </a:rPr>
            <a:t> 9241/10:</a:t>
          </a:r>
        </a:p>
      </dsp:txBody>
      <dsp:txXfrm>
        <a:off x="545955" y="2566457"/>
        <a:ext cx="7320570" cy="372930"/>
      </dsp:txXfrm>
    </dsp:sp>
    <dsp:sp modelId="{14B93A4A-A4DA-4F8C-B944-EF56ED96E4F8}">
      <dsp:nvSpPr>
        <dsp:cNvPr id="0" name=""/>
        <dsp:cNvSpPr/>
      </dsp:nvSpPr>
      <dsp:spPr>
        <a:xfrm>
          <a:off x="0" y="3641537"/>
          <a:ext cx="10515600" cy="85995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de-DE" sz="1400" kern="1200">
              <a:sym typeface="Wingdings" panose="05000000000000000000" pitchFamily="2" charset="2"/>
            </a:rPr>
            <a:t>Spielertode</a:t>
          </a:r>
          <a:endParaRPr lang="de-DE" sz="1400" kern="1200" dirty="0">
            <a:sym typeface="Wingdings" panose="05000000000000000000" pitchFamily="2" charset="2"/>
          </a:endParaRPr>
        </a:p>
        <a:p>
          <a:pPr marL="114300" lvl="1" indent="-114300" algn="l" defTabSz="622300">
            <a:lnSpc>
              <a:spcPct val="90000"/>
            </a:lnSpc>
            <a:spcBef>
              <a:spcPct val="0"/>
            </a:spcBef>
            <a:spcAft>
              <a:spcPct val="15000"/>
            </a:spcAft>
            <a:buChar char="••"/>
          </a:pPr>
          <a:r>
            <a:rPr lang="de-DE" sz="1400" kern="1200">
              <a:sym typeface="Wingdings" panose="05000000000000000000" pitchFamily="2" charset="2"/>
            </a:rPr>
            <a:t>Welche Teile des Levels wurden erfolgreich absolviert?</a:t>
          </a:r>
          <a:endParaRPr lang="de-DE" sz="1400" kern="1200" dirty="0">
            <a:sym typeface="Wingdings" panose="05000000000000000000" pitchFamily="2" charset="2"/>
          </a:endParaRPr>
        </a:p>
      </dsp:txBody>
      <dsp:txXfrm>
        <a:off x="0" y="3641537"/>
        <a:ext cx="10515600" cy="859950"/>
      </dsp:txXfrm>
    </dsp:sp>
    <dsp:sp modelId="{53FAE8AA-C35A-4EE3-BA34-17EBD8CB4668}">
      <dsp:nvSpPr>
        <dsp:cNvPr id="0" name=""/>
        <dsp:cNvSpPr/>
      </dsp:nvSpPr>
      <dsp:spPr>
        <a:xfrm>
          <a:off x="525780" y="3434897"/>
          <a:ext cx="7360920" cy="4132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622300">
            <a:lnSpc>
              <a:spcPct val="90000"/>
            </a:lnSpc>
            <a:spcBef>
              <a:spcPct val="0"/>
            </a:spcBef>
            <a:spcAft>
              <a:spcPct val="35000"/>
            </a:spcAft>
          </a:pPr>
          <a:r>
            <a:rPr lang="de-DE" sz="1400" kern="1200">
              <a:sym typeface="Wingdings" panose="05000000000000000000" pitchFamily="2" charset="2"/>
            </a:rPr>
            <a:t>Performance Metriken: </a:t>
          </a:r>
          <a:endParaRPr lang="de-DE" sz="1400" kern="1200" dirty="0">
            <a:sym typeface="Wingdings" panose="05000000000000000000" pitchFamily="2" charset="2"/>
          </a:endParaRPr>
        </a:p>
      </dsp:txBody>
      <dsp:txXfrm>
        <a:off x="545955" y="3455072"/>
        <a:ext cx="7320570" cy="372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A0C2C2-13C9-4EF2-B74B-996954E85475}">
      <dsp:nvSpPr>
        <dsp:cNvPr id="0" name=""/>
        <dsp:cNvSpPr/>
      </dsp:nvSpPr>
      <dsp:spPr>
        <a:xfrm>
          <a:off x="0" y="338739"/>
          <a:ext cx="10515600" cy="5544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519611-9290-42ED-BB4E-4A914BFE6352}">
      <dsp:nvSpPr>
        <dsp:cNvPr id="0" name=""/>
        <dsp:cNvSpPr/>
      </dsp:nvSpPr>
      <dsp:spPr>
        <a:xfrm>
          <a:off x="525780" y="14019"/>
          <a:ext cx="7360920" cy="64944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889000">
            <a:lnSpc>
              <a:spcPct val="90000"/>
            </a:lnSpc>
            <a:spcBef>
              <a:spcPct val="0"/>
            </a:spcBef>
            <a:spcAft>
              <a:spcPct val="35000"/>
            </a:spcAft>
          </a:pPr>
          <a:r>
            <a:rPr lang="de-DE" sz="2000" kern="1200" dirty="0"/>
            <a:t>Game Experience </a:t>
          </a:r>
          <a:r>
            <a:rPr lang="de-DE" sz="2000" kern="1200" dirty="0" err="1"/>
            <a:t>Questionnaire</a:t>
          </a:r>
          <a:r>
            <a:rPr lang="de-DE" sz="2000" kern="1200" dirty="0"/>
            <a:t> (GEQ)</a:t>
          </a:r>
          <a:endParaRPr lang="en-US" sz="2000" kern="1200" dirty="0"/>
        </a:p>
      </dsp:txBody>
      <dsp:txXfrm>
        <a:off x="557483" y="45722"/>
        <a:ext cx="7297514" cy="586034"/>
      </dsp:txXfrm>
    </dsp:sp>
    <dsp:sp modelId="{4395D250-9A3D-42A3-9409-1CFFD8B8752C}">
      <dsp:nvSpPr>
        <dsp:cNvPr id="0" name=""/>
        <dsp:cNvSpPr/>
      </dsp:nvSpPr>
      <dsp:spPr>
        <a:xfrm>
          <a:off x="0" y="1336659"/>
          <a:ext cx="10515600" cy="22869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58216" rIns="816127" bIns="142240" numCol="1" spcCol="1270" anchor="t" anchorCtr="0">
          <a:noAutofit/>
        </a:bodyPr>
        <a:lstStyle/>
        <a:p>
          <a:pPr marL="228600" lvl="1" indent="-228600" algn="l" defTabSz="889000">
            <a:lnSpc>
              <a:spcPct val="90000"/>
            </a:lnSpc>
            <a:spcBef>
              <a:spcPct val="0"/>
            </a:spcBef>
            <a:spcAft>
              <a:spcPct val="15000"/>
            </a:spcAft>
            <a:buChar char="••"/>
          </a:pPr>
          <a:r>
            <a:rPr lang="de-DE" sz="2000" kern="1200" dirty="0"/>
            <a:t>Core </a:t>
          </a:r>
          <a:r>
            <a:rPr lang="de-DE" sz="2000" kern="1200" dirty="0" err="1"/>
            <a:t>questionnaire</a:t>
          </a:r>
          <a:r>
            <a:rPr lang="de-DE" sz="2000" kern="1200" dirty="0"/>
            <a:t> (Immersion, Flow, Competence, Positive </a:t>
          </a:r>
          <a:r>
            <a:rPr lang="de-DE" sz="2000" kern="1200" dirty="0" err="1"/>
            <a:t>and</a:t>
          </a:r>
          <a:r>
            <a:rPr lang="de-DE" sz="2000" kern="1200" dirty="0"/>
            <a:t> Negative </a:t>
          </a:r>
          <a:r>
            <a:rPr lang="de-DE" sz="2000" kern="1200" dirty="0" err="1"/>
            <a:t>Affect</a:t>
          </a:r>
          <a:r>
            <a:rPr lang="de-DE" sz="2000" kern="1200" dirty="0"/>
            <a:t>, Tension </a:t>
          </a:r>
          <a:r>
            <a:rPr lang="de-DE" sz="2000" kern="1200" dirty="0" err="1"/>
            <a:t>and</a:t>
          </a:r>
          <a:r>
            <a:rPr lang="de-DE" sz="2000" kern="1200" dirty="0"/>
            <a:t> Challenge)</a:t>
          </a:r>
        </a:p>
        <a:p>
          <a:pPr marL="228600" lvl="1" indent="-228600" algn="l" defTabSz="889000">
            <a:lnSpc>
              <a:spcPct val="90000"/>
            </a:lnSpc>
            <a:spcBef>
              <a:spcPct val="0"/>
            </a:spcBef>
            <a:spcAft>
              <a:spcPct val="15000"/>
            </a:spcAft>
            <a:buChar char="••"/>
          </a:pPr>
          <a:r>
            <a:rPr lang="de-DE" sz="2000" kern="1200" dirty="0" err="1"/>
            <a:t>Social</a:t>
          </a:r>
          <a:r>
            <a:rPr lang="de-DE" sz="2000" kern="1200" dirty="0"/>
            <a:t> </a:t>
          </a:r>
          <a:r>
            <a:rPr lang="de-DE" sz="2000" kern="1200" dirty="0" err="1"/>
            <a:t>presence</a:t>
          </a:r>
          <a:r>
            <a:rPr lang="de-DE" sz="2000" kern="1200" dirty="0"/>
            <a:t> </a:t>
          </a:r>
          <a:r>
            <a:rPr lang="de-DE" sz="2000" kern="1200" dirty="0" err="1"/>
            <a:t>module</a:t>
          </a:r>
          <a:r>
            <a:rPr lang="de-DE" sz="2000" kern="1200" dirty="0"/>
            <a:t> (</a:t>
          </a:r>
          <a:r>
            <a:rPr lang="en-US" sz="2000" kern="1200" dirty="0"/>
            <a:t>psychological and </a:t>
          </a:r>
          <a:r>
            <a:rPr lang="en-US" sz="2000" kern="1200" dirty="0" err="1"/>
            <a:t>behavioural</a:t>
          </a:r>
          <a:r>
            <a:rPr lang="en-US" sz="2000" kern="1200" dirty="0"/>
            <a:t> involvement of the player with other social entities)</a:t>
          </a:r>
        </a:p>
        <a:p>
          <a:pPr marL="228600" lvl="1" indent="-228600" algn="l" defTabSz="889000">
            <a:lnSpc>
              <a:spcPct val="90000"/>
            </a:lnSpc>
            <a:spcBef>
              <a:spcPct val="0"/>
            </a:spcBef>
            <a:spcAft>
              <a:spcPct val="15000"/>
            </a:spcAft>
            <a:buChar char="••"/>
          </a:pPr>
          <a:r>
            <a:rPr lang="de-DE" sz="2000" kern="1200" dirty="0"/>
            <a:t>Post-game </a:t>
          </a:r>
          <a:r>
            <a:rPr lang="de-DE" sz="2000" kern="1200" dirty="0" err="1"/>
            <a:t>module</a:t>
          </a:r>
          <a:endParaRPr lang="de-DE" sz="2000" kern="1200" dirty="0"/>
        </a:p>
      </dsp:txBody>
      <dsp:txXfrm>
        <a:off x="0" y="1336659"/>
        <a:ext cx="10515600" cy="2286900"/>
      </dsp:txXfrm>
    </dsp:sp>
    <dsp:sp modelId="{E0F9D46C-8A4F-4165-AE77-8DCD218A223B}">
      <dsp:nvSpPr>
        <dsp:cNvPr id="0" name=""/>
        <dsp:cNvSpPr/>
      </dsp:nvSpPr>
      <dsp:spPr>
        <a:xfrm>
          <a:off x="525780" y="1011939"/>
          <a:ext cx="7360920" cy="64944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889000">
            <a:lnSpc>
              <a:spcPct val="90000"/>
            </a:lnSpc>
            <a:spcBef>
              <a:spcPct val="0"/>
            </a:spcBef>
            <a:spcAft>
              <a:spcPct val="35000"/>
            </a:spcAft>
          </a:pPr>
          <a:r>
            <a:rPr lang="de-DE" sz="2000" kern="1200" dirty="0"/>
            <a:t>3 Module</a:t>
          </a:r>
        </a:p>
      </dsp:txBody>
      <dsp:txXfrm>
        <a:off x="557483" y="1043642"/>
        <a:ext cx="7297514" cy="586034"/>
      </dsp:txXfrm>
    </dsp:sp>
    <dsp:sp modelId="{55629598-D72B-43BA-9227-9E20C8714DED}">
      <dsp:nvSpPr>
        <dsp:cNvPr id="0" name=""/>
        <dsp:cNvSpPr/>
      </dsp:nvSpPr>
      <dsp:spPr>
        <a:xfrm>
          <a:off x="0" y="4067080"/>
          <a:ext cx="10515600" cy="5544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2CBFF-E2B8-4CE5-BF8E-E644ECE6893C}">
      <dsp:nvSpPr>
        <dsp:cNvPr id="0" name=""/>
        <dsp:cNvSpPr/>
      </dsp:nvSpPr>
      <dsp:spPr>
        <a:xfrm>
          <a:off x="525780" y="3742360"/>
          <a:ext cx="7360920" cy="64944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889000">
            <a:lnSpc>
              <a:spcPct val="90000"/>
            </a:lnSpc>
            <a:spcBef>
              <a:spcPct val="0"/>
            </a:spcBef>
            <a:spcAft>
              <a:spcPct val="35000"/>
            </a:spcAft>
          </a:pPr>
          <a:r>
            <a:rPr lang="de-DE" sz="2000" kern="1200" dirty="0"/>
            <a:t>1. und 2. Modul für Befinden während des Spielens, 3. Modul für Befinden nach dem Spielen</a:t>
          </a:r>
        </a:p>
      </dsp:txBody>
      <dsp:txXfrm>
        <a:off x="557483" y="3774063"/>
        <a:ext cx="7297514" cy="586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D5FE9-D24A-478B-B4F3-B6E40679AD2F}">
      <dsp:nvSpPr>
        <dsp:cNvPr id="0" name=""/>
        <dsp:cNvSpPr/>
      </dsp:nvSpPr>
      <dsp:spPr>
        <a:xfrm>
          <a:off x="5" y="0"/>
          <a:ext cx="10515594" cy="4635500"/>
        </a:xfrm>
        <a:prstGeom prst="rightArrow">
          <a:avLst/>
        </a:prstGeom>
        <a:noFill/>
        <a:ln>
          <a:solidFill>
            <a:schemeClr val="bg1"/>
          </a:solidFill>
        </a:ln>
        <a:effectLst/>
      </dsp:spPr>
      <dsp:style>
        <a:lnRef idx="0">
          <a:scrgbClr r="0" g="0" b="0"/>
        </a:lnRef>
        <a:fillRef idx="1">
          <a:scrgbClr r="0" g="0" b="0"/>
        </a:fillRef>
        <a:effectRef idx="0">
          <a:scrgbClr r="0" g="0" b="0"/>
        </a:effectRef>
        <a:fontRef idx="minor"/>
      </dsp:style>
    </dsp:sp>
    <dsp:sp modelId="{2A87E278-3A81-47B5-90E4-33A6796D8DE2}">
      <dsp:nvSpPr>
        <dsp:cNvPr id="0" name=""/>
        <dsp:cNvSpPr/>
      </dsp:nvSpPr>
      <dsp:spPr>
        <a:xfrm>
          <a:off x="2053" y="1390649"/>
          <a:ext cx="1313936" cy="1854200"/>
        </a:xfrm>
        <a:prstGeom prst="roundRect">
          <a:avLst/>
        </a:prstGeom>
        <a:solidFill>
          <a:srgbClr val="3333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b" anchorCtr="0">
          <a:noAutofit/>
        </a:bodyPr>
        <a:lstStyle/>
        <a:p>
          <a:pPr lvl="0" algn="ctr" defTabSz="533400">
            <a:lnSpc>
              <a:spcPct val="90000"/>
            </a:lnSpc>
            <a:spcBef>
              <a:spcPct val="0"/>
            </a:spcBef>
            <a:spcAft>
              <a:spcPct val="35000"/>
            </a:spcAft>
          </a:pPr>
          <a:r>
            <a:rPr lang="de-DE" sz="1200" kern="1200" dirty="0" smtClean="0"/>
            <a:t>Literatur-recherche</a:t>
          </a:r>
          <a:endParaRPr lang="de-DE" sz="1200" kern="1200" dirty="0"/>
        </a:p>
      </dsp:txBody>
      <dsp:txXfrm>
        <a:off x="66194" y="1454790"/>
        <a:ext cx="1185654" cy="1725918"/>
      </dsp:txXfrm>
    </dsp:sp>
    <dsp:sp modelId="{B7E6976B-DC70-4FBC-BC90-58B753B80157}">
      <dsp:nvSpPr>
        <dsp:cNvPr id="0" name=""/>
        <dsp:cNvSpPr/>
      </dsp:nvSpPr>
      <dsp:spPr>
        <a:xfrm>
          <a:off x="1534979" y="1390649"/>
          <a:ext cx="1313936" cy="1854200"/>
        </a:xfrm>
        <a:prstGeom prst="roundRect">
          <a:avLst/>
        </a:prstGeom>
        <a:solidFill>
          <a:srgbClr val="3333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b" anchorCtr="0">
          <a:noAutofit/>
        </a:bodyPr>
        <a:lstStyle/>
        <a:p>
          <a:pPr lvl="0" algn="ctr" defTabSz="533400">
            <a:lnSpc>
              <a:spcPct val="90000"/>
            </a:lnSpc>
            <a:spcBef>
              <a:spcPct val="0"/>
            </a:spcBef>
            <a:spcAft>
              <a:spcPct val="35000"/>
            </a:spcAft>
          </a:pPr>
          <a:r>
            <a:rPr lang="de-DE" sz="1200" kern="1200" dirty="0"/>
            <a:t>Erstellung des Studiendesigns</a:t>
          </a:r>
        </a:p>
      </dsp:txBody>
      <dsp:txXfrm>
        <a:off x="1599120" y="1454790"/>
        <a:ext cx="1185654" cy="1725918"/>
      </dsp:txXfrm>
    </dsp:sp>
    <dsp:sp modelId="{42384BF3-DCAA-42FF-B4C6-E679816F2F0D}">
      <dsp:nvSpPr>
        <dsp:cNvPr id="0" name=""/>
        <dsp:cNvSpPr/>
      </dsp:nvSpPr>
      <dsp:spPr>
        <a:xfrm>
          <a:off x="3067905" y="1390649"/>
          <a:ext cx="1313936" cy="1854200"/>
        </a:xfrm>
        <a:prstGeom prst="roundRect">
          <a:avLst/>
        </a:prstGeom>
        <a:solidFill>
          <a:srgbClr val="3333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b" anchorCtr="0">
          <a:noAutofit/>
        </a:bodyPr>
        <a:lstStyle/>
        <a:p>
          <a:pPr lvl="0" algn="ctr" defTabSz="533400">
            <a:lnSpc>
              <a:spcPct val="90000"/>
            </a:lnSpc>
            <a:spcBef>
              <a:spcPct val="0"/>
            </a:spcBef>
            <a:spcAft>
              <a:spcPct val="35000"/>
            </a:spcAft>
          </a:pPr>
          <a:r>
            <a:rPr lang="de-DE" sz="1200" kern="1200" dirty="0"/>
            <a:t>Einarbeitung in Unreal/</a:t>
          </a:r>
          <a:r>
            <a:rPr lang="de-DE" sz="1200" kern="1200" dirty="0" err="1"/>
            <a:t>Steam</a:t>
          </a:r>
          <a:r>
            <a:rPr lang="de-DE" sz="1200" kern="1200" dirty="0"/>
            <a:t> VR</a:t>
          </a:r>
        </a:p>
      </dsp:txBody>
      <dsp:txXfrm>
        <a:off x="3132046" y="1454790"/>
        <a:ext cx="1185654" cy="1725918"/>
      </dsp:txXfrm>
    </dsp:sp>
    <dsp:sp modelId="{A25593CC-4DAF-4C22-BAB4-EC6F72B5F6E0}">
      <dsp:nvSpPr>
        <dsp:cNvPr id="0" name=""/>
        <dsp:cNvSpPr/>
      </dsp:nvSpPr>
      <dsp:spPr>
        <a:xfrm>
          <a:off x="4600831" y="1390649"/>
          <a:ext cx="1313936" cy="1854200"/>
        </a:xfrm>
        <a:prstGeom prst="roundRect">
          <a:avLst/>
        </a:prstGeom>
        <a:solidFill>
          <a:srgbClr val="3333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b" anchorCtr="0">
          <a:noAutofit/>
        </a:bodyPr>
        <a:lstStyle/>
        <a:p>
          <a:pPr lvl="0" algn="ctr" defTabSz="533400">
            <a:lnSpc>
              <a:spcPct val="90000"/>
            </a:lnSpc>
            <a:spcBef>
              <a:spcPct val="0"/>
            </a:spcBef>
            <a:spcAft>
              <a:spcPct val="35000"/>
            </a:spcAft>
          </a:pPr>
          <a:r>
            <a:rPr lang="de-DE" sz="1200" kern="1200" dirty="0"/>
            <a:t>Implementierung des Prototypen</a:t>
          </a:r>
        </a:p>
      </dsp:txBody>
      <dsp:txXfrm>
        <a:off x="4664972" y="1454790"/>
        <a:ext cx="1185654" cy="1725918"/>
      </dsp:txXfrm>
    </dsp:sp>
    <dsp:sp modelId="{D9FC1B50-686A-481C-9B3A-F331503095F5}">
      <dsp:nvSpPr>
        <dsp:cNvPr id="0" name=""/>
        <dsp:cNvSpPr/>
      </dsp:nvSpPr>
      <dsp:spPr>
        <a:xfrm>
          <a:off x="6133757" y="1390649"/>
          <a:ext cx="1313936" cy="1854200"/>
        </a:xfrm>
        <a:prstGeom prst="roundRect">
          <a:avLst/>
        </a:prstGeom>
        <a:solidFill>
          <a:srgbClr val="3333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b" anchorCtr="0">
          <a:noAutofit/>
        </a:bodyPr>
        <a:lstStyle/>
        <a:p>
          <a:pPr lvl="0" algn="ctr" defTabSz="533400">
            <a:lnSpc>
              <a:spcPct val="90000"/>
            </a:lnSpc>
            <a:spcBef>
              <a:spcPct val="0"/>
            </a:spcBef>
            <a:spcAft>
              <a:spcPct val="35000"/>
            </a:spcAft>
          </a:pPr>
          <a:r>
            <a:rPr lang="de-DE" sz="1200" kern="1200" dirty="0"/>
            <a:t>Durchführung der Tests</a:t>
          </a:r>
        </a:p>
      </dsp:txBody>
      <dsp:txXfrm>
        <a:off x="6197898" y="1454790"/>
        <a:ext cx="1185654" cy="1725918"/>
      </dsp:txXfrm>
    </dsp:sp>
    <dsp:sp modelId="{A74ACB2B-34D7-45BB-BFCF-E044D6E4FAA2}">
      <dsp:nvSpPr>
        <dsp:cNvPr id="0" name=""/>
        <dsp:cNvSpPr/>
      </dsp:nvSpPr>
      <dsp:spPr>
        <a:xfrm>
          <a:off x="7666683" y="1390649"/>
          <a:ext cx="1313936" cy="1854200"/>
        </a:xfrm>
        <a:prstGeom prst="roundRect">
          <a:avLst/>
        </a:prstGeom>
        <a:solidFill>
          <a:srgbClr val="3333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b" anchorCtr="0">
          <a:noAutofit/>
        </a:bodyPr>
        <a:lstStyle/>
        <a:p>
          <a:pPr lvl="0" algn="ctr" defTabSz="533400">
            <a:lnSpc>
              <a:spcPct val="90000"/>
            </a:lnSpc>
            <a:spcBef>
              <a:spcPct val="0"/>
            </a:spcBef>
            <a:spcAft>
              <a:spcPct val="35000"/>
            </a:spcAft>
          </a:pPr>
          <a:r>
            <a:rPr lang="de-DE" sz="1200" kern="1200" dirty="0" smtClean="0"/>
            <a:t>Daten-auswertung</a:t>
          </a:r>
          <a:endParaRPr lang="de-DE" sz="1200" kern="1200" dirty="0"/>
        </a:p>
      </dsp:txBody>
      <dsp:txXfrm>
        <a:off x="7730824" y="1454790"/>
        <a:ext cx="1185654" cy="1725918"/>
      </dsp:txXfrm>
    </dsp:sp>
    <dsp:sp modelId="{DD6EA8A5-DC3C-4B47-916F-3B46C82056B0}">
      <dsp:nvSpPr>
        <dsp:cNvPr id="0" name=""/>
        <dsp:cNvSpPr/>
      </dsp:nvSpPr>
      <dsp:spPr>
        <a:xfrm>
          <a:off x="9199609" y="1390649"/>
          <a:ext cx="1313936" cy="1854200"/>
        </a:xfrm>
        <a:prstGeom prst="roundRect">
          <a:avLst/>
        </a:prstGeom>
        <a:solidFill>
          <a:srgbClr val="3333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b" anchorCtr="0">
          <a:noAutofit/>
        </a:bodyPr>
        <a:lstStyle/>
        <a:p>
          <a:pPr lvl="0" algn="ctr" defTabSz="533400">
            <a:lnSpc>
              <a:spcPct val="90000"/>
            </a:lnSpc>
            <a:spcBef>
              <a:spcPct val="0"/>
            </a:spcBef>
            <a:spcAft>
              <a:spcPct val="35000"/>
            </a:spcAft>
          </a:pPr>
          <a:r>
            <a:rPr lang="de-DE" sz="1200" kern="1200" dirty="0" smtClean="0"/>
            <a:t>Abgabe</a:t>
          </a:r>
          <a:endParaRPr lang="de-DE" sz="1200" kern="1200" dirty="0"/>
        </a:p>
      </dsp:txBody>
      <dsp:txXfrm>
        <a:off x="9263750" y="1454790"/>
        <a:ext cx="1185654" cy="172591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FD6962-7034-49FA-BF0D-F4B2859671E7}" type="datetimeFigureOut">
              <a:rPr lang="en-US" smtClean="0"/>
              <a:t>7/31/2017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06E608-BC43-43ED-A150-CE9A0EF51FB9}" type="slidenum">
              <a:rPr lang="en-US" smtClean="0"/>
              <a:t>‹Nr.›</a:t>
            </a:fld>
            <a:endParaRPr lang="en-US"/>
          </a:p>
        </p:txBody>
      </p:sp>
    </p:spTree>
    <p:extLst>
      <p:ext uri="{BB962C8B-B14F-4D97-AF65-F5344CB8AC3E}">
        <p14:creationId xmlns:p14="http://schemas.microsoft.com/office/powerpoint/2010/main" val="7012386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D8B590-04A0-4B9C-B7B3-0C0CD41D10F8}" type="datetimeFigureOut">
              <a:rPr lang="de-DE" smtClean="0"/>
              <a:t>31.07.2017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D116F2-CFBC-44D1-8E54-91E6FDE5B183}" type="slidenum">
              <a:rPr lang="de-DE" smtClean="0"/>
              <a:t>‹Nr.›</a:t>
            </a:fld>
            <a:endParaRPr lang="de-DE"/>
          </a:p>
        </p:txBody>
      </p:sp>
    </p:spTree>
    <p:extLst>
      <p:ext uri="{BB962C8B-B14F-4D97-AF65-F5344CB8AC3E}">
        <p14:creationId xmlns:p14="http://schemas.microsoft.com/office/powerpoint/2010/main" val="1934617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3 Begriffe</a:t>
            </a:r>
            <a:r>
              <a:rPr lang="de-DE" baseline="0" dirty="0" smtClean="0"/>
              <a:t> die wichtige Rolle spielen</a:t>
            </a:r>
            <a:endParaRPr lang="de-DE" dirty="0" smtClean="0"/>
          </a:p>
          <a:p>
            <a:pPr marL="171450" indent="-171450">
              <a:buFontTx/>
              <a:buChar char="-"/>
            </a:pPr>
            <a:r>
              <a:rPr lang="de-DE" dirty="0" smtClean="0"/>
              <a:t>GE:</a:t>
            </a:r>
            <a:r>
              <a:rPr lang="de-DE" baseline="0" dirty="0" smtClean="0"/>
              <a:t> wie empfindet der Nutzer das Spiel, was empfindet er dabei, UX</a:t>
            </a:r>
          </a:p>
          <a:p>
            <a:pPr marL="171450" indent="-171450">
              <a:buFontTx/>
              <a:buChar char="-"/>
            </a:pPr>
            <a:r>
              <a:rPr lang="de-DE" baseline="0" dirty="0" smtClean="0"/>
              <a:t>NE:</a:t>
            </a:r>
          </a:p>
          <a:p>
            <a:pPr marL="171450" indent="-171450">
              <a:buFontTx/>
              <a:buChar char="-"/>
            </a:pPr>
            <a:r>
              <a:rPr lang="de-DE" baseline="0" dirty="0" smtClean="0"/>
              <a:t>Eishockeyspiel soll implementiert werden </a:t>
            </a:r>
          </a:p>
        </p:txBody>
      </p:sp>
      <p:sp>
        <p:nvSpPr>
          <p:cNvPr id="4" name="Foliennummernplatzhalter 3"/>
          <p:cNvSpPr>
            <a:spLocks noGrp="1"/>
          </p:cNvSpPr>
          <p:nvPr>
            <p:ph type="sldNum" sz="quarter" idx="10"/>
          </p:nvPr>
        </p:nvSpPr>
        <p:spPr/>
        <p:txBody>
          <a:bodyPr/>
          <a:lstStyle/>
          <a:p>
            <a:fld id="{CAD116F2-CFBC-44D1-8E54-91E6FDE5B183}" type="slidenum">
              <a:rPr lang="de-DE" smtClean="0"/>
              <a:t>3</a:t>
            </a:fld>
            <a:endParaRPr lang="de-DE"/>
          </a:p>
        </p:txBody>
      </p:sp>
    </p:spTree>
    <p:extLst>
      <p:ext uri="{BB962C8B-B14F-4D97-AF65-F5344CB8AC3E}">
        <p14:creationId xmlns:p14="http://schemas.microsoft.com/office/powerpoint/2010/main" val="683205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C7C1E745-E753-4EB9-8485-6560CD204B37}" type="slidenum">
              <a:rPr lang="de-DE" smtClean="0"/>
              <a:pPr/>
              <a:t>13</a:t>
            </a:fld>
            <a:endParaRPr lang="de-DE"/>
          </a:p>
        </p:txBody>
      </p:sp>
    </p:spTree>
    <p:extLst>
      <p:ext uri="{BB962C8B-B14F-4D97-AF65-F5344CB8AC3E}">
        <p14:creationId xmlns:p14="http://schemas.microsoft.com/office/powerpoint/2010/main" val="2458543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800100" lvl="1" indent="0">
              <a:buFont typeface="+mj-lt"/>
              <a:buNone/>
            </a:pPr>
            <a:r>
              <a:rPr lang="de-DE" dirty="0" smtClean="0"/>
              <a:t>H1:</a:t>
            </a:r>
            <a:r>
              <a:rPr lang="de-DE" baseline="0" dirty="0" smtClean="0"/>
              <a:t> </a:t>
            </a:r>
            <a:r>
              <a:rPr lang="de-DE" sz="2400" dirty="0" smtClean="0">
                <a:sym typeface="Wingdings" panose="05000000000000000000" pitchFamily="2" charset="2"/>
              </a:rPr>
              <a:t>Hardware hat Auswirkungen auf Effizienz</a:t>
            </a:r>
          </a:p>
          <a:p>
            <a:pPr marL="800100" lvl="1" indent="0">
              <a:buFont typeface="+mj-lt"/>
              <a:buNone/>
            </a:pPr>
            <a:r>
              <a:rPr lang="de-DE" sz="2400" dirty="0" smtClean="0">
                <a:sym typeface="Wingdings" panose="05000000000000000000" pitchFamily="2" charset="2"/>
              </a:rPr>
              <a:t>H2: Effizienz hat Auswirkungen auf PX</a:t>
            </a:r>
          </a:p>
          <a:p>
            <a:pPr marL="800100" lvl="1" indent="0">
              <a:buFont typeface="+mj-lt"/>
              <a:buNone/>
            </a:pPr>
            <a:r>
              <a:rPr lang="de-DE" sz="2400" dirty="0" smtClean="0">
                <a:sym typeface="Wingdings" panose="05000000000000000000" pitchFamily="2" charset="2"/>
              </a:rPr>
              <a:t>H3: Die Nutzung der gewohnten Plattform hat Auswirkungen auf PX</a:t>
            </a:r>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Hauptaussage</a:t>
            </a:r>
            <a:r>
              <a:rPr lang="de-DE" dirty="0"/>
              <a:t>: Spieler waren mehr gefordert, falls sie nicht auf ihrer gewohnten Plattform spielen konnten. An</a:t>
            </a:r>
            <a:r>
              <a:rPr lang="de-DE" baseline="0" dirty="0"/>
              <a:t> sich konnten keine Unterschiede zwischen den versch. Controllern festgestellt werden</a:t>
            </a:r>
          </a:p>
          <a:p>
            <a:endParaRPr lang="de-DE" dirty="0"/>
          </a:p>
        </p:txBody>
      </p:sp>
      <p:sp>
        <p:nvSpPr>
          <p:cNvPr id="4" name="Foliennummernplatzhalter 3"/>
          <p:cNvSpPr>
            <a:spLocks noGrp="1"/>
          </p:cNvSpPr>
          <p:nvPr>
            <p:ph type="sldNum" sz="quarter" idx="10"/>
          </p:nvPr>
        </p:nvSpPr>
        <p:spPr/>
        <p:txBody>
          <a:bodyPr/>
          <a:lstStyle/>
          <a:p>
            <a:fld id="{C7C1E745-E753-4EB9-8485-6560CD204B37}" type="slidenum">
              <a:rPr lang="de-DE" smtClean="0"/>
              <a:pPr/>
              <a:t>15</a:t>
            </a:fld>
            <a:endParaRPr lang="de-DE"/>
          </a:p>
        </p:txBody>
      </p:sp>
    </p:spTree>
    <p:extLst>
      <p:ext uri="{BB962C8B-B14F-4D97-AF65-F5344CB8AC3E}">
        <p14:creationId xmlns:p14="http://schemas.microsoft.com/office/powerpoint/2010/main" val="3722243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dirty="0">
                <a:solidFill>
                  <a:schemeClr val="tx1"/>
                </a:solidFill>
                <a:effectLst/>
                <a:latin typeface="+mn-lt"/>
                <a:ea typeface="+mn-ea"/>
                <a:cs typeface="+mn-cs"/>
              </a:rPr>
              <a:t>the social presence module, investigates psychological and </a:t>
            </a:r>
            <a:r>
              <a:rPr lang="en-US" sz="1200" kern="1200" dirty="0" err="1">
                <a:solidFill>
                  <a:schemeClr val="tx1"/>
                </a:solidFill>
                <a:effectLst/>
                <a:latin typeface="+mn-lt"/>
                <a:ea typeface="+mn-ea"/>
                <a:cs typeface="+mn-cs"/>
              </a:rPr>
              <a:t>behavioural</a:t>
            </a:r>
            <a:r>
              <a:rPr lang="en-US" sz="1200" kern="1200" dirty="0">
                <a:solidFill>
                  <a:schemeClr val="tx1"/>
                </a:solidFill>
                <a:effectLst/>
                <a:latin typeface="+mn-lt"/>
                <a:ea typeface="+mn-ea"/>
                <a:cs typeface="+mn-cs"/>
              </a:rPr>
              <a:t> involvement of the player with other social entities, be they virtual (i.e., in-game characters), mediated (e.g., others playing online), or co-located </a:t>
            </a:r>
            <a:r>
              <a:rPr lang="en-US" sz="1200" kern="1200" dirty="0">
                <a:solidFill>
                  <a:schemeClr val="tx1"/>
                </a:solidFill>
                <a:effectLst/>
                <a:latin typeface="+mn-lt"/>
                <a:ea typeface="+mn-ea"/>
                <a:cs typeface="+mn-cs"/>
                <a:sym typeface="Wingdings" panose="05000000000000000000" pitchFamily="2" charset="2"/>
              </a:rPr>
              <a:t> </a:t>
            </a:r>
            <a:r>
              <a:rPr lang="en-US" sz="1200" kern="1200" dirty="0" err="1">
                <a:solidFill>
                  <a:schemeClr val="tx1"/>
                </a:solidFill>
                <a:effectLst/>
                <a:latin typeface="+mn-lt"/>
                <a:ea typeface="+mn-ea"/>
                <a:cs typeface="+mn-cs"/>
                <a:sym typeface="Wingdings" panose="05000000000000000000" pitchFamily="2" charset="2"/>
              </a:rPr>
              <a:t>soll</a:t>
            </a:r>
            <a:r>
              <a:rPr lang="en-US" sz="1200" kern="1200" dirty="0">
                <a:solidFill>
                  <a:schemeClr val="tx1"/>
                </a:solidFill>
                <a:effectLst/>
                <a:latin typeface="+mn-lt"/>
                <a:ea typeface="+mn-ea"/>
                <a:cs typeface="+mn-cs"/>
                <a:sym typeface="Wingdings" panose="05000000000000000000" pitchFamily="2" charset="2"/>
              </a:rPr>
              <a:t> </a:t>
            </a:r>
            <a:r>
              <a:rPr lang="en-US" sz="1200" kern="1200" dirty="0" err="1">
                <a:solidFill>
                  <a:schemeClr val="tx1"/>
                </a:solidFill>
                <a:effectLst/>
                <a:latin typeface="+mn-lt"/>
                <a:ea typeface="+mn-ea"/>
                <a:cs typeface="+mn-cs"/>
                <a:sym typeface="Wingdings" panose="05000000000000000000" pitchFamily="2" charset="2"/>
              </a:rPr>
              <a:t>nur</a:t>
            </a:r>
            <a:r>
              <a:rPr lang="en-US" sz="1200" kern="1200" dirty="0">
                <a:solidFill>
                  <a:schemeClr val="tx1"/>
                </a:solidFill>
                <a:effectLst/>
                <a:latin typeface="+mn-lt"/>
                <a:ea typeface="+mn-ea"/>
                <a:cs typeface="+mn-cs"/>
                <a:sym typeface="Wingdings" panose="05000000000000000000" pitchFamily="2" charset="2"/>
              </a:rPr>
              <a:t> </a:t>
            </a:r>
            <a:r>
              <a:rPr lang="en-US" sz="1200" kern="1200" dirty="0" err="1">
                <a:solidFill>
                  <a:schemeClr val="tx1"/>
                </a:solidFill>
                <a:effectLst/>
                <a:latin typeface="+mn-lt"/>
                <a:ea typeface="+mn-ea"/>
                <a:cs typeface="+mn-cs"/>
                <a:sym typeface="Wingdings" panose="05000000000000000000" pitchFamily="2" charset="2"/>
              </a:rPr>
              <a:t>angewandt</a:t>
            </a:r>
            <a:r>
              <a:rPr lang="en-US" sz="1200" kern="1200" dirty="0">
                <a:solidFill>
                  <a:schemeClr val="tx1"/>
                </a:solidFill>
                <a:effectLst/>
                <a:latin typeface="+mn-lt"/>
                <a:ea typeface="+mn-ea"/>
                <a:cs typeface="+mn-cs"/>
                <a:sym typeface="Wingdings" panose="05000000000000000000" pitchFamily="2" charset="2"/>
              </a:rPr>
              <a:t> warden </a:t>
            </a:r>
            <a:r>
              <a:rPr lang="en-US" sz="1200" kern="1200" dirty="0" err="1">
                <a:solidFill>
                  <a:schemeClr val="tx1"/>
                </a:solidFill>
                <a:effectLst/>
                <a:latin typeface="+mn-lt"/>
                <a:ea typeface="+mn-ea"/>
                <a:cs typeface="+mn-cs"/>
                <a:sym typeface="Wingdings" panose="05000000000000000000" pitchFamily="2" charset="2"/>
              </a:rPr>
              <a:t>wenn</a:t>
            </a:r>
            <a:r>
              <a:rPr lang="en-US" sz="1200" kern="1200" dirty="0">
                <a:solidFill>
                  <a:schemeClr val="tx1"/>
                </a:solidFill>
                <a:effectLst/>
                <a:latin typeface="+mn-lt"/>
                <a:ea typeface="+mn-ea"/>
                <a:cs typeface="+mn-cs"/>
                <a:sym typeface="Wingdings" panose="05000000000000000000" pitchFamily="2" charset="2"/>
              </a:rPr>
              <a:t> </a:t>
            </a:r>
            <a:r>
              <a:rPr lang="en-US" sz="1200" kern="1200" dirty="0" err="1">
                <a:solidFill>
                  <a:schemeClr val="tx1"/>
                </a:solidFill>
                <a:effectLst/>
                <a:latin typeface="+mn-lt"/>
                <a:ea typeface="+mn-ea"/>
                <a:cs typeface="+mn-cs"/>
                <a:sym typeface="Wingdings" panose="05000000000000000000" pitchFamily="2" charset="2"/>
              </a:rPr>
              <a:t>eines</a:t>
            </a:r>
            <a:r>
              <a:rPr lang="en-US" sz="1200" kern="1200" dirty="0">
                <a:solidFill>
                  <a:schemeClr val="tx1"/>
                </a:solidFill>
                <a:effectLst/>
                <a:latin typeface="+mn-lt"/>
                <a:ea typeface="+mn-ea"/>
                <a:cs typeface="+mn-cs"/>
                <a:sym typeface="Wingdings" panose="05000000000000000000" pitchFamily="2" charset="2"/>
              </a:rPr>
              <a:t> </a:t>
            </a:r>
            <a:r>
              <a:rPr lang="en-US" sz="1200" kern="1200" dirty="0" err="1">
                <a:solidFill>
                  <a:schemeClr val="tx1"/>
                </a:solidFill>
                <a:effectLst/>
                <a:latin typeface="+mn-lt"/>
                <a:ea typeface="+mn-ea"/>
                <a:cs typeface="+mn-cs"/>
                <a:sym typeface="Wingdings" panose="05000000000000000000" pitchFamily="2" charset="2"/>
              </a:rPr>
              <a:t>dieser</a:t>
            </a:r>
            <a:r>
              <a:rPr lang="en-US" sz="1200" kern="1200" dirty="0">
                <a:solidFill>
                  <a:schemeClr val="tx1"/>
                </a:solidFill>
                <a:effectLst/>
                <a:latin typeface="+mn-lt"/>
                <a:ea typeface="+mn-ea"/>
                <a:cs typeface="+mn-cs"/>
                <a:sym typeface="Wingdings" panose="05000000000000000000" pitchFamily="2" charset="2"/>
              </a:rPr>
              <a:t> </a:t>
            </a:r>
            <a:r>
              <a:rPr lang="en-US" sz="1200" kern="1200" dirty="0" err="1">
                <a:solidFill>
                  <a:schemeClr val="tx1"/>
                </a:solidFill>
                <a:effectLst/>
                <a:latin typeface="+mn-lt"/>
                <a:ea typeface="+mn-ea"/>
                <a:cs typeface="+mn-cs"/>
                <a:sym typeface="Wingdings" panose="05000000000000000000" pitchFamily="2" charset="2"/>
              </a:rPr>
              <a:t>Sachen</a:t>
            </a:r>
            <a:r>
              <a:rPr lang="en-US" sz="1200" kern="1200" dirty="0">
                <a:solidFill>
                  <a:schemeClr val="tx1"/>
                </a:solidFill>
                <a:effectLst/>
                <a:latin typeface="+mn-lt"/>
                <a:ea typeface="+mn-ea"/>
                <a:cs typeface="+mn-cs"/>
                <a:sym typeface="Wingdings" panose="05000000000000000000" pitchFamily="2" charset="2"/>
              </a:rPr>
              <a:t> </a:t>
            </a:r>
            <a:r>
              <a:rPr lang="en-US" sz="1200" kern="1200" dirty="0" err="1">
                <a:solidFill>
                  <a:schemeClr val="tx1"/>
                </a:solidFill>
                <a:effectLst/>
                <a:latin typeface="+mn-lt"/>
                <a:ea typeface="+mn-ea"/>
                <a:cs typeface="+mn-cs"/>
                <a:sym typeface="Wingdings" panose="05000000000000000000" pitchFamily="2" charset="2"/>
              </a:rPr>
              <a:t>zutrifft</a:t>
            </a:r>
            <a:r>
              <a:rPr lang="en-US" sz="1200" kern="1200" dirty="0">
                <a:solidFill>
                  <a:schemeClr val="tx1"/>
                </a:solidFill>
                <a:effectLst/>
                <a:latin typeface="+mn-lt"/>
                <a:ea typeface="+mn-ea"/>
                <a:cs typeface="+mn-cs"/>
                <a:sym typeface="Wingdings" panose="05000000000000000000" pitchFamily="2" charset="2"/>
              </a:rPr>
              <a:t>  </a:t>
            </a:r>
            <a:r>
              <a:rPr lang="en-US" sz="1200" kern="1200" dirty="0" err="1">
                <a:solidFill>
                  <a:schemeClr val="tx1"/>
                </a:solidFill>
                <a:effectLst/>
                <a:latin typeface="+mn-lt"/>
                <a:ea typeface="+mn-ea"/>
                <a:cs typeface="+mn-cs"/>
                <a:sym typeface="Wingdings" panose="05000000000000000000" pitchFamily="2" charset="2"/>
              </a:rPr>
              <a:t>fällt</a:t>
            </a:r>
            <a:r>
              <a:rPr lang="en-US" sz="1200" kern="1200" dirty="0">
                <a:solidFill>
                  <a:schemeClr val="tx1"/>
                </a:solidFill>
                <a:effectLst/>
                <a:latin typeface="+mn-lt"/>
                <a:ea typeface="+mn-ea"/>
                <a:cs typeface="+mn-cs"/>
                <a:sym typeface="Wingdings" panose="05000000000000000000" pitchFamily="2" charset="2"/>
              </a:rPr>
              <a:t> </a:t>
            </a:r>
            <a:r>
              <a:rPr lang="en-US" sz="1200" kern="1200" dirty="0" err="1">
                <a:solidFill>
                  <a:schemeClr val="tx1"/>
                </a:solidFill>
                <a:effectLst/>
                <a:latin typeface="+mn-lt"/>
                <a:ea typeface="+mn-ea"/>
                <a:cs typeface="+mn-cs"/>
                <a:sym typeface="Wingdings" panose="05000000000000000000" pitchFamily="2" charset="2"/>
              </a:rPr>
              <a:t>bei</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mir</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err="1">
                <a:solidFill>
                  <a:schemeClr val="tx1"/>
                </a:solidFill>
                <a:effectLst/>
                <a:latin typeface="+mn-lt"/>
                <a:ea typeface="+mn-ea"/>
                <a:cs typeface="+mn-cs"/>
                <a:sym typeface="Wingdings" panose="05000000000000000000" pitchFamily="2" charset="2"/>
              </a:rPr>
              <a:t>weg</a:t>
            </a:r>
            <a:endParaRPr lang="en-US"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C7C1E745-E753-4EB9-8485-6560CD204B37}" type="slidenum">
              <a:rPr lang="de-DE" smtClean="0"/>
              <a:pPr/>
              <a:t>18</a:t>
            </a:fld>
            <a:endParaRPr lang="de-DE"/>
          </a:p>
        </p:txBody>
      </p:sp>
    </p:spTree>
    <p:extLst>
      <p:ext uri="{BB962C8B-B14F-4D97-AF65-F5344CB8AC3E}">
        <p14:creationId xmlns:p14="http://schemas.microsoft.com/office/powerpoint/2010/main" val="836511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C7C1E745-E753-4EB9-8485-6560CD204B37}" type="slidenum">
              <a:rPr lang="de-DE" smtClean="0"/>
              <a:pPr/>
              <a:t>21</a:t>
            </a:fld>
            <a:endParaRPr lang="de-DE"/>
          </a:p>
        </p:txBody>
      </p:sp>
    </p:spTree>
    <p:extLst>
      <p:ext uri="{BB962C8B-B14F-4D97-AF65-F5344CB8AC3E}">
        <p14:creationId xmlns:p14="http://schemas.microsoft.com/office/powerpoint/2010/main" val="334973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eriod"/>
            </a:pPr>
            <a:r>
              <a:rPr lang="de-DE" dirty="0" smtClean="0"/>
              <a:t>TCR, TT</a:t>
            </a:r>
          </a:p>
          <a:p>
            <a:pPr marL="228600" indent="-228600">
              <a:buAutoNum type="arabicPeriod"/>
            </a:pPr>
            <a:r>
              <a:rPr lang="de-DE" dirty="0" smtClean="0"/>
              <a:t>.</a:t>
            </a:r>
          </a:p>
          <a:p>
            <a:pPr marL="228600" indent="-228600">
              <a:buAutoNum type="arabicPeriod"/>
            </a:pPr>
            <a:r>
              <a:rPr lang="de-DE" dirty="0" smtClean="0"/>
              <a:t>Welche</a:t>
            </a:r>
            <a:r>
              <a:rPr lang="de-DE" baseline="0" dirty="0" smtClean="0"/>
              <a:t> Nutzergruppen </a:t>
            </a:r>
            <a:r>
              <a:rPr lang="de-DE" baseline="0" dirty="0" smtClean="0">
                <a:sym typeface="Wingdings" panose="05000000000000000000" pitchFamily="2" charset="2"/>
              </a:rPr>
              <a:t> später</a:t>
            </a:r>
            <a:endParaRPr lang="de-DE" dirty="0" smtClean="0"/>
          </a:p>
        </p:txBody>
      </p:sp>
      <p:sp>
        <p:nvSpPr>
          <p:cNvPr id="4" name="Foliennummernplatzhalter 3"/>
          <p:cNvSpPr>
            <a:spLocks noGrp="1"/>
          </p:cNvSpPr>
          <p:nvPr>
            <p:ph type="sldNum" sz="quarter" idx="10"/>
          </p:nvPr>
        </p:nvSpPr>
        <p:spPr/>
        <p:txBody>
          <a:bodyPr/>
          <a:lstStyle/>
          <a:p>
            <a:fld id="{CAD116F2-CFBC-44D1-8E54-91E6FDE5B183}" type="slidenum">
              <a:rPr lang="de-DE" smtClean="0"/>
              <a:t>4</a:t>
            </a:fld>
            <a:endParaRPr lang="de-DE"/>
          </a:p>
        </p:txBody>
      </p:sp>
    </p:spTree>
    <p:extLst>
      <p:ext uri="{BB962C8B-B14F-4D97-AF65-F5344CB8AC3E}">
        <p14:creationId xmlns:p14="http://schemas.microsoft.com/office/powerpoint/2010/main" val="3992597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de-DE" dirty="0"/>
              <a:t>Versch. Arten der Steuerung (</a:t>
            </a:r>
            <a:r>
              <a:rPr lang="de-DE" dirty="0" err="1"/>
              <a:t>Skalski</a:t>
            </a:r>
            <a:r>
              <a:rPr lang="de-DE" dirty="0"/>
              <a:t> et al., 2011):</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de-DE" dirty="0"/>
              <a:t>Richtungseingaben auf dem Controller stimmen mit denen des Spiels überein (Joystick, </a:t>
            </a:r>
            <a:r>
              <a:rPr lang="de-DE" dirty="0" err="1"/>
              <a:t>Touching</a:t>
            </a:r>
            <a:r>
              <a:rPr lang="de-DE" dirty="0"/>
              <a:t>)</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de-DE" dirty="0"/>
              <a:t>Physische Bewegungen entsprechen real-</a:t>
            </a:r>
            <a:r>
              <a:rPr lang="de-DE" dirty="0" err="1"/>
              <a:t>life</a:t>
            </a:r>
            <a:r>
              <a:rPr lang="de-DE" dirty="0"/>
              <a:t> Bewegungen, auch wenn sie nicht realistisch sind (</a:t>
            </a:r>
            <a:r>
              <a:rPr lang="de-DE" dirty="0" err="1"/>
              <a:t>Sony‘s</a:t>
            </a:r>
            <a:r>
              <a:rPr lang="de-DE" dirty="0"/>
              <a:t> Air Guitar)</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de-DE" dirty="0"/>
              <a:t>Bewegung des Controllers entspricht der eines echten Objekts (</a:t>
            </a:r>
            <a:r>
              <a:rPr lang="de-DE" dirty="0" err="1"/>
              <a:t>WiiMote</a:t>
            </a:r>
            <a:r>
              <a:rPr lang="de-DE" dirty="0"/>
              <a:t> als Schläger)</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de-DE" dirty="0"/>
              <a:t>Controller entspricht einem echten Objekt (Lenkrad für Rennspiele)</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de-DE"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de-DE" dirty="0"/>
          </a:p>
          <a:p>
            <a:endParaRPr lang="de-DE" dirty="0"/>
          </a:p>
        </p:txBody>
      </p:sp>
      <p:sp>
        <p:nvSpPr>
          <p:cNvPr id="4" name="Foliennummernplatzhalter 3"/>
          <p:cNvSpPr>
            <a:spLocks noGrp="1"/>
          </p:cNvSpPr>
          <p:nvPr>
            <p:ph type="sldNum" sz="quarter" idx="10"/>
          </p:nvPr>
        </p:nvSpPr>
        <p:spPr/>
        <p:txBody>
          <a:bodyPr/>
          <a:lstStyle/>
          <a:p>
            <a:fld id="{C7C1E745-E753-4EB9-8485-6560CD204B37}" type="slidenum">
              <a:rPr lang="de-DE" smtClean="0"/>
              <a:pPr/>
              <a:t>6</a:t>
            </a:fld>
            <a:endParaRPr lang="de-DE"/>
          </a:p>
        </p:txBody>
      </p:sp>
    </p:spTree>
    <p:extLst>
      <p:ext uri="{BB962C8B-B14F-4D97-AF65-F5344CB8AC3E}">
        <p14:creationId xmlns:p14="http://schemas.microsoft.com/office/powerpoint/2010/main" val="212083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t>Optionen der Steuerung:</a:t>
            </a:r>
            <a:r>
              <a:rPr lang="de-DE" baseline="0" dirty="0"/>
              <a:t> </a:t>
            </a:r>
            <a:r>
              <a:rPr lang="de-DE" dirty="0" err="1"/>
              <a:t>Tilting</a:t>
            </a:r>
            <a:r>
              <a:rPr lang="de-DE" dirty="0"/>
              <a:t> (Smartphone als Lenkrad) oder </a:t>
            </a:r>
            <a:r>
              <a:rPr lang="de-DE" dirty="0" err="1"/>
              <a:t>Touching</a:t>
            </a:r>
            <a:endParaRPr lang="de-DE" dirty="0"/>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indent="0" algn="l" defTabSz="914400" rtl="0" eaLnBrk="1" fontAlgn="auto" latinLnBrk="0" hangingPunct="1">
              <a:lnSpc>
                <a:spcPct val="100000"/>
              </a:lnSpc>
              <a:spcBef>
                <a:spcPts val="0"/>
              </a:spcBef>
              <a:spcAft>
                <a:spcPts val="0"/>
              </a:spcAft>
              <a:buClrTx/>
              <a:buSzTx/>
              <a:buFontTx/>
              <a:buNone/>
              <a:tabLst/>
              <a:defRPr/>
            </a:pPr>
            <a:r>
              <a:rPr lang="de-DE" dirty="0"/>
              <a:t>Bei Ergebnis: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de-DE" dirty="0" err="1"/>
              <a:t>Tilting</a:t>
            </a:r>
            <a:r>
              <a:rPr lang="de-DE" dirty="0"/>
              <a:t>:</a:t>
            </a:r>
            <a:r>
              <a:rPr lang="de-DE" baseline="0" dirty="0"/>
              <a:t> </a:t>
            </a:r>
            <a:r>
              <a:rPr lang="de-DE" sz="1200" dirty="0">
                <a:latin typeface="Frutiger Next LT W1G"/>
              </a:rPr>
              <a:t>schafften eine längere Strecke innerhalb der vorgegebenen Zeit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de-DE" sz="1200" dirty="0">
                <a:latin typeface="Frutiger Next LT W1G"/>
              </a:rPr>
              <a:t>Höhere Immersion bei </a:t>
            </a:r>
            <a:r>
              <a:rPr lang="de-DE" sz="1200" dirty="0" err="1">
                <a:latin typeface="Frutiger Next LT W1G"/>
              </a:rPr>
              <a:t>Tilting</a:t>
            </a:r>
            <a:r>
              <a:rPr lang="de-DE" sz="1200" dirty="0">
                <a:latin typeface="Frutiger Next LT W1G"/>
              </a:rPr>
              <a:t> </a:t>
            </a:r>
            <a:r>
              <a:rPr lang="de-DE" sz="1200" dirty="0">
                <a:latin typeface="Frutiger Next LT W1G"/>
                <a:sym typeface="Wingdings" panose="05000000000000000000" pitchFamily="2" charset="2"/>
              </a:rPr>
              <a:t> lässt darauf schließen, dass je natürlicher die Interaktion, desto höher die Immersion</a:t>
            </a:r>
            <a:endParaRPr lang="de-DE" dirty="0"/>
          </a:p>
          <a:p>
            <a:pPr marL="0" marR="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a:latin typeface="Frutiger Next LT W1G"/>
                <a:sym typeface="Wingdings" panose="05000000000000000000" pitchFamily="2" charset="2"/>
              </a:rPr>
              <a:t>- Evtl. höhere Immersion wegen der besseren Ergebnisse. Jedoch waren diese nicht signifikant unterschiedlich. </a:t>
            </a:r>
            <a:endParaRPr lang="de-DE" dirty="0">
              <a:latin typeface="Frutiger Next LT W1G"/>
            </a:endParaRPr>
          </a:p>
          <a:p>
            <a:pPr marL="171450" marR="0" lvl="5" indent="-171450" algn="l" defTabSz="914400" rtl="0" eaLnBrk="1" fontAlgn="auto" latinLnBrk="0" hangingPunct="1">
              <a:lnSpc>
                <a:spcPct val="100000"/>
              </a:lnSpc>
              <a:spcBef>
                <a:spcPts val="0"/>
              </a:spcBef>
              <a:spcAft>
                <a:spcPts val="0"/>
              </a:spcAft>
              <a:buClrTx/>
              <a:buSzTx/>
              <a:buFontTx/>
              <a:buChar char="-"/>
              <a:tabLst/>
              <a:defRPr/>
            </a:pPr>
            <a:endParaRPr lang="de-DE" sz="1500" dirty="0">
              <a:latin typeface="Frutiger Next LT W1G"/>
            </a:endParaRPr>
          </a:p>
          <a:p>
            <a:pPr marL="171450" marR="0" lvl="5" indent="-171450" algn="l" defTabSz="914400" rtl="0" eaLnBrk="1" fontAlgn="auto" latinLnBrk="0" hangingPunct="1">
              <a:lnSpc>
                <a:spcPct val="100000"/>
              </a:lnSpc>
              <a:spcBef>
                <a:spcPts val="0"/>
              </a:spcBef>
              <a:spcAft>
                <a:spcPts val="0"/>
              </a:spcAft>
              <a:buClrTx/>
              <a:buSzTx/>
              <a:buFontTx/>
              <a:buChar char="-"/>
              <a:tabLst/>
              <a:defRPr/>
            </a:pPr>
            <a:endParaRPr lang="de-DE" sz="1500" dirty="0">
              <a:latin typeface="Frutiger Next LT W1G"/>
            </a:endParaRPr>
          </a:p>
          <a:p>
            <a:pPr marL="171450" marR="0" lvl="5" indent="-171450" algn="l" defTabSz="914400" rtl="0" eaLnBrk="1" fontAlgn="auto" latinLnBrk="0" hangingPunct="1">
              <a:lnSpc>
                <a:spcPct val="100000"/>
              </a:lnSpc>
              <a:spcBef>
                <a:spcPts val="0"/>
              </a:spcBef>
              <a:spcAft>
                <a:spcPts val="0"/>
              </a:spcAft>
              <a:buClrTx/>
              <a:buSzTx/>
              <a:buFontTx/>
              <a:buChar char="-"/>
              <a:tabLst/>
              <a:defRPr/>
            </a:pPr>
            <a:r>
              <a:rPr lang="de-DE" sz="1500" dirty="0">
                <a:latin typeface="Frutiger Next LT W1G"/>
              </a:rPr>
              <a:t>3 Steuerungen:</a:t>
            </a:r>
            <a:r>
              <a:rPr lang="de-DE" sz="1500" baseline="0" dirty="0">
                <a:latin typeface="Frutiger Next LT W1G"/>
              </a:rPr>
              <a:t> </a:t>
            </a:r>
            <a:r>
              <a:rPr lang="de-DE" sz="1500" dirty="0" err="1">
                <a:latin typeface="Frutiger Next LT W1G"/>
              </a:rPr>
              <a:t>Tilting</a:t>
            </a:r>
            <a:r>
              <a:rPr lang="de-DE" sz="1500" dirty="0">
                <a:latin typeface="Frutiger Next LT W1G"/>
              </a:rPr>
              <a:t>, </a:t>
            </a:r>
            <a:r>
              <a:rPr lang="de-DE" sz="1500" dirty="0" err="1">
                <a:latin typeface="Frutiger Next LT W1G"/>
              </a:rPr>
              <a:t>Touching</a:t>
            </a:r>
            <a:r>
              <a:rPr lang="de-DE" sz="1500" dirty="0">
                <a:latin typeface="Frutiger Next LT W1G"/>
              </a:rPr>
              <a:t> und </a:t>
            </a:r>
            <a:r>
              <a:rPr lang="de-DE" sz="1500" dirty="0" err="1">
                <a:latin typeface="Frutiger Next LT W1G"/>
              </a:rPr>
              <a:t>Slipping</a:t>
            </a:r>
            <a:endParaRPr lang="de-DE" sz="1500" dirty="0">
              <a:latin typeface="Frutiger Next LT W1G"/>
            </a:endParaRPr>
          </a:p>
          <a:p>
            <a:pPr marL="171450" indent="-171450">
              <a:buFontTx/>
              <a:buChar char="-"/>
            </a:pPr>
            <a:endParaRPr lang="de-DE" baseline="0" dirty="0"/>
          </a:p>
          <a:p>
            <a:pPr marL="171450" indent="-171450">
              <a:buFontTx/>
              <a:buChar char="-"/>
            </a:pPr>
            <a:r>
              <a:rPr lang="de-DE" baseline="0" dirty="0"/>
              <a:t>Control </a:t>
            </a:r>
            <a:r>
              <a:rPr lang="de-DE" baseline="0" dirty="0" err="1"/>
              <a:t>mappings</a:t>
            </a:r>
            <a:r>
              <a:rPr lang="de-DE" baseline="0" dirty="0"/>
              <a:t>: welche Interaktionstechnik passt am besten?</a:t>
            </a:r>
          </a:p>
          <a:p>
            <a:pPr marL="171450" indent="-171450">
              <a:buFontTx/>
              <a:buChar char="-"/>
            </a:pPr>
            <a:r>
              <a:rPr lang="de-DE" baseline="0" dirty="0"/>
              <a:t>Grund für die zweite Studie ist, dass bei der ersten das Ergebnis </a:t>
            </a:r>
            <a:r>
              <a:rPr lang="de-DE" baseline="0" dirty="0" err="1"/>
              <a:t>vll</a:t>
            </a:r>
            <a:r>
              <a:rPr lang="de-DE" baseline="0" dirty="0"/>
              <a:t> darauf basiert, dass </a:t>
            </a:r>
            <a:r>
              <a:rPr lang="de-DE" baseline="0" dirty="0" smtClean="0"/>
              <a:t>den Probanden </a:t>
            </a:r>
            <a:r>
              <a:rPr lang="de-DE" baseline="0" dirty="0"/>
              <a:t>der Gebrauch der Lenkrad Metapher einen einfachen Einstieg in das Spiel gewährte. Bei der zweiten Studie gibt es an sich keine eindeutig passende Steuerung, somit ist hier der Effekt nicht gegeben.</a:t>
            </a:r>
          </a:p>
          <a:p>
            <a:pPr marL="171450" indent="-171450">
              <a:buFontTx/>
              <a:buChar char="-"/>
            </a:pPr>
            <a:r>
              <a:rPr lang="de-DE" baseline="0" dirty="0">
                <a:sym typeface="Wingdings" panose="05000000000000000000" pitchFamily="2" charset="2"/>
              </a:rPr>
              <a:t> </a:t>
            </a:r>
            <a:r>
              <a:rPr lang="de-DE" baseline="0" dirty="0"/>
              <a:t>Bessere Ergebnisse im Spiel nicht gleichzusetzen mit höherer Immersion (als Endresultat)</a:t>
            </a:r>
            <a:endParaRPr lang="de-DE" dirty="0"/>
          </a:p>
          <a:p>
            <a:endParaRPr lang="de-DE" dirty="0"/>
          </a:p>
        </p:txBody>
      </p:sp>
      <p:sp>
        <p:nvSpPr>
          <p:cNvPr id="4" name="Foliennummernplatzhalter 3"/>
          <p:cNvSpPr>
            <a:spLocks noGrp="1"/>
          </p:cNvSpPr>
          <p:nvPr>
            <p:ph type="sldNum" sz="quarter" idx="10"/>
          </p:nvPr>
        </p:nvSpPr>
        <p:spPr/>
        <p:txBody>
          <a:bodyPr/>
          <a:lstStyle/>
          <a:p>
            <a:fld id="{C7C1E745-E753-4EB9-8485-6560CD204B37}" type="slidenum">
              <a:rPr lang="de-DE" smtClean="0"/>
              <a:pPr/>
              <a:t>7</a:t>
            </a:fld>
            <a:endParaRPr lang="de-DE"/>
          </a:p>
        </p:txBody>
      </p:sp>
    </p:spTree>
    <p:extLst>
      <p:ext uri="{BB962C8B-B14F-4D97-AF65-F5344CB8AC3E}">
        <p14:creationId xmlns:p14="http://schemas.microsoft.com/office/powerpoint/2010/main" val="475804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t>Optionen der Steuerung:</a:t>
            </a:r>
            <a:r>
              <a:rPr lang="de-DE" baseline="0" dirty="0"/>
              <a:t> </a:t>
            </a:r>
            <a:r>
              <a:rPr lang="de-DE" dirty="0" err="1"/>
              <a:t>Tilting</a:t>
            </a:r>
            <a:r>
              <a:rPr lang="de-DE" dirty="0"/>
              <a:t> (Smartphone als Lenkrad) oder </a:t>
            </a:r>
            <a:r>
              <a:rPr lang="de-DE" dirty="0" err="1"/>
              <a:t>Touching</a:t>
            </a:r>
            <a:endParaRPr lang="de-DE" dirty="0"/>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indent="0" algn="l" defTabSz="914400" rtl="0" eaLnBrk="1" fontAlgn="auto" latinLnBrk="0" hangingPunct="1">
              <a:lnSpc>
                <a:spcPct val="100000"/>
              </a:lnSpc>
              <a:spcBef>
                <a:spcPts val="0"/>
              </a:spcBef>
              <a:spcAft>
                <a:spcPts val="0"/>
              </a:spcAft>
              <a:buClrTx/>
              <a:buSzTx/>
              <a:buFontTx/>
              <a:buNone/>
              <a:tabLst/>
              <a:defRPr/>
            </a:pPr>
            <a:r>
              <a:rPr lang="de-DE" dirty="0"/>
              <a:t>Bei Ergebnis: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de-DE" dirty="0" err="1"/>
              <a:t>Tilting</a:t>
            </a:r>
            <a:r>
              <a:rPr lang="de-DE" dirty="0"/>
              <a:t>:</a:t>
            </a:r>
            <a:r>
              <a:rPr lang="de-DE" baseline="0" dirty="0"/>
              <a:t> </a:t>
            </a:r>
            <a:r>
              <a:rPr lang="de-DE" sz="1200" dirty="0">
                <a:latin typeface="Frutiger Next LT W1G"/>
              </a:rPr>
              <a:t>schafften eine längere Strecke innerhalb der vorgegebenen Zeit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de-DE" sz="1200" dirty="0">
                <a:latin typeface="Frutiger Next LT W1G"/>
              </a:rPr>
              <a:t>Höhere Immersion bei </a:t>
            </a:r>
            <a:r>
              <a:rPr lang="de-DE" sz="1200" dirty="0" err="1">
                <a:latin typeface="Frutiger Next LT W1G"/>
              </a:rPr>
              <a:t>Tilting</a:t>
            </a:r>
            <a:r>
              <a:rPr lang="de-DE" sz="1200" dirty="0">
                <a:latin typeface="Frutiger Next LT W1G"/>
              </a:rPr>
              <a:t> </a:t>
            </a:r>
            <a:r>
              <a:rPr lang="de-DE" sz="1200" dirty="0">
                <a:latin typeface="Frutiger Next LT W1G"/>
                <a:sym typeface="Wingdings" panose="05000000000000000000" pitchFamily="2" charset="2"/>
              </a:rPr>
              <a:t> lässt darauf schließen, dass je natürlicher die Interaktion, desto höher die Immersion</a:t>
            </a:r>
            <a:endParaRPr lang="de-DE" dirty="0"/>
          </a:p>
          <a:p>
            <a:pPr marL="0" marR="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a:latin typeface="Frutiger Next LT W1G"/>
                <a:sym typeface="Wingdings" panose="05000000000000000000" pitchFamily="2" charset="2"/>
              </a:rPr>
              <a:t>- Evtl. höhere Immersion wegen der besseren Ergebnisse. Jedoch waren diese nicht signifikant unterschiedlich. </a:t>
            </a:r>
            <a:endParaRPr lang="de-DE" dirty="0">
              <a:latin typeface="Frutiger Next LT W1G"/>
            </a:endParaRPr>
          </a:p>
          <a:p>
            <a:pPr marL="171450" marR="0" lvl="5" indent="-171450" algn="l" defTabSz="914400" rtl="0" eaLnBrk="1" fontAlgn="auto" latinLnBrk="0" hangingPunct="1">
              <a:lnSpc>
                <a:spcPct val="100000"/>
              </a:lnSpc>
              <a:spcBef>
                <a:spcPts val="0"/>
              </a:spcBef>
              <a:spcAft>
                <a:spcPts val="0"/>
              </a:spcAft>
              <a:buClrTx/>
              <a:buSzTx/>
              <a:buFontTx/>
              <a:buChar char="-"/>
              <a:tabLst/>
              <a:defRPr/>
            </a:pPr>
            <a:endParaRPr lang="de-DE" sz="1500" dirty="0">
              <a:latin typeface="Frutiger Next LT W1G"/>
            </a:endParaRPr>
          </a:p>
          <a:p>
            <a:pPr marL="171450" marR="0" lvl="5" indent="-171450" algn="l" defTabSz="914400" rtl="0" eaLnBrk="1" fontAlgn="auto" latinLnBrk="0" hangingPunct="1">
              <a:lnSpc>
                <a:spcPct val="100000"/>
              </a:lnSpc>
              <a:spcBef>
                <a:spcPts val="0"/>
              </a:spcBef>
              <a:spcAft>
                <a:spcPts val="0"/>
              </a:spcAft>
              <a:buClrTx/>
              <a:buSzTx/>
              <a:buFontTx/>
              <a:buChar char="-"/>
              <a:tabLst/>
              <a:defRPr/>
            </a:pPr>
            <a:endParaRPr lang="de-DE" sz="1500" dirty="0">
              <a:latin typeface="Frutiger Next LT W1G"/>
            </a:endParaRPr>
          </a:p>
          <a:p>
            <a:pPr marL="171450" marR="0" lvl="5" indent="-171450" algn="l" defTabSz="914400" rtl="0" eaLnBrk="1" fontAlgn="auto" latinLnBrk="0" hangingPunct="1">
              <a:lnSpc>
                <a:spcPct val="100000"/>
              </a:lnSpc>
              <a:spcBef>
                <a:spcPts val="0"/>
              </a:spcBef>
              <a:spcAft>
                <a:spcPts val="0"/>
              </a:spcAft>
              <a:buClrTx/>
              <a:buSzTx/>
              <a:buFontTx/>
              <a:buChar char="-"/>
              <a:tabLst/>
              <a:defRPr/>
            </a:pPr>
            <a:r>
              <a:rPr lang="de-DE" sz="1500" dirty="0">
                <a:latin typeface="Frutiger Next LT W1G"/>
              </a:rPr>
              <a:t>3 Steuerungen:</a:t>
            </a:r>
            <a:r>
              <a:rPr lang="de-DE" sz="1500" baseline="0" dirty="0">
                <a:latin typeface="Frutiger Next LT W1G"/>
              </a:rPr>
              <a:t> </a:t>
            </a:r>
            <a:r>
              <a:rPr lang="de-DE" sz="1500" dirty="0" err="1">
                <a:latin typeface="Frutiger Next LT W1G"/>
              </a:rPr>
              <a:t>Tilting</a:t>
            </a:r>
            <a:r>
              <a:rPr lang="de-DE" sz="1500" dirty="0">
                <a:latin typeface="Frutiger Next LT W1G"/>
              </a:rPr>
              <a:t>, </a:t>
            </a:r>
            <a:r>
              <a:rPr lang="de-DE" sz="1500" dirty="0" err="1">
                <a:latin typeface="Frutiger Next LT W1G"/>
              </a:rPr>
              <a:t>Touching</a:t>
            </a:r>
            <a:r>
              <a:rPr lang="de-DE" sz="1500" dirty="0">
                <a:latin typeface="Frutiger Next LT W1G"/>
              </a:rPr>
              <a:t> und </a:t>
            </a:r>
            <a:r>
              <a:rPr lang="de-DE" sz="1500" dirty="0" err="1">
                <a:latin typeface="Frutiger Next LT W1G"/>
              </a:rPr>
              <a:t>Slipping</a:t>
            </a:r>
            <a:endParaRPr lang="de-DE" sz="1500" dirty="0">
              <a:latin typeface="Frutiger Next LT W1G"/>
            </a:endParaRPr>
          </a:p>
          <a:p>
            <a:pPr marL="171450" indent="-171450">
              <a:buFontTx/>
              <a:buChar char="-"/>
            </a:pPr>
            <a:endParaRPr lang="de-DE" baseline="0" dirty="0"/>
          </a:p>
          <a:p>
            <a:pPr marL="171450" indent="-171450">
              <a:buFontTx/>
              <a:buChar char="-"/>
            </a:pPr>
            <a:r>
              <a:rPr lang="de-DE" baseline="0" dirty="0"/>
              <a:t>Control </a:t>
            </a:r>
            <a:r>
              <a:rPr lang="de-DE" baseline="0" dirty="0" err="1"/>
              <a:t>mappings</a:t>
            </a:r>
            <a:r>
              <a:rPr lang="de-DE" baseline="0" dirty="0"/>
              <a:t>: welche Interaktionstechnik passt am besten?</a:t>
            </a:r>
          </a:p>
          <a:p>
            <a:pPr marL="171450" indent="-171450">
              <a:buFontTx/>
              <a:buChar char="-"/>
            </a:pPr>
            <a:r>
              <a:rPr lang="de-DE" baseline="0" dirty="0"/>
              <a:t>Grund für die zweite Studie ist, dass bei der ersten das Ergebnis </a:t>
            </a:r>
            <a:r>
              <a:rPr lang="de-DE" baseline="0" dirty="0" err="1"/>
              <a:t>vll</a:t>
            </a:r>
            <a:r>
              <a:rPr lang="de-DE" baseline="0" dirty="0"/>
              <a:t> darauf basiert, dass die Probanden die der Gebrauch der Lenkrad Metapher einen einfachen Einstieg in das Spiel gewährte. Bei der zweiten Studie gibt es an sich keine eindeutig passende Steuerung, somit ist hier der Effekt nicht gegeben.</a:t>
            </a:r>
          </a:p>
          <a:p>
            <a:pPr marL="171450" indent="-171450">
              <a:buFontTx/>
              <a:buChar char="-"/>
            </a:pPr>
            <a:r>
              <a:rPr lang="de-DE" baseline="0" dirty="0">
                <a:sym typeface="Wingdings" panose="05000000000000000000" pitchFamily="2" charset="2"/>
              </a:rPr>
              <a:t> </a:t>
            </a:r>
            <a:r>
              <a:rPr lang="de-DE" baseline="0" dirty="0"/>
              <a:t>Bessere Ergebnisse im Spiel nicht gleichzusetzen mit höherer Immersion (als Endresultat)</a:t>
            </a:r>
            <a:endParaRPr lang="de-DE" dirty="0"/>
          </a:p>
          <a:p>
            <a:endParaRPr lang="de-DE" dirty="0"/>
          </a:p>
        </p:txBody>
      </p:sp>
      <p:sp>
        <p:nvSpPr>
          <p:cNvPr id="4" name="Foliennummernplatzhalter 3"/>
          <p:cNvSpPr>
            <a:spLocks noGrp="1"/>
          </p:cNvSpPr>
          <p:nvPr>
            <p:ph type="sldNum" sz="quarter" idx="10"/>
          </p:nvPr>
        </p:nvSpPr>
        <p:spPr/>
        <p:txBody>
          <a:bodyPr/>
          <a:lstStyle/>
          <a:p>
            <a:fld id="{C7C1E745-E753-4EB9-8485-6560CD204B37}" type="slidenum">
              <a:rPr lang="de-DE" smtClean="0"/>
              <a:pPr/>
              <a:t>8</a:t>
            </a:fld>
            <a:endParaRPr lang="de-DE"/>
          </a:p>
        </p:txBody>
      </p:sp>
    </p:spTree>
    <p:extLst>
      <p:ext uri="{BB962C8B-B14F-4D97-AF65-F5344CB8AC3E}">
        <p14:creationId xmlns:p14="http://schemas.microsoft.com/office/powerpoint/2010/main" val="1357920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C7C1E745-E753-4EB9-8485-6560CD204B37}" type="slidenum">
              <a:rPr lang="de-DE" smtClean="0"/>
              <a:pPr/>
              <a:t>9</a:t>
            </a:fld>
            <a:endParaRPr lang="de-DE"/>
          </a:p>
        </p:txBody>
      </p:sp>
    </p:spTree>
    <p:extLst>
      <p:ext uri="{BB962C8B-B14F-4D97-AF65-F5344CB8AC3E}">
        <p14:creationId xmlns:p14="http://schemas.microsoft.com/office/powerpoint/2010/main" val="1161077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b="1" dirty="0">
                <a:latin typeface="Frutiger Next LT W1G"/>
              </a:rPr>
              <a:t>STUDIE 1</a:t>
            </a:r>
            <a:r>
              <a:rPr lang="de-DE" b="1" baseline="0" dirty="0">
                <a:latin typeface="Frutiger Next LT W1G"/>
              </a:rPr>
              <a:t> :</a:t>
            </a:r>
            <a:endParaRPr lang="de-DE" b="1" dirty="0">
              <a:latin typeface="Frutiger Next LT W1G"/>
            </a:endParaRPr>
          </a:p>
          <a:p>
            <a:pPr marL="457200" lvl="1" indent="0">
              <a:buFontTx/>
              <a:buNone/>
            </a:pPr>
            <a:r>
              <a:rPr lang="de-DE" b="1" dirty="0">
                <a:latin typeface="Frutiger Next LT W1G"/>
              </a:rPr>
              <a:t>Frage:</a:t>
            </a:r>
          </a:p>
          <a:p>
            <a:pPr marL="1028700" lvl="1">
              <a:buFontTx/>
              <a:buChar char="-"/>
            </a:pPr>
            <a:r>
              <a:rPr lang="de-DE" dirty="0">
                <a:latin typeface="Frutiger Next LT W1G"/>
              </a:rPr>
              <a:t>Führt physische Kontrolle über das Laufen zu unterschiedlichen individuellen Fähigkeiten und zu Veränderungen der Performance bei einem Rennen?</a:t>
            </a:r>
          </a:p>
          <a:p>
            <a:pPr marL="571500" lvl="0">
              <a:buFontTx/>
              <a:buChar char="-"/>
            </a:pPr>
            <a:endParaRPr lang="de-DE" b="1" dirty="0">
              <a:latin typeface="Frutiger Next LT W1G"/>
            </a:endParaRPr>
          </a:p>
          <a:p>
            <a:pPr marL="571500" lvl="0">
              <a:buFontTx/>
              <a:buChar char="-"/>
            </a:pPr>
            <a:r>
              <a:rPr lang="de-DE" b="1" dirty="0">
                <a:latin typeface="Frutiger Next LT W1G"/>
              </a:rPr>
              <a:t>Ergebnis:</a:t>
            </a:r>
          </a:p>
          <a:p>
            <a:pPr marL="285750">
              <a:buFontTx/>
              <a:buChar char="-"/>
            </a:pPr>
            <a:endParaRPr lang="de-DE" b="1" dirty="0">
              <a:latin typeface="Frutiger Next LT W1G"/>
            </a:endParaRPr>
          </a:p>
          <a:p>
            <a:pPr marL="1028700" lvl="1">
              <a:buFont typeface="Arial" panose="020B0604020202020204" pitchFamily="34" charset="0"/>
              <a:buChar char="•"/>
            </a:pPr>
            <a:r>
              <a:rPr lang="de-DE" dirty="0">
                <a:latin typeface="Frutiger Next LT W1G"/>
              </a:rPr>
              <a:t>Die besten Spieler schafften es die Tasten schneller zu drücken, die </a:t>
            </a:r>
            <a:r>
              <a:rPr lang="de-DE" dirty="0" err="1">
                <a:latin typeface="Frutiger Next LT W1G"/>
              </a:rPr>
              <a:t>keypress</a:t>
            </a:r>
            <a:r>
              <a:rPr lang="de-DE" dirty="0">
                <a:latin typeface="Frutiger Next LT W1G"/>
              </a:rPr>
              <a:t> rate aufrecht zu erhalten ohne die Koordination zu verlieren und dies über den Spielverlauf halten (Individualität)</a:t>
            </a:r>
          </a:p>
          <a:p>
            <a:pPr marL="1028700" lvl="1">
              <a:buFont typeface="Arial" panose="020B0604020202020204" pitchFamily="34" charset="0"/>
              <a:buChar char="•"/>
            </a:pPr>
            <a:endParaRPr lang="de-DE" dirty="0">
              <a:latin typeface="Frutiger Next LT W1G"/>
            </a:endParaRPr>
          </a:p>
          <a:p>
            <a:pPr marL="1028700" lvl="1">
              <a:buFont typeface="Arial" panose="020B0604020202020204" pitchFamily="34" charset="0"/>
              <a:buChar char="•"/>
            </a:pPr>
            <a:r>
              <a:rPr lang="de-DE" dirty="0">
                <a:latin typeface="Frutiger Next LT W1G"/>
              </a:rPr>
              <a:t>Ermüdung tritt bei vielen Spielern ein und die Leistung lässt nach (Performance)</a:t>
            </a:r>
          </a:p>
          <a:p>
            <a:pPr marL="571500" lvl="0" algn="l">
              <a:buFont typeface="Arial" panose="020B0604020202020204" pitchFamily="34" charset="0"/>
              <a:buNone/>
            </a:pPr>
            <a:endParaRPr lang="de-DE" dirty="0">
              <a:latin typeface="Frutiger Next LT W1G"/>
            </a:endParaRPr>
          </a:p>
          <a:p>
            <a:pPr marL="0" marR="0" indent="0" algn="l" defTabSz="914400" rtl="0" eaLnBrk="1" fontAlgn="auto" latinLnBrk="0" hangingPunct="1">
              <a:lnSpc>
                <a:spcPct val="100000"/>
              </a:lnSpc>
              <a:spcBef>
                <a:spcPts val="0"/>
              </a:spcBef>
              <a:spcAft>
                <a:spcPts val="0"/>
              </a:spcAft>
              <a:buClrTx/>
              <a:buSzTx/>
              <a:buFontTx/>
              <a:buNone/>
              <a:tabLst/>
              <a:defRPr/>
            </a:pPr>
            <a:r>
              <a:rPr lang="de-DE" b="1" dirty="0">
                <a:latin typeface="Frutiger Next LT W1G"/>
              </a:rPr>
              <a:t>STUDIE 2</a:t>
            </a:r>
            <a:r>
              <a:rPr lang="de-DE" b="1" baseline="0" dirty="0">
                <a:latin typeface="Frutiger Next LT W1G"/>
              </a:rPr>
              <a:t> :</a:t>
            </a:r>
          </a:p>
          <a:p>
            <a:pPr marL="0" marR="0" indent="0" algn="l" defTabSz="914400" rtl="0" eaLnBrk="1" fontAlgn="auto" latinLnBrk="0" hangingPunct="1">
              <a:lnSpc>
                <a:spcPct val="100000"/>
              </a:lnSpc>
              <a:spcBef>
                <a:spcPts val="0"/>
              </a:spcBef>
              <a:spcAft>
                <a:spcPts val="0"/>
              </a:spcAft>
              <a:buClrTx/>
              <a:buSzTx/>
              <a:buFontTx/>
              <a:buNone/>
              <a:tabLst/>
              <a:defRPr/>
            </a:pPr>
            <a:r>
              <a:rPr lang="de-DE" b="0" dirty="0">
                <a:latin typeface="+mn-lt"/>
              </a:rPr>
              <a:t>	Steuerung:</a:t>
            </a:r>
            <a:r>
              <a:rPr lang="de-DE" b="0" baseline="0" dirty="0">
                <a:latin typeface="+mn-lt"/>
              </a:rPr>
              <a:t> </a:t>
            </a:r>
          </a:p>
          <a:p>
            <a:pPr marL="1028700" lvl="1">
              <a:buFontTx/>
              <a:buChar char="-"/>
            </a:pPr>
            <a:r>
              <a:rPr lang="de-DE" dirty="0">
                <a:latin typeface="Frutiger Next LT W1G"/>
              </a:rPr>
              <a:t>Linker Stick: ständiges, erneutes Betätigen bewegt den Spieler. Je stärker das Betätigen, desto größer die Bewegung im Spiel</a:t>
            </a:r>
          </a:p>
          <a:p>
            <a:pPr marL="1028700" lvl="1">
              <a:buFontTx/>
              <a:buChar char="-"/>
            </a:pPr>
            <a:r>
              <a:rPr lang="de-DE" dirty="0">
                <a:latin typeface="Frutiger Next LT W1G"/>
              </a:rPr>
              <a:t>Rechter Stick: s.o. Werfen anstatt Laufen</a:t>
            </a:r>
          </a:p>
          <a:p>
            <a:pPr marL="0" marR="0" indent="0" algn="l" defTabSz="914400" rtl="0" eaLnBrk="1" fontAlgn="auto" latinLnBrk="0" hangingPunct="1">
              <a:lnSpc>
                <a:spcPct val="100000"/>
              </a:lnSpc>
              <a:spcBef>
                <a:spcPts val="0"/>
              </a:spcBef>
              <a:spcAft>
                <a:spcPts val="0"/>
              </a:spcAft>
              <a:buClrTx/>
              <a:buSzTx/>
              <a:buFontTx/>
              <a:buNone/>
              <a:tabLst/>
              <a:defRPr/>
            </a:pPr>
            <a:endParaRPr lang="de-DE" b="1" dirty="0">
              <a:latin typeface="Frutiger Next LT W1G"/>
            </a:endParaRPr>
          </a:p>
        </p:txBody>
      </p:sp>
      <p:sp>
        <p:nvSpPr>
          <p:cNvPr id="4" name="Foliennummernplatzhalter 3"/>
          <p:cNvSpPr>
            <a:spLocks noGrp="1"/>
          </p:cNvSpPr>
          <p:nvPr>
            <p:ph type="sldNum" sz="quarter" idx="10"/>
          </p:nvPr>
        </p:nvSpPr>
        <p:spPr/>
        <p:txBody>
          <a:bodyPr/>
          <a:lstStyle/>
          <a:p>
            <a:fld id="{C7C1E745-E753-4EB9-8485-6560CD204B37}" type="slidenum">
              <a:rPr lang="de-DE" smtClean="0"/>
              <a:pPr/>
              <a:t>10</a:t>
            </a:fld>
            <a:endParaRPr lang="de-DE"/>
          </a:p>
        </p:txBody>
      </p:sp>
    </p:spTree>
    <p:extLst>
      <p:ext uri="{BB962C8B-B14F-4D97-AF65-F5344CB8AC3E}">
        <p14:creationId xmlns:p14="http://schemas.microsoft.com/office/powerpoint/2010/main" val="2959246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indent="0"/>
            <a:r>
              <a:rPr lang="de-DE" dirty="0"/>
              <a:t>Zusätzlich wurde gezeigt, dass…</a:t>
            </a:r>
          </a:p>
          <a:p>
            <a:pPr indent="0"/>
            <a:endParaRPr lang="de-DE" dirty="0"/>
          </a:p>
          <a:p>
            <a:pPr indent="0"/>
            <a:r>
              <a:rPr lang="de-DE" dirty="0"/>
              <a:t>…aufwandsbasierte Steuerungen in kleinem Maßstab die Komplexität und die Unberechenbarkeit von einfachen Aktionen wie Laufen und Bewegung beeinflussen können</a:t>
            </a:r>
          </a:p>
          <a:p>
            <a:pPr indent="0"/>
            <a:endParaRPr lang="de-DE" dirty="0"/>
          </a:p>
          <a:p>
            <a:pPr indent="0"/>
            <a:r>
              <a:rPr lang="de-DE" dirty="0"/>
              <a:t>…</a:t>
            </a:r>
            <a:r>
              <a:rPr lang="de-DE" dirty="0" err="1"/>
              <a:t>pyhsische</a:t>
            </a:r>
            <a:r>
              <a:rPr lang="de-DE" dirty="0"/>
              <a:t> Steuerungstechniken für zusätzliches Interesse, Herausforderung und Vergnügen sorgen können</a:t>
            </a:r>
          </a:p>
          <a:p>
            <a:pPr indent="0"/>
            <a:endParaRPr lang="de-DE" dirty="0"/>
          </a:p>
          <a:p>
            <a:pPr indent="0"/>
            <a:r>
              <a:rPr lang="de-DE" dirty="0"/>
              <a:t>…Ermüdung ein wichtiges Designprinzip sein und großen Einfluss auf das </a:t>
            </a:r>
            <a:r>
              <a:rPr lang="de-DE" dirty="0" err="1"/>
              <a:t>Gameplay</a:t>
            </a:r>
            <a:r>
              <a:rPr lang="de-DE" dirty="0"/>
              <a:t> haben kann</a:t>
            </a:r>
          </a:p>
          <a:p>
            <a:endParaRPr lang="de-DE" dirty="0"/>
          </a:p>
        </p:txBody>
      </p:sp>
      <p:sp>
        <p:nvSpPr>
          <p:cNvPr id="4" name="Foliennummernplatzhalter 3"/>
          <p:cNvSpPr>
            <a:spLocks noGrp="1"/>
          </p:cNvSpPr>
          <p:nvPr>
            <p:ph type="sldNum" sz="quarter" idx="10"/>
          </p:nvPr>
        </p:nvSpPr>
        <p:spPr/>
        <p:txBody>
          <a:bodyPr/>
          <a:lstStyle/>
          <a:p>
            <a:fld id="{C7C1E745-E753-4EB9-8485-6560CD204B37}" type="slidenum">
              <a:rPr lang="de-DE" smtClean="0"/>
              <a:pPr/>
              <a:t>11</a:t>
            </a:fld>
            <a:endParaRPr lang="de-DE"/>
          </a:p>
        </p:txBody>
      </p:sp>
    </p:spTree>
    <p:extLst>
      <p:ext uri="{BB962C8B-B14F-4D97-AF65-F5344CB8AC3E}">
        <p14:creationId xmlns:p14="http://schemas.microsoft.com/office/powerpoint/2010/main" val="2944736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Mouse</a:t>
            </a:r>
            <a:r>
              <a:rPr lang="de-DE" baseline="0" dirty="0"/>
              <a:t> + Keyboard </a:t>
            </a:r>
            <a:r>
              <a:rPr lang="de-DE" baseline="0" dirty="0" err="1"/>
              <a:t>vs</a:t>
            </a:r>
            <a:r>
              <a:rPr lang="de-DE" baseline="0" dirty="0"/>
              <a:t> Controller </a:t>
            </a:r>
            <a:endParaRPr lang="de-DE" dirty="0"/>
          </a:p>
        </p:txBody>
      </p:sp>
      <p:sp>
        <p:nvSpPr>
          <p:cNvPr id="4" name="Foliennummernplatzhalter 3"/>
          <p:cNvSpPr>
            <a:spLocks noGrp="1"/>
          </p:cNvSpPr>
          <p:nvPr>
            <p:ph type="sldNum" sz="quarter" idx="10"/>
          </p:nvPr>
        </p:nvSpPr>
        <p:spPr/>
        <p:txBody>
          <a:bodyPr/>
          <a:lstStyle/>
          <a:p>
            <a:fld id="{C7C1E745-E753-4EB9-8485-6560CD204B37}" type="slidenum">
              <a:rPr lang="de-DE" smtClean="0"/>
              <a:pPr/>
              <a:t>12</a:t>
            </a:fld>
            <a:endParaRPr lang="de-DE"/>
          </a:p>
        </p:txBody>
      </p:sp>
    </p:spTree>
    <p:extLst>
      <p:ext uri="{BB962C8B-B14F-4D97-AF65-F5344CB8AC3E}">
        <p14:creationId xmlns:p14="http://schemas.microsoft.com/office/powerpoint/2010/main" val="352605840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rgbClr val="1C1C20"/>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BEBA8EAE-BF5A-486C-A8C5-ECC9F3942E4B}">
                <a14:imgProps xmlns:a14="http://schemas.microsoft.com/office/drawing/2010/main">
                  <a14:imgLayer r:embed="rId3">
                    <a14:imgEffect>
                      <a14:artisticBlur/>
                    </a14:imgEffect>
                    <a14:imgEffect>
                      <a14:saturation sat="0"/>
                    </a14:imgEffect>
                  </a14:imgLayer>
                </a14:imgProps>
              </a:ext>
              <a:ext uri="{28A0092B-C50C-407E-A947-70E740481C1C}">
                <a14:useLocalDpi xmlns:a14="http://schemas.microsoft.com/office/drawing/2010/main" val="0"/>
              </a:ext>
            </a:extLst>
          </a:blip>
          <a:srcRect t="189" r="8975" b="361"/>
          <a:stretch/>
        </p:blipFill>
        <p:spPr>
          <a:xfrm>
            <a:off x="0" y="-38102"/>
            <a:ext cx="12192000" cy="6896102"/>
          </a:xfrm>
          <a:prstGeom prst="rect">
            <a:avLst/>
          </a:prstGeom>
        </p:spPr>
      </p:pic>
      <p:sp>
        <p:nvSpPr>
          <p:cNvPr id="7" name="Teardrop 6"/>
          <p:cNvSpPr/>
          <p:nvPr userDrawn="1"/>
        </p:nvSpPr>
        <p:spPr>
          <a:xfrm rot="16200000">
            <a:off x="-38100" y="-38101"/>
            <a:ext cx="6019800" cy="6019800"/>
          </a:xfrm>
          <a:prstGeom prst="teardrop">
            <a:avLst/>
          </a:prstGeom>
          <a:solidFill>
            <a:srgbClr val="1C1C2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800709" y="1255327"/>
            <a:ext cx="4051667" cy="1354527"/>
          </a:xfrm>
        </p:spPr>
        <p:txBody>
          <a:bodyPr anchor="ctr">
            <a:noAutofit/>
          </a:bodyPr>
          <a:lstStyle>
            <a:lvl1pPr algn="ctr">
              <a:defRPr sz="4000" b="0" baseline="0">
                <a:solidFill>
                  <a:schemeClr val="bg1"/>
                </a:solidFill>
              </a:defRPr>
            </a:lvl1pPr>
          </a:lstStyle>
          <a:p>
            <a:r>
              <a:rPr lang="de-DE" dirty="0"/>
              <a:t>Titel der Präsentation</a:t>
            </a:r>
            <a:endParaRPr lang="en-US" dirty="0"/>
          </a:p>
        </p:txBody>
      </p:sp>
      <p:sp>
        <p:nvSpPr>
          <p:cNvPr id="3" name="Subtitle 2"/>
          <p:cNvSpPr>
            <a:spLocks noGrp="1"/>
          </p:cNvSpPr>
          <p:nvPr>
            <p:ph type="subTitle" idx="1" hasCustomPrompt="1"/>
          </p:nvPr>
        </p:nvSpPr>
        <p:spPr>
          <a:xfrm>
            <a:off x="566818" y="2732764"/>
            <a:ext cx="4471825" cy="560190"/>
          </a:xfrm>
        </p:spPr>
        <p:txBody>
          <a:bodyPr>
            <a:normAutofit/>
          </a:bodyPr>
          <a:lstStyle>
            <a:lvl1pPr marL="0" indent="0" algn="ctr">
              <a:buNone/>
              <a:defRPr sz="1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Untertitel</a:t>
            </a:r>
            <a:r>
              <a:rPr lang="en-US" dirty="0"/>
              <a:t> der </a:t>
            </a:r>
            <a:r>
              <a:rPr lang="en-US" dirty="0" err="1"/>
              <a:t>Präsentation</a:t>
            </a:r>
            <a:endParaRPr lang="en-US" dirty="0"/>
          </a:p>
        </p:txBody>
      </p:sp>
      <p:sp>
        <p:nvSpPr>
          <p:cNvPr id="4" name="Date Placeholder 3"/>
          <p:cNvSpPr>
            <a:spLocks noGrp="1"/>
          </p:cNvSpPr>
          <p:nvPr>
            <p:ph type="dt" sz="half" idx="10"/>
          </p:nvPr>
        </p:nvSpPr>
        <p:spPr/>
        <p:txBody>
          <a:bodyPr/>
          <a:lstStyle/>
          <a:p>
            <a:fld id="{5897297B-5729-44B8-9DA7-E3074EB88B0E}" type="datetime1">
              <a:rPr lang="de-DE" smtClean="0"/>
              <a:t>31.07.2017</a:t>
            </a:fld>
            <a:endParaRPr lang="de-DE"/>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DAB6B4DC-6943-42CD-998B-5EE943E39789}" type="slidenum">
              <a:rPr lang="de-DE" smtClean="0"/>
              <a:t>‹Nr.›</a:t>
            </a:fld>
            <a:endParaRPr lang="de-DE"/>
          </a:p>
        </p:txBody>
      </p:sp>
      <p:pic>
        <p:nvPicPr>
          <p:cNvPr id="27"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59433" y="4106521"/>
            <a:ext cx="1521966" cy="699344"/>
          </a:xfrm>
          <a:prstGeom prst="rect">
            <a:avLst/>
          </a:prstGeom>
        </p:spPr>
      </p:pic>
      <p:cxnSp>
        <p:nvCxnSpPr>
          <p:cNvPr id="34" name="Gerader Verbinder 33"/>
          <p:cNvCxnSpPr/>
          <p:nvPr userDrawn="1"/>
        </p:nvCxnSpPr>
        <p:spPr>
          <a:xfrm flipH="1">
            <a:off x="1502630" y="2669116"/>
            <a:ext cx="242264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hteck 18"/>
          <p:cNvSpPr/>
          <p:nvPr userDrawn="1"/>
        </p:nvSpPr>
        <p:spPr>
          <a:xfrm>
            <a:off x="1715556" y="3415864"/>
            <a:ext cx="2209720" cy="77943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r>
              <a:rPr lang="de-DE" sz="900" b="1" dirty="0"/>
              <a:t>Daniel Schmidl</a:t>
            </a:r>
            <a:r>
              <a:rPr lang="de-DE" sz="900" b="1" baseline="0" dirty="0"/>
              <a:t> B.A. </a:t>
            </a:r>
          </a:p>
          <a:p>
            <a:pPr algn="ctr"/>
            <a:r>
              <a:rPr lang="de-DE" sz="800" b="0" baseline="0" dirty="0"/>
              <a:t>Lehrstuhl für Medieninformatik</a:t>
            </a:r>
          </a:p>
          <a:p>
            <a:pPr algn="ctr"/>
            <a:r>
              <a:rPr lang="de-DE" sz="600" b="0" baseline="0" dirty="0"/>
              <a:t>Institut für Information und Medien, Sprache und Kultur der Universität Regensburg</a:t>
            </a:r>
          </a:p>
        </p:txBody>
      </p:sp>
    </p:spTree>
    <p:extLst>
      <p:ext uri="{BB962C8B-B14F-4D97-AF65-F5344CB8AC3E}">
        <p14:creationId xmlns:p14="http://schemas.microsoft.com/office/powerpoint/2010/main" val="3271312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e Placeholder 4"/>
          <p:cNvSpPr>
            <a:spLocks noGrp="1"/>
          </p:cNvSpPr>
          <p:nvPr>
            <p:ph type="dt" sz="half" idx="10"/>
          </p:nvPr>
        </p:nvSpPr>
        <p:spPr/>
        <p:txBody>
          <a:bodyPr/>
          <a:lstStyle/>
          <a:p>
            <a:fld id="{EA72F99E-FD11-48D3-88FB-CAA82CBA2D2B}" type="datetime1">
              <a:rPr lang="de-DE" smtClean="0"/>
              <a:t>31.07.2017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AB6B4DC-6943-42CD-998B-5EE943E39789}" type="slidenum">
              <a:rPr lang="de-DE" smtClean="0"/>
              <a:t>‹Nr.›</a:t>
            </a:fld>
            <a:endParaRPr lang="de-DE"/>
          </a:p>
        </p:txBody>
      </p:sp>
      <p:pic>
        <p:nvPicPr>
          <p:cNvPr id="8"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00" y="6240992"/>
            <a:ext cx="855131" cy="392933"/>
          </a:xfrm>
          <a:prstGeom prst="rect">
            <a:avLst/>
          </a:prstGeom>
        </p:spPr>
      </p:pic>
    </p:spTree>
    <p:extLst>
      <p:ext uri="{BB962C8B-B14F-4D97-AF65-F5344CB8AC3E}">
        <p14:creationId xmlns:p14="http://schemas.microsoft.com/office/powerpoint/2010/main" val="2059839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E0B8460-E810-40F0-97A7-94F33909C629}" type="datetime1">
              <a:rPr lang="de-DE" smtClean="0"/>
              <a:t>31.07.2017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AB6B4DC-6943-42CD-998B-5EE943E39789}" type="slidenum">
              <a:rPr lang="de-DE" smtClean="0"/>
              <a:t>‹Nr.›</a:t>
            </a:fld>
            <a:endParaRPr lang="de-DE"/>
          </a:p>
        </p:txBody>
      </p:sp>
      <p:pic>
        <p:nvPicPr>
          <p:cNvPr id="12"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00" y="6240992"/>
            <a:ext cx="855131" cy="392933"/>
          </a:xfrm>
          <a:prstGeom prst="rect">
            <a:avLst/>
          </a:prstGeom>
        </p:spPr>
      </p:pic>
    </p:spTree>
    <p:extLst>
      <p:ext uri="{BB962C8B-B14F-4D97-AF65-F5344CB8AC3E}">
        <p14:creationId xmlns:p14="http://schemas.microsoft.com/office/powerpoint/2010/main" val="1275715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BEC2B19-FD60-4ED8-ABE1-DBCC418A0E44}" type="datetime1">
              <a:rPr lang="de-DE" smtClean="0"/>
              <a:t>31.07.2017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AB6B4DC-6943-42CD-998B-5EE943E39789}" type="slidenum">
              <a:rPr lang="de-DE" smtClean="0"/>
              <a:t>‹Nr.›</a:t>
            </a:fld>
            <a:endParaRPr lang="de-DE"/>
          </a:p>
        </p:txBody>
      </p:sp>
      <p:pic>
        <p:nvPicPr>
          <p:cNvPr id="7"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00" y="6240992"/>
            <a:ext cx="855131" cy="392933"/>
          </a:xfrm>
          <a:prstGeom prst="rect">
            <a:avLst/>
          </a:prstGeom>
        </p:spPr>
      </p:pic>
    </p:spTree>
    <p:extLst>
      <p:ext uri="{BB962C8B-B14F-4D97-AF65-F5344CB8AC3E}">
        <p14:creationId xmlns:p14="http://schemas.microsoft.com/office/powerpoint/2010/main" val="3104807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609600" y="6245225"/>
            <a:ext cx="2844800" cy="476250"/>
          </a:xfrm>
        </p:spPr>
        <p:txBody>
          <a:bodyPr/>
          <a:lstStyle>
            <a:lvl1pPr>
              <a:defRPr/>
            </a:lvl1pPr>
          </a:lstStyle>
          <a:p>
            <a:fld id="{0D63F363-BF69-4AF4-B6C6-F6A22D4E2A30}" type="datetime1">
              <a:rPr lang="de-DE" altLang="en-US" smtClean="0"/>
              <a:t>31.07.2017</a:t>
            </a:fld>
            <a:endParaRPr lang="de-DE" altLang="en-US"/>
          </a:p>
        </p:txBody>
      </p:sp>
      <p:sp>
        <p:nvSpPr>
          <p:cNvPr id="4" name="Footer Placeholder 3"/>
          <p:cNvSpPr>
            <a:spLocks noGrp="1"/>
          </p:cNvSpPr>
          <p:nvPr>
            <p:ph type="ftr" sz="quarter" idx="11"/>
          </p:nvPr>
        </p:nvSpPr>
        <p:spPr>
          <a:xfrm>
            <a:off x="4165600" y="6245225"/>
            <a:ext cx="3860800" cy="476250"/>
          </a:xfrm>
        </p:spPr>
        <p:txBody>
          <a:bodyPr/>
          <a:lstStyle>
            <a:lvl1pPr>
              <a:defRPr/>
            </a:lvl1pPr>
          </a:lstStyle>
          <a:p>
            <a:endParaRPr lang="de-DE" altLang="en-US"/>
          </a:p>
        </p:txBody>
      </p:sp>
      <p:sp>
        <p:nvSpPr>
          <p:cNvPr id="5" name="Slide Number Placeholder 4"/>
          <p:cNvSpPr>
            <a:spLocks noGrp="1"/>
          </p:cNvSpPr>
          <p:nvPr>
            <p:ph type="sldNum" sz="quarter" idx="12"/>
          </p:nvPr>
        </p:nvSpPr>
        <p:spPr>
          <a:xfrm>
            <a:off x="8737600" y="6245225"/>
            <a:ext cx="2844800" cy="476250"/>
          </a:xfrm>
        </p:spPr>
        <p:txBody>
          <a:bodyPr/>
          <a:lstStyle>
            <a:lvl1pPr>
              <a:defRPr/>
            </a:lvl1pPr>
          </a:lstStyle>
          <a:p>
            <a:fld id="{B3FABE84-6426-4F10-B2CC-BE118FF275D9}" type="slidenum">
              <a:rPr lang="de-DE" altLang="en-US"/>
              <a:pPr/>
              <a:t>‹Nr.›</a:t>
            </a:fld>
            <a:endParaRPr lang="de-DE" altLang="en-US"/>
          </a:p>
        </p:txBody>
      </p:sp>
    </p:spTree>
    <p:extLst>
      <p:ext uri="{BB962C8B-B14F-4D97-AF65-F5344CB8AC3E}">
        <p14:creationId xmlns:p14="http://schemas.microsoft.com/office/powerpoint/2010/main" val="3452337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1_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839789"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6172203"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3"/>
          <p:cNvSpPr>
            <a:spLocks noGrp="1"/>
          </p:cNvSpPr>
          <p:nvPr>
            <p:ph type="dt" sz="half" idx="10"/>
          </p:nvPr>
        </p:nvSpPr>
        <p:spPr/>
        <p:txBody>
          <a:bodyPr/>
          <a:lstStyle>
            <a:lvl1pPr>
              <a:defRPr/>
            </a:lvl1pPr>
          </a:lstStyle>
          <a:p>
            <a:pPr>
              <a:defRPr/>
            </a:pPr>
            <a:fld id="{A8A99AE7-2F1F-46C0-9411-83FAFE76018D}" type="datetime1">
              <a:rPr lang="de-DE" smtClean="0"/>
              <a:t>31.07.2017</a:t>
            </a:fld>
            <a:endParaRPr lang="en-CA"/>
          </a:p>
        </p:txBody>
      </p:sp>
      <p:sp>
        <p:nvSpPr>
          <p:cNvPr id="8" name="Footer Placeholder 4"/>
          <p:cNvSpPr>
            <a:spLocks noGrp="1"/>
          </p:cNvSpPr>
          <p:nvPr>
            <p:ph type="ftr" sz="quarter" idx="11"/>
          </p:nvPr>
        </p:nvSpPr>
        <p:spPr/>
        <p:txBody>
          <a:bodyPr/>
          <a:lstStyle>
            <a:lvl1pPr>
              <a:defRPr/>
            </a:lvl1pPr>
          </a:lstStyle>
          <a:p>
            <a:pPr>
              <a:defRPr/>
            </a:pPr>
            <a:endParaRPr lang="en-CA"/>
          </a:p>
        </p:txBody>
      </p:sp>
      <p:sp>
        <p:nvSpPr>
          <p:cNvPr id="9" name="Slide Number Placeholder 5"/>
          <p:cNvSpPr>
            <a:spLocks noGrp="1"/>
          </p:cNvSpPr>
          <p:nvPr>
            <p:ph type="sldNum" sz="quarter" idx="12"/>
          </p:nvPr>
        </p:nvSpPr>
        <p:spPr/>
        <p:txBody>
          <a:bodyPr/>
          <a:lstStyle>
            <a:lvl1pPr>
              <a:defRPr/>
            </a:lvl1pPr>
          </a:lstStyle>
          <a:p>
            <a:pPr>
              <a:defRPr/>
            </a:pPr>
            <a:fld id="{A979EB10-9F88-4AEA-838F-79ADA2010D4C}" type="slidenum">
              <a:rPr lang="en-CA"/>
              <a:pPr>
                <a:defRPr/>
              </a:pPr>
              <a:t>‹Nr.›</a:t>
            </a:fld>
            <a:endParaRPr lang="en-CA"/>
          </a:p>
        </p:txBody>
      </p:sp>
    </p:spTree>
    <p:extLst>
      <p:ext uri="{BB962C8B-B14F-4D97-AF65-F5344CB8AC3E}">
        <p14:creationId xmlns:p14="http://schemas.microsoft.com/office/powerpoint/2010/main" val="2361653309"/>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Titelmasterformat durch Klicken bearbeiten</a:t>
            </a:r>
            <a:endParaRPr lang="en-US" dirty="0"/>
          </a:p>
        </p:txBody>
      </p:sp>
      <p:sp>
        <p:nvSpPr>
          <p:cNvPr id="3" name="Content Placehold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076D2B3-6FB3-4609-AD1E-399EEC407575}" type="datetime1">
              <a:rPr lang="de-DE" smtClean="0"/>
              <a:t>31.07.2017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AB6B4DC-6943-42CD-998B-5EE943E39789}" type="slidenum">
              <a:rPr lang="de-DE" smtClean="0"/>
              <a:t>‹Nr.›</a:t>
            </a:fld>
            <a:endParaRPr lang="de-DE"/>
          </a:p>
        </p:txBody>
      </p:sp>
      <p:pic>
        <p:nvPicPr>
          <p:cNvPr id="8"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00" y="6240992"/>
            <a:ext cx="855131" cy="392933"/>
          </a:xfrm>
          <a:prstGeom prst="rect">
            <a:avLst/>
          </a:prstGeom>
        </p:spPr>
      </p:pic>
    </p:spTree>
    <p:extLst>
      <p:ext uri="{BB962C8B-B14F-4D97-AF65-F5344CB8AC3E}">
        <p14:creationId xmlns:p14="http://schemas.microsoft.com/office/powerpoint/2010/main" val="1775767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BEBA8EAE-BF5A-486C-A8C5-ECC9F3942E4B}">
                <a14:imgProps xmlns:a14="http://schemas.microsoft.com/office/drawing/2010/main">
                  <a14:imgLayer r:embed="rId3">
                    <a14:imgEffect>
                      <a14:artisticBlur/>
                    </a14:imgEffect>
                    <a14:imgEffect>
                      <a14:saturation sat="0"/>
                    </a14:imgEffect>
                  </a14:imgLayer>
                </a14:imgProps>
              </a:ext>
              <a:ext uri="{28A0092B-C50C-407E-A947-70E740481C1C}">
                <a14:useLocalDpi xmlns:a14="http://schemas.microsoft.com/office/drawing/2010/main" val="0"/>
              </a:ext>
            </a:extLst>
          </a:blip>
          <a:srcRect t="189" r="8975" b="361"/>
          <a:stretch/>
        </p:blipFill>
        <p:spPr>
          <a:xfrm>
            <a:off x="0" y="-38102"/>
            <a:ext cx="12192000" cy="6896102"/>
          </a:xfrm>
          <a:prstGeom prst="rect">
            <a:avLst/>
          </a:prstGeom>
        </p:spPr>
      </p:pic>
      <p:sp>
        <p:nvSpPr>
          <p:cNvPr id="3" name="Datumsplatzhalter 2"/>
          <p:cNvSpPr>
            <a:spLocks noGrp="1"/>
          </p:cNvSpPr>
          <p:nvPr>
            <p:ph type="dt" sz="half" idx="10"/>
          </p:nvPr>
        </p:nvSpPr>
        <p:spPr/>
        <p:txBody>
          <a:bodyPr/>
          <a:lstStyle/>
          <a:p>
            <a:fld id="{3AC35A79-EB6D-462E-BE44-ADF36F9BC949}" type="datetime1">
              <a:rPr lang="de-DE" smtClean="0"/>
              <a:t>31.07.2017</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AB6B4DC-6943-42CD-998B-5EE943E39789}" type="slidenum">
              <a:rPr lang="de-DE" smtClean="0"/>
              <a:t>‹Nr.›</a:t>
            </a:fld>
            <a:endParaRPr lang="de-DE"/>
          </a:p>
        </p:txBody>
      </p:sp>
      <p:pic>
        <p:nvPicPr>
          <p:cNvPr id="11"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04800" y="6240992"/>
            <a:ext cx="855131" cy="392933"/>
          </a:xfrm>
          <a:prstGeom prst="rect">
            <a:avLst/>
          </a:prstGeom>
        </p:spPr>
      </p:pic>
      <p:sp>
        <p:nvSpPr>
          <p:cNvPr id="13" name="Text Placeholder 5"/>
          <p:cNvSpPr>
            <a:spLocks noGrp="1"/>
          </p:cNvSpPr>
          <p:nvPr>
            <p:ph type="body" sz="quarter" idx="13" hasCustomPrompt="1"/>
          </p:nvPr>
        </p:nvSpPr>
        <p:spPr>
          <a:xfrm>
            <a:off x="0" y="2581275"/>
            <a:ext cx="6705600" cy="2190750"/>
          </a:xfrm>
          <a:solidFill>
            <a:srgbClr val="000000">
              <a:alpha val="60000"/>
            </a:srgbClr>
          </a:solidFill>
        </p:spPr>
        <p:txBody>
          <a:bodyPr anchor="ctr"/>
          <a:lstStyle>
            <a:lvl1pPr marL="0" indent="0" algn="r">
              <a:buNone/>
              <a:defRPr/>
            </a:lvl1pPr>
          </a:lstStyle>
          <a:p>
            <a:r>
              <a:rPr lang="en-CA" sz="4800" dirty="0"/>
              <a:t>What is Virtual Reality?</a:t>
            </a:r>
          </a:p>
        </p:txBody>
      </p:sp>
    </p:spTree>
    <p:extLst>
      <p:ext uri="{BB962C8B-B14F-4D97-AF65-F5344CB8AC3E}">
        <p14:creationId xmlns:p14="http://schemas.microsoft.com/office/powerpoint/2010/main" val="171535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e Placeholder 3"/>
          <p:cNvSpPr>
            <a:spLocks noGrp="1"/>
          </p:cNvSpPr>
          <p:nvPr>
            <p:ph type="dt" sz="half" idx="10"/>
          </p:nvPr>
        </p:nvSpPr>
        <p:spPr/>
        <p:txBody>
          <a:bodyPr/>
          <a:lstStyle/>
          <a:p>
            <a:fld id="{C0C41E52-7C08-4B14-B67F-C2FB69B93068}" type="datetime1">
              <a:rPr lang="de-DE" smtClean="0"/>
              <a:t>31.07.2017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AB6B4DC-6943-42CD-998B-5EE943E39789}" type="slidenum">
              <a:rPr lang="de-DE" smtClean="0"/>
              <a:t>‹Nr.›</a:t>
            </a:fld>
            <a:endParaRPr lang="de-DE"/>
          </a:p>
        </p:txBody>
      </p:sp>
    </p:spTree>
    <p:extLst>
      <p:ext uri="{BB962C8B-B14F-4D97-AF65-F5344CB8AC3E}">
        <p14:creationId xmlns:p14="http://schemas.microsoft.com/office/powerpoint/2010/main" val="2135773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20C0E08A-D1D5-4964-8FED-481385AEB057}" type="datetime1">
              <a:rPr lang="de-DE" smtClean="0"/>
              <a:t>31.07.2017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AB6B4DC-6943-42CD-998B-5EE943E39789}" type="slidenum">
              <a:rPr lang="de-DE" smtClean="0"/>
              <a:t>‹Nr.›</a:t>
            </a:fld>
            <a:endParaRPr lang="de-DE"/>
          </a:p>
        </p:txBody>
      </p:sp>
      <p:pic>
        <p:nvPicPr>
          <p:cNvPr id="9"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00" y="6240992"/>
            <a:ext cx="855131" cy="392933"/>
          </a:xfrm>
          <a:prstGeom prst="rect">
            <a:avLst/>
          </a:prstGeom>
        </p:spPr>
      </p:pic>
    </p:spTree>
    <p:extLst>
      <p:ext uri="{BB962C8B-B14F-4D97-AF65-F5344CB8AC3E}">
        <p14:creationId xmlns:p14="http://schemas.microsoft.com/office/powerpoint/2010/main" val="3644021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Content Placehold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Content Placehold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8D18E6B7-2ACA-496C-B75C-B5F4DFFC4AEF}" type="datetime1">
              <a:rPr lang="de-DE" smtClean="0"/>
              <a:t>31.07.2017</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AB6B4DC-6943-42CD-998B-5EE943E39789}" type="slidenum">
              <a:rPr lang="de-DE" smtClean="0"/>
              <a:t>‹Nr.›</a:t>
            </a:fld>
            <a:endParaRPr lang="de-DE"/>
          </a:p>
        </p:txBody>
      </p:sp>
      <p:sp>
        <p:nvSpPr>
          <p:cNvPr id="12" name="Title 1"/>
          <p:cNvSpPr txBox="1">
            <a:spLocks/>
          </p:cNvSpPr>
          <p:nvPr userDrawn="1"/>
        </p:nvSpPr>
        <p:spPr>
          <a:xfrm>
            <a:off x="304799" y="310093"/>
            <a:ext cx="11078633" cy="73554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kern="1200">
                <a:solidFill>
                  <a:schemeClr val="bg1"/>
                </a:solidFill>
                <a:latin typeface="+mj-lt"/>
                <a:ea typeface="+mj-ea"/>
                <a:cs typeface="+mj-cs"/>
              </a:defRPr>
            </a:lvl1pPr>
          </a:lstStyle>
          <a:p>
            <a:r>
              <a:rPr lang="de-DE" dirty="0"/>
              <a:t>Beispiele</a:t>
            </a:r>
            <a:r>
              <a:rPr lang="de-DE" baseline="0" dirty="0"/>
              <a:t> für VR im Museum</a:t>
            </a:r>
            <a:endParaRPr lang="en-US" dirty="0"/>
          </a:p>
        </p:txBody>
      </p:sp>
      <p:pic>
        <p:nvPicPr>
          <p:cNvPr id="1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00" y="6240992"/>
            <a:ext cx="855131" cy="392933"/>
          </a:xfrm>
          <a:prstGeom prst="rect">
            <a:avLst/>
          </a:prstGeom>
        </p:spPr>
      </p:pic>
    </p:spTree>
    <p:extLst>
      <p:ext uri="{BB962C8B-B14F-4D97-AF65-F5344CB8AC3E}">
        <p14:creationId xmlns:p14="http://schemas.microsoft.com/office/powerpoint/2010/main" val="1966762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5742E5D3-5A88-4BDC-8D7D-D20459708C59}" type="datetime1">
              <a:rPr lang="de-DE" smtClean="0"/>
              <a:t>31.07.2017</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AB6B4DC-6943-42CD-998B-5EE943E39789}" type="slidenum">
              <a:rPr lang="de-DE" smtClean="0"/>
              <a:t>‹Nr.›</a:t>
            </a:fld>
            <a:endParaRPr lang="de-DE"/>
          </a:p>
        </p:txBody>
      </p:sp>
      <p:pic>
        <p:nvPicPr>
          <p:cNvPr id="7"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00" y="6240992"/>
            <a:ext cx="855131" cy="392933"/>
          </a:xfrm>
          <a:prstGeom prst="rect">
            <a:avLst/>
          </a:prstGeom>
        </p:spPr>
      </p:pic>
    </p:spTree>
    <p:extLst>
      <p:ext uri="{BB962C8B-B14F-4D97-AF65-F5344CB8AC3E}">
        <p14:creationId xmlns:p14="http://schemas.microsoft.com/office/powerpoint/2010/main" val="343659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DDE752-09F2-4BC8-8933-22DC899E7DFA}" type="datetime1">
              <a:rPr lang="de-DE" smtClean="0"/>
              <a:t>31.07.2017</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DAB6B4DC-6943-42CD-998B-5EE943E39789}" type="slidenum">
              <a:rPr lang="de-DE" smtClean="0"/>
              <a:t>‹Nr.›</a:t>
            </a:fld>
            <a:endParaRPr lang="de-DE"/>
          </a:p>
        </p:txBody>
      </p:sp>
      <p:pic>
        <p:nvPicPr>
          <p:cNvPr id="6"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00" y="6240992"/>
            <a:ext cx="855131" cy="392933"/>
          </a:xfrm>
          <a:prstGeom prst="rect">
            <a:avLst/>
          </a:prstGeom>
        </p:spPr>
      </p:pic>
    </p:spTree>
    <p:extLst>
      <p:ext uri="{BB962C8B-B14F-4D97-AF65-F5344CB8AC3E}">
        <p14:creationId xmlns:p14="http://schemas.microsoft.com/office/powerpoint/2010/main" val="2952787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e Placeholder 4"/>
          <p:cNvSpPr>
            <a:spLocks noGrp="1"/>
          </p:cNvSpPr>
          <p:nvPr>
            <p:ph type="dt" sz="half" idx="10"/>
          </p:nvPr>
        </p:nvSpPr>
        <p:spPr/>
        <p:txBody>
          <a:bodyPr/>
          <a:lstStyle/>
          <a:p>
            <a:fld id="{2A8238C8-AB52-4D30-9CC6-A0B1C3AC2FDC}" type="datetime1">
              <a:rPr lang="de-DE" smtClean="0"/>
              <a:t>31.07.2017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AB6B4DC-6943-42CD-998B-5EE943E39789}" type="slidenum">
              <a:rPr lang="de-DE" smtClean="0"/>
              <a:t>‹Nr.›</a:t>
            </a:fld>
            <a:endParaRPr lang="de-DE"/>
          </a:p>
        </p:txBody>
      </p:sp>
      <p:pic>
        <p:nvPicPr>
          <p:cNvPr id="8"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00" y="6240992"/>
            <a:ext cx="855131" cy="392933"/>
          </a:xfrm>
          <a:prstGeom prst="rect">
            <a:avLst/>
          </a:prstGeom>
        </p:spPr>
      </p:pic>
    </p:spTree>
    <p:extLst>
      <p:ext uri="{BB962C8B-B14F-4D97-AF65-F5344CB8AC3E}">
        <p14:creationId xmlns:p14="http://schemas.microsoft.com/office/powerpoint/2010/main" val="2138311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C1C2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799" y="310093"/>
            <a:ext cx="11078633" cy="735542"/>
          </a:xfrm>
          <a:prstGeom prst="rect">
            <a:avLst/>
          </a:prstGeom>
        </p:spPr>
        <p:txBody>
          <a:bodyPr vert="horz" lIns="91440" tIns="45720" rIns="91440" bIns="45720" rtlCol="0" anchor="ctr">
            <a:normAutofit/>
          </a:bodyPr>
          <a:lstStyle/>
          <a:p>
            <a:r>
              <a:rPr lang="de-DE" dirty="0"/>
              <a:t>Titelmasterformat durch Klicken bearbeiten</a:t>
            </a:r>
            <a:endParaRPr lang="en-US" dirty="0"/>
          </a:p>
        </p:txBody>
      </p:sp>
      <p:sp>
        <p:nvSpPr>
          <p:cNvPr id="3" name="Text Placeholder 2"/>
          <p:cNvSpPr>
            <a:spLocks noGrp="1"/>
          </p:cNvSpPr>
          <p:nvPr>
            <p:ph type="body" idx="1"/>
          </p:nvPr>
        </p:nvSpPr>
        <p:spPr>
          <a:xfrm>
            <a:off x="838200" y="1295400"/>
            <a:ext cx="10515600" cy="4635500"/>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1617132" y="6240992"/>
            <a:ext cx="196426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9DD87D-DF18-4065-B7A4-195BCD9C4549}" type="datetime1">
              <a:rPr lang="de-DE" smtClean="0"/>
              <a:t>31.07.2017</a:t>
            </a:fld>
            <a:endParaRPr lang="de-DE"/>
          </a:p>
        </p:txBody>
      </p:sp>
      <p:sp>
        <p:nvSpPr>
          <p:cNvPr id="5" name="Footer Placeholder 4"/>
          <p:cNvSpPr>
            <a:spLocks noGrp="1"/>
          </p:cNvSpPr>
          <p:nvPr>
            <p:ph type="ftr" sz="quarter" idx="3"/>
          </p:nvPr>
        </p:nvSpPr>
        <p:spPr>
          <a:xfrm>
            <a:off x="4038600" y="624099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23887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B6B4DC-6943-42CD-998B-5EE943E39789}" type="slidenum">
              <a:rPr lang="de-DE" smtClean="0"/>
              <a:t>‹Nr.›</a:t>
            </a:fld>
            <a:endParaRPr lang="de-DE"/>
          </a:p>
        </p:txBody>
      </p:sp>
    </p:spTree>
    <p:extLst>
      <p:ext uri="{BB962C8B-B14F-4D97-AF65-F5344CB8AC3E}">
        <p14:creationId xmlns:p14="http://schemas.microsoft.com/office/powerpoint/2010/main" val="27361015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5" r:id="rId13"/>
    <p:sldLayoutId id="2147483686" r:id="rId14"/>
  </p:sldLayoutIdLst>
  <p:hf hdr="0" ftr="0"/>
  <p:txStyles>
    <p:titleStyle>
      <a:lvl1pPr algn="l" defTabSz="914400" rtl="0" eaLnBrk="1" latinLnBrk="0" hangingPunct="1">
        <a:lnSpc>
          <a:spcPct val="90000"/>
        </a:lnSpc>
        <a:spcBef>
          <a:spcPct val="0"/>
        </a:spcBef>
        <a:buNone/>
        <a:defRPr sz="3200" b="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1C20"/>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266701" y="923925"/>
            <a:ext cx="5119684" cy="1685929"/>
          </a:xfrm>
        </p:spPr>
        <p:txBody>
          <a:bodyPr anchor="b"/>
          <a:lstStyle/>
          <a:p>
            <a:r>
              <a:rPr lang="de-DE" sz="2200" dirty="0"/>
              <a:t>Untersuchung der Game Experience von natürlichen Eingabemöglichkeiten für digitale Sportspiele in der virtuellen Realität</a:t>
            </a:r>
          </a:p>
        </p:txBody>
      </p:sp>
      <p:sp>
        <p:nvSpPr>
          <p:cNvPr id="8" name="Untertitel 7"/>
          <p:cNvSpPr>
            <a:spLocks noGrp="1"/>
          </p:cNvSpPr>
          <p:nvPr>
            <p:ph type="subTitle" idx="1"/>
          </p:nvPr>
        </p:nvSpPr>
        <p:spPr/>
        <p:txBody>
          <a:bodyPr>
            <a:normAutofit fontScale="92500" lnSpcReduction="20000"/>
          </a:bodyPr>
          <a:lstStyle/>
          <a:p>
            <a:r>
              <a:rPr lang="de-DE" dirty="0"/>
              <a:t>Antrittspräsentation zum Oberseminar </a:t>
            </a:r>
          </a:p>
          <a:p>
            <a:r>
              <a:rPr lang="de-DE" dirty="0"/>
              <a:t>am 31. Juli 2017</a:t>
            </a:r>
          </a:p>
        </p:txBody>
      </p:sp>
      <p:sp>
        <p:nvSpPr>
          <p:cNvPr id="2" name="Date Placeholder 1"/>
          <p:cNvSpPr>
            <a:spLocks noGrp="1"/>
          </p:cNvSpPr>
          <p:nvPr>
            <p:ph type="dt" sz="half" idx="10"/>
          </p:nvPr>
        </p:nvSpPr>
        <p:spPr/>
        <p:txBody>
          <a:bodyPr/>
          <a:lstStyle/>
          <a:p>
            <a:fld id="{CF8EA867-7CD7-498F-9AC8-08EE1D90E6E7}" type="datetime1">
              <a:rPr lang="de-DE" smtClean="0"/>
              <a:t>31.07.2017</a:t>
            </a:fld>
            <a:endParaRPr lang="de-DE"/>
          </a:p>
        </p:txBody>
      </p:sp>
      <p:sp>
        <p:nvSpPr>
          <p:cNvPr id="3" name="Slide Number Placeholder 2"/>
          <p:cNvSpPr>
            <a:spLocks noGrp="1"/>
          </p:cNvSpPr>
          <p:nvPr>
            <p:ph type="sldNum" sz="quarter" idx="12"/>
          </p:nvPr>
        </p:nvSpPr>
        <p:spPr/>
        <p:txBody>
          <a:bodyPr/>
          <a:lstStyle/>
          <a:p>
            <a:fld id="{DAB6B4DC-6943-42CD-998B-5EE943E39789}" type="slidenum">
              <a:rPr lang="de-DE" smtClean="0"/>
              <a:t>1</a:t>
            </a:fld>
            <a:endParaRPr lang="de-DE"/>
          </a:p>
        </p:txBody>
      </p:sp>
    </p:spTree>
    <p:extLst>
      <p:ext uri="{BB962C8B-B14F-4D97-AF65-F5344CB8AC3E}">
        <p14:creationId xmlns:p14="http://schemas.microsoft.com/office/powerpoint/2010/main" val="33569402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854558" y="3829256"/>
            <a:ext cx="4193692" cy="2574926"/>
          </a:xfrm>
          <a:prstGeom prst="rect">
            <a:avLst/>
          </a:prstGeom>
          <a:ln w="19050">
            <a:solidFill>
              <a:schemeClr val="bg1"/>
            </a:solidFill>
          </a:ln>
        </p:spPr>
      </p:pic>
      <p:pic>
        <p:nvPicPr>
          <p:cNvPr id="8" name="Grafik 7"/>
          <p:cNvPicPr>
            <a:picLocks noChangeAspect="1"/>
          </p:cNvPicPr>
          <p:nvPr/>
        </p:nvPicPr>
        <p:blipFill>
          <a:blip r:embed="rId4"/>
          <a:stretch>
            <a:fillRect/>
          </a:stretch>
        </p:blipFill>
        <p:spPr>
          <a:xfrm>
            <a:off x="6471864" y="3823946"/>
            <a:ext cx="4193692" cy="2574926"/>
          </a:xfrm>
          <a:prstGeom prst="rect">
            <a:avLst/>
          </a:prstGeom>
          <a:ln w="19050">
            <a:solidFill>
              <a:schemeClr val="bg1"/>
            </a:solidFill>
          </a:ln>
        </p:spPr>
      </p:pic>
      <p:sp>
        <p:nvSpPr>
          <p:cNvPr id="12" name="Titel 1"/>
          <p:cNvSpPr txBox="1">
            <a:spLocks noGrp="1"/>
          </p:cNvSpPr>
          <p:nvPr>
            <p:ph type="title"/>
          </p:nvPr>
        </p:nvSpPr>
        <p:spPr>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3200" b="0" kern="1200">
                <a:solidFill>
                  <a:schemeClr val="bg1"/>
                </a:solidFill>
                <a:latin typeface="+mj-lt"/>
                <a:ea typeface="+mj-ea"/>
                <a:cs typeface="+mj-cs"/>
              </a:defRPr>
            </a:lvl1pPr>
          </a:lstStyle>
          <a:p>
            <a:r>
              <a:rPr lang="en-US"/>
              <a:t>Exertion in the small: Improving differentiation and expressiveness in sports games with physical controls. </a:t>
            </a:r>
            <a:br>
              <a:rPr lang="en-US"/>
            </a:br>
            <a:r>
              <a:rPr lang="en-US" sz="1200"/>
              <a:t>Sheinin, M., &amp; Gutwin, C. (2014). 32nd Annual ACM Conference on Human Factors in Computing Systems, CHI 2014, 1845–1854.</a:t>
            </a:r>
            <a:br>
              <a:rPr lang="en-US" sz="1200"/>
            </a:br>
            <a:endParaRPr lang="de-DE" sz="1200" dirty="0"/>
          </a:p>
        </p:txBody>
      </p:sp>
      <p:sp>
        <p:nvSpPr>
          <p:cNvPr id="13" name="Rectangle 12"/>
          <p:cNvSpPr/>
          <p:nvPr/>
        </p:nvSpPr>
        <p:spPr>
          <a:xfrm>
            <a:off x="708947" y="1736515"/>
            <a:ext cx="4484914" cy="31954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dirty="0"/>
              <a:t>Studie 1: Track </a:t>
            </a:r>
            <a:r>
              <a:rPr lang="de-DE" sz="2000" b="1" dirty="0" err="1"/>
              <a:t>and</a:t>
            </a:r>
            <a:r>
              <a:rPr lang="de-DE" sz="2000" b="1" dirty="0"/>
              <a:t> Field Racing</a:t>
            </a:r>
          </a:p>
          <a:p>
            <a:r>
              <a:rPr lang="de-DE" sz="2000" dirty="0" err="1"/>
              <a:t>Keypress</a:t>
            </a:r>
            <a:r>
              <a:rPr lang="de-DE" sz="2000" dirty="0"/>
              <a:t> rate bestimmt wie schnell der Spieler läuft</a:t>
            </a:r>
          </a:p>
          <a:p>
            <a:endParaRPr lang="de-DE" sz="2000" dirty="0"/>
          </a:p>
          <a:p>
            <a:r>
              <a:rPr lang="de-DE" sz="2000" dirty="0"/>
              <a:t>8 Probanden: Turniere gegeneinander (100m, 200m, 400m)</a:t>
            </a:r>
          </a:p>
          <a:p>
            <a:endParaRPr lang="de-DE" sz="2000" dirty="0"/>
          </a:p>
          <a:p>
            <a:endParaRPr lang="de-DE" sz="2000" dirty="0"/>
          </a:p>
        </p:txBody>
      </p:sp>
      <p:sp>
        <p:nvSpPr>
          <p:cNvPr id="14" name="Rectangle 13"/>
          <p:cNvSpPr/>
          <p:nvPr/>
        </p:nvSpPr>
        <p:spPr>
          <a:xfrm>
            <a:off x="6326253" y="1736515"/>
            <a:ext cx="4484914" cy="31954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dirty="0"/>
              <a:t>Studie 2: </a:t>
            </a:r>
            <a:r>
              <a:rPr lang="de-DE" sz="2000" b="1" dirty="0" err="1"/>
              <a:t>Jelly</a:t>
            </a:r>
            <a:r>
              <a:rPr lang="de-DE" sz="2000" b="1" dirty="0"/>
              <a:t> Polo</a:t>
            </a:r>
          </a:p>
          <a:p>
            <a:r>
              <a:rPr lang="de-DE" sz="2000" dirty="0"/>
              <a:t>Top-down 2D Handball-Spiel mit je 3 Spielern pro Team</a:t>
            </a:r>
          </a:p>
          <a:p>
            <a:endParaRPr lang="de-DE" sz="2000" dirty="0"/>
          </a:p>
          <a:p>
            <a:r>
              <a:rPr lang="de-DE" sz="2000" dirty="0"/>
              <a:t>Steuerung: L + R Stick</a:t>
            </a:r>
          </a:p>
          <a:p>
            <a:endParaRPr lang="de-DE" sz="2000" dirty="0"/>
          </a:p>
        </p:txBody>
      </p:sp>
    </p:spTree>
    <p:extLst>
      <p:ext uri="{BB962C8B-B14F-4D97-AF65-F5344CB8AC3E}">
        <p14:creationId xmlns:p14="http://schemas.microsoft.com/office/powerpoint/2010/main" val="4047759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414910" y="1295400"/>
            <a:ext cx="6938890" cy="4635500"/>
          </a:xfrm>
        </p:spPr>
        <p:txBody>
          <a:bodyPr>
            <a:normAutofit fontScale="92500" lnSpcReduction="10000"/>
          </a:bodyPr>
          <a:lstStyle/>
          <a:p>
            <a:pPr indent="0">
              <a:buNone/>
            </a:pPr>
            <a:endParaRPr lang="de-DE" dirty="0"/>
          </a:p>
          <a:p>
            <a:pPr lvl="1" indent="0">
              <a:buNone/>
            </a:pPr>
            <a:r>
              <a:rPr lang="de-DE" dirty="0"/>
              <a:t>…</a:t>
            </a:r>
            <a:r>
              <a:rPr lang="de-DE" dirty="0" err="1"/>
              <a:t>Physical</a:t>
            </a:r>
            <a:r>
              <a:rPr lang="de-DE" dirty="0"/>
              <a:t> </a:t>
            </a:r>
            <a:r>
              <a:rPr lang="de-DE" dirty="0" err="1"/>
              <a:t>controls</a:t>
            </a:r>
            <a:r>
              <a:rPr lang="de-DE" dirty="0"/>
              <a:t> erlaubten eine Entwicklung der Expertise</a:t>
            </a:r>
          </a:p>
          <a:p>
            <a:pPr lvl="1" indent="0">
              <a:buNone/>
            </a:pPr>
            <a:endParaRPr lang="de-DE" dirty="0"/>
          </a:p>
          <a:p>
            <a:pPr lvl="1" indent="0">
              <a:buNone/>
            </a:pPr>
            <a:r>
              <a:rPr lang="de-DE" dirty="0"/>
              <a:t>…Impulsbasierte Controls der Bewegungen führten zu eindeutigen individuellen Unterschieden der Spielerfähigkeiten</a:t>
            </a:r>
          </a:p>
          <a:p>
            <a:pPr lvl="1" indent="0">
              <a:buNone/>
            </a:pPr>
            <a:endParaRPr lang="de-DE" dirty="0"/>
          </a:p>
          <a:p>
            <a:pPr lvl="1" indent="0">
              <a:buNone/>
            </a:pPr>
            <a:r>
              <a:rPr lang="de-DE" dirty="0"/>
              <a:t>…Ermüdung war in beiden Studien ein großer Faktor für den Spielausgang bzw. – Strategie</a:t>
            </a:r>
          </a:p>
          <a:p>
            <a:pPr marL="857250" lvl="1" indent="0">
              <a:buNone/>
            </a:pPr>
            <a:endParaRPr lang="de-DE" dirty="0"/>
          </a:p>
          <a:p>
            <a:pPr lvl="1" indent="0">
              <a:buNone/>
            </a:pPr>
            <a:r>
              <a:rPr lang="de-DE" dirty="0"/>
              <a:t>…</a:t>
            </a:r>
            <a:r>
              <a:rPr lang="de-DE" dirty="0" err="1"/>
              <a:t>Physical</a:t>
            </a:r>
            <a:r>
              <a:rPr lang="de-DE" dirty="0"/>
              <a:t> </a:t>
            </a:r>
            <a:r>
              <a:rPr lang="de-DE" dirty="0" err="1"/>
              <a:t>controls</a:t>
            </a:r>
            <a:r>
              <a:rPr lang="de-DE" dirty="0"/>
              <a:t> erhöhte die Komplexität und Unvorhersehbarkeit, </a:t>
            </a:r>
            <a:r>
              <a:rPr lang="de-DE" dirty="0">
                <a:sym typeface="Wingdings" panose="05000000000000000000" pitchFamily="2" charset="2"/>
              </a:rPr>
              <a:t> mehr Interesse, Herausforderung, </a:t>
            </a:r>
            <a:r>
              <a:rPr lang="de-DE" dirty="0"/>
              <a:t>Vergnügen und Enthusiasmus</a:t>
            </a:r>
          </a:p>
          <a:p>
            <a:pPr marL="800100" lvl="1" indent="0">
              <a:buNone/>
            </a:pPr>
            <a:endParaRPr lang="de-DE" dirty="0"/>
          </a:p>
        </p:txBody>
      </p:sp>
      <p:sp>
        <p:nvSpPr>
          <p:cNvPr id="8" name="Titel 1"/>
          <p:cNvSpPr txBox="1">
            <a:spLocks/>
          </p:cNvSpPr>
          <p:nvPr/>
        </p:nvSpPr>
        <p:spPr>
          <a:xfrm>
            <a:off x="457199" y="332317"/>
            <a:ext cx="11078633" cy="735542"/>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3200" b="0" kern="1200">
                <a:solidFill>
                  <a:schemeClr val="bg1"/>
                </a:solidFill>
                <a:latin typeface="+mj-lt"/>
                <a:ea typeface="+mj-ea"/>
                <a:cs typeface="+mj-cs"/>
              </a:defRPr>
            </a:lvl1pPr>
          </a:lstStyle>
          <a:p>
            <a:r>
              <a:rPr lang="en-US"/>
              <a:t>Exertion in the small: Improving differentiation and expressiveness in sports games with physical controls. </a:t>
            </a:r>
            <a:br>
              <a:rPr lang="en-US"/>
            </a:br>
            <a:r>
              <a:rPr lang="en-US" sz="1200"/>
              <a:t>Sheinin, M., &amp; Gutwin, C. (2014). 32nd Annual ACM Conference on Human Factors in Computing Systems, CHI 2014, 1845–1854.</a:t>
            </a:r>
            <a:br>
              <a:rPr lang="en-US" sz="1200"/>
            </a:br>
            <a:endParaRPr lang="de-DE" sz="12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8472" y="2800098"/>
            <a:ext cx="1802750" cy="1802750"/>
          </a:xfrm>
          <a:prstGeom prst="rect">
            <a:avLst/>
          </a:prstGeom>
        </p:spPr>
      </p:pic>
    </p:spTree>
    <p:extLst>
      <p:ext uri="{BB962C8B-B14F-4D97-AF65-F5344CB8AC3E}">
        <p14:creationId xmlns:p14="http://schemas.microsoft.com/office/powerpoint/2010/main" val="1153005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sz="2900" dirty="0"/>
              <a:t>Measuring the impact of game controllers on player experience in FPS games. </a:t>
            </a:r>
            <a:r>
              <a:rPr lang="en-US" sz="2700" dirty="0"/>
              <a:t/>
            </a:r>
            <a:br>
              <a:rPr lang="en-US" sz="2700" dirty="0"/>
            </a:br>
            <a:r>
              <a:rPr lang="en-US" sz="1200" dirty="0" err="1"/>
              <a:t>Gerling</a:t>
            </a:r>
            <a:r>
              <a:rPr lang="en-US" sz="1200" dirty="0"/>
              <a:t>, K. M., </a:t>
            </a:r>
            <a:r>
              <a:rPr lang="en-US" sz="1200" dirty="0" err="1"/>
              <a:t>Klauser</a:t>
            </a:r>
            <a:r>
              <a:rPr lang="en-US" sz="1200" dirty="0"/>
              <a:t>, M., &amp; </a:t>
            </a:r>
            <a:r>
              <a:rPr lang="en-US" sz="1200" dirty="0" err="1"/>
              <a:t>Niesenhaus</a:t>
            </a:r>
            <a:r>
              <a:rPr lang="en-US" sz="1200" dirty="0"/>
              <a:t>, J. (2011). </a:t>
            </a:r>
            <a:r>
              <a:rPr lang="en-US" sz="1200" i="1" dirty="0"/>
              <a:t>Proceedings of the 15th International Academic </a:t>
            </a:r>
            <a:r>
              <a:rPr lang="en-US" sz="1200" i="1" dirty="0" err="1"/>
              <a:t>MindTrek</a:t>
            </a:r>
            <a:r>
              <a:rPr lang="en-US" sz="1200" i="1" dirty="0"/>
              <a:t> Conference on Envisioning Future Media Environments - </a:t>
            </a:r>
            <a:r>
              <a:rPr lang="en-US" sz="1200" i="1" dirty="0" err="1"/>
              <a:t>MindTrek</a:t>
            </a:r>
            <a:r>
              <a:rPr lang="en-US" sz="1200" i="1" dirty="0"/>
              <a:t> ’11</a:t>
            </a:r>
            <a:r>
              <a:rPr lang="en-US" sz="1200" dirty="0"/>
              <a:t>, 83. </a:t>
            </a:r>
            <a:endParaRPr lang="de-DE" sz="1200" dirty="0"/>
          </a:p>
        </p:txBody>
      </p:sp>
      <p:sp>
        <p:nvSpPr>
          <p:cNvPr id="5" name="Rectangle 4"/>
          <p:cNvSpPr/>
          <p:nvPr/>
        </p:nvSpPr>
        <p:spPr>
          <a:xfrm>
            <a:off x="1991543" y="1409700"/>
            <a:ext cx="9413615" cy="701733"/>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400" dirty="0"/>
              <a:t>Untersuchung des Einflusses von Controllern auf PX</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728" y="2714700"/>
            <a:ext cx="543890" cy="543890"/>
          </a:xfrm>
          <a:prstGeom prst="rect">
            <a:avLst/>
          </a:prstGeom>
        </p:spPr>
      </p:pic>
      <p:sp>
        <p:nvSpPr>
          <p:cNvPr id="7" name="Rectangle 6"/>
          <p:cNvSpPr/>
          <p:nvPr/>
        </p:nvSpPr>
        <p:spPr>
          <a:xfrm>
            <a:off x="1991543" y="2714700"/>
            <a:ext cx="9413615" cy="380247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1" indent="-285750">
              <a:buFont typeface="Arial" panose="020B0604020202020204" pitchFamily="34" charset="0"/>
              <a:buChar char="•"/>
            </a:pPr>
            <a:r>
              <a:rPr lang="de-DE" sz="2300" b="1" dirty="0" err="1"/>
              <a:t>Natapov</a:t>
            </a:r>
            <a:r>
              <a:rPr lang="de-DE" sz="2300" b="1" dirty="0"/>
              <a:t> et. Al (2009): </a:t>
            </a:r>
            <a:r>
              <a:rPr lang="de-DE" sz="2300" dirty="0" err="1"/>
              <a:t>WiiMote</a:t>
            </a:r>
            <a:r>
              <a:rPr lang="de-DE" sz="2300" dirty="0"/>
              <a:t> und klassischer Controller schneiden bei </a:t>
            </a:r>
            <a:r>
              <a:rPr lang="de-DE" sz="2300" dirty="0" err="1"/>
              <a:t>pointing</a:t>
            </a:r>
            <a:r>
              <a:rPr lang="de-DE" sz="2300" dirty="0"/>
              <a:t> </a:t>
            </a:r>
            <a:r>
              <a:rPr lang="de-DE" sz="2300" dirty="0" err="1"/>
              <a:t>tasks</a:t>
            </a:r>
            <a:r>
              <a:rPr lang="de-DE" sz="2300" dirty="0"/>
              <a:t> schlecht ab gegenüber Maus </a:t>
            </a:r>
          </a:p>
          <a:p>
            <a:pPr marL="742950" lvl="1" indent="-285750">
              <a:buFont typeface="Arial" panose="020B0604020202020204" pitchFamily="34" charset="0"/>
              <a:buChar char="•"/>
            </a:pPr>
            <a:endParaRPr lang="de-DE" sz="2300" dirty="0"/>
          </a:p>
          <a:p>
            <a:pPr marL="742950" lvl="1" indent="-285750">
              <a:buFont typeface="Arial" panose="020B0604020202020204" pitchFamily="34" charset="0"/>
              <a:buChar char="•"/>
            </a:pPr>
            <a:r>
              <a:rPr lang="de-DE" sz="2300" b="1" dirty="0" err="1"/>
              <a:t>Klochek</a:t>
            </a:r>
            <a:r>
              <a:rPr lang="de-DE" sz="2300" b="1" dirty="0"/>
              <a:t> und </a:t>
            </a:r>
            <a:r>
              <a:rPr lang="de-DE" sz="2300" b="1" dirty="0" err="1"/>
              <a:t>MacKenzie</a:t>
            </a:r>
            <a:r>
              <a:rPr lang="de-DE" sz="2300" b="1" dirty="0"/>
              <a:t> (2006): </a:t>
            </a:r>
            <a:r>
              <a:rPr lang="de-DE" sz="2300" dirty="0"/>
              <a:t>verglichen Xbox Controller und Maus bei dem Task ein sich bewegendes Objekt im Raum zu erfassen </a:t>
            </a:r>
            <a:r>
              <a:rPr lang="de-DE" sz="2300" dirty="0">
                <a:sym typeface="Wingdings" panose="05000000000000000000" pitchFamily="2" charset="2"/>
              </a:rPr>
              <a:t> Maus erlaubte schnellere Beschleunigung zur Korrektur der Position</a:t>
            </a:r>
          </a:p>
          <a:p>
            <a:pPr marL="742950" lvl="1" indent="-285750">
              <a:buFont typeface="Arial" panose="020B0604020202020204" pitchFamily="34" charset="0"/>
              <a:buChar char="•"/>
            </a:pPr>
            <a:endParaRPr lang="de-DE" sz="2300" dirty="0">
              <a:sym typeface="Wingdings" panose="05000000000000000000" pitchFamily="2" charset="2"/>
            </a:endParaRPr>
          </a:p>
          <a:p>
            <a:pPr marL="742950" lvl="1" indent="-285750">
              <a:buFont typeface="Arial" panose="020B0604020202020204" pitchFamily="34" charset="0"/>
              <a:buChar char="•"/>
            </a:pPr>
            <a:r>
              <a:rPr lang="de-DE" sz="2300" b="1" dirty="0" err="1">
                <a:sym typeface="Wingdings" panose="05000000000000000000" pitchFamily="2" charset="2"/>
              </a:rPr>
              <a:t>Isokoski</a:t>
            </a:r>
            <a:r>
              <a:rPr lang="de-DE" sz="2300" b="1" dirty="0">
                <a:sym typeface="Wingdings" panose="05000000000000000000" pitchFamily="2" charset="2"/>
              </a:rPr>
              <a:t> und Martin (2007):</a:t>
            </a:r>
            <a:r>
              <a:rPr lang="de-DE" sz="2300" dirty="0">
                <a:sym typeface="Wingdings" panose="05000000000000000000" pitchFamily="2" charset="2"/>
              </a:rPr>
              <a:t> untersuchten Zielerfassung in FPS: Zielerfassung mit Maus in FPS schnitten besser ab als Xbox Controller</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59806" y="1409698"/>
            <a:ext cx="701734" cy="701736"/>
          </a:xfrm>
          <a:prstGeom prst="rect">
            <a:avLst/>
          </a:prstGeom>
        </p:spPr>
      </p:pic>
    </p:spTree>
    <p:extLst>
      <p:ext uri="{BB962C8B-B14F-4D97-AF65-F5344CB8AC3E}">
        <p14:creationId xmlns:p14="http://schemas.microsoft.com/office/powerpoint/2010/main" val="1866463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833027" y="7420194"/>
            <a:ext cx="10515600" cy="4635500"/>
          </a:xfrm>
        </p:spPr>
        <p:txBody>
          <a:bodyPr>
            <a:normAutofit/>
          </a:bodyPr>
          <a:lstStyle/>
          <a:p>
            <a:pPr indent="0"/>
            <a:endParaRPr lang="de-DE" sz="1700" dirty="0">
              <a:latin typeface="Frutiger Next LT W1G"/>
              <a:sym typeface="Wingdings" panose="05000000000000000000" pitchFamily="2" charset="2"/>
            </a:endParaRPr>
          </a:p>
          <a:p>
            <a:pPr marL="285750" indent="-285750">
              <a:buFont typeface="Symbol" panose="05050102010706020507" pitchFamily="18" charset="2"/>
              <a:buChar char="-"/>
            </a:pPr>
            <a:r>
              <a:rPr lang="de-DE" sz="1700" dirty="0">
                <a:latin typeface="Frutiger Next LT W1G"/>
                <a:sym typeface="Wingdings" panose="05000000000000000000" pitchFamily="2" charset="2"/>
              </a:rPr>
              <a:t>2x2 </a:t>
            </a:r>
            <a:r>
              <a:rPr lang="de-DE" sz="1700" dirty="0" err="1">
                <a:latin typeface="Frutiger Next LT W1G"/>
                <a:sym typeface="Wingdings" panose="05000000000000000000" pitchFamily="2" charset="2"/>
              </a:rPr>
              <a:t>between-subject</a:t>
            </a:r>
            <a:r>
              <a:rPr lang="de-DE" sz="1700" dirty="0">
                <a:latin typeface="Frutiger Next LT W1G"/>
                <a:sym typeface="Wingdings" panose="05000000000000000000" pitchFamily="2" charset="2"/>
              </a:rPr>
              <a:t> design</a:t>
            </a:r>
          </a:p>
          <a:p>
            <a:pPr marL="1028700" lvl="1">
              <a:buFont typeface="Symbol" panose="05050102010706020507" pitchFamily="18" charset="2"/>
              <a:buChar char="-"/>
            </a:pPr>
            <a:endParaRPr lang="de-DE" sz="1700" dirty="0">
              <a:latin typeface="Frutiger Next LT W1G"/>
              <a:sym typeface="Wingdings" panose="05000000000000000000" pitchFamily="2" charset="2"/>
            </a:endParaRPr>
          </a:p>
          <a:p>
            <a:pPr marL="1028700" lvl="1">
              <a:buFont typeface="Symbol" panose="05050102010706020507" pitchFamily="18" charset="2"/>
              <a:buChar char="-"/>
            </a:pPr>
            <a:endParaRPr lang="de-DE" sz="1700" dirty="0">
              <a:latin typeface="Frutiger Next LT W1G"/>
              <a:sym typeface="Wingdings" panose="05000000000000000000" pitchFamily="2" charset="2"/>
            </a:endParaRPr>
          </a:p>
          <a:p>
            <a:pPr marL="1028700" lvl="1">
              <a:buFont typeface="Symbol" panose="05050102010706020507" pitchFamily="18" charset="2"/>
              <a:buChar char="-"/>
            </a:pPr>
            <a:endParaRPr lang="de-DE" sz="1700" dirty="0">
              <a:latin typeface="Frutiger Next LT W1G"/>
              <a:sym typeface="Wingdings" panose="05000000000000000000" pitchFamily="2" charset="2"/>
            </a:endParaRPr>
          </a:p>
          <a:p>
            <a:pPr marL="1028700" lvl="1">
              <a:buFont typeface="Symbol" panose="05050102010706020507" pitchFamily="18" charset="2"/>
              <a:buChar char="-"/>
            </a:pPr>
            <a:endParaRPr lang="de-DE" sz="1700" dirty="0">
              <a:latin typeface="Frutiger Next LT W1G"/>
              <a:sym typeface="Wingdings" panose="05000000000000000000" pitchFamily="2" charset="2"/>
            </a:endParaRPr>
          </a:p>
          <a:p>
            <a:pPr marL="1028700" lvl="1">
              <a:buFont typeface="Symbol" panose="05050102010706020507" pitchFamily="18" charset="2"/>
              <a:buChar char="-"/>
            </a:pPr>
            <a:endParaRPr lang="de-DE" sz="1700" dirty="0">
              <a:latin typeface="Frutiger Next LT W1G"/>
              <a:sym typeface="Wingdings" panose="05000000000000000000" pitchFamily="2" charset="2"/>
            </a:endParaRPr>
          </a:p>
          <a:p>
            <a:pPr marL="342900" indent="-285750">
              <a:buFont typeface="Symbol" panose="05050102010706020507" pitchFamily="18" charset="2"/>
              <a:buChar char="-"/>
            </a:pPr>
            <a:endParaRPr lang="de-DE" sz="1700" dirty="0">
              <a:latin typeface="Frutiger Next LT W1G"/>
              <a:sym typeface="Wingdings" panose="05000000000000000000" pitchFamily="2" charset="2"/>
            </a:endParaRPr>
          </a:p>
          <a:p>
            <a:pPr marL="342900" indent="-285750">
              <a:buFont typeface="Symbol" panose="05050102010706020507" pitchFamily="18" charset="2"/>
              <a:buChar char="-"/>
            </a:pPr>
            <a:endParaRPr lang="de-DE" sz="1700" dirty="0">
              <a:latin typeface="Frutiger Next LT W1G"/>
              <a:sym typeface="Wingdings" panose="05000000000000000000" pitchFamily="2" charset="2"/>
            </a:endParaRPr>
          </a:p>
          <a:p>
            <a:pPr marL="342900" indent="-285750">
              <a:buFont typeface="Symbol" panose="05050102010706020507" pitchFamily="18" charset="2"/>
              <a:buChar char="-"/>
            </a:pPr>
            <a:endParaRPr lang="de-DE" sz="1700" dirty="0">
              <a:latin typeface="Frutiger Next LT W1G"/>
              <a:sym typeface="Wingdings" panose="05000000000000000000" pitchFamily="2" charset="2"/>
            </a:endParaRPr>
          </a:p>
          <a:p>
            <a:pPr marL="342900" indent="-285750">
              <a:buFont typeface="Symbol" panose="05050102010706020507" pitchFamily="18" charset="2"/>
              <a:buChar char="-"/>
            </a:pPr>
            <a:endParaRPr lang="de-DE" sz="1700" dirty="0">
              <a:latin typeface="Frutiger Next LT W1G"/>
              <a:sym typeface="Wingdings" panose="05000000000000000000" pitchFamily="2" charset="2"/>
            </a:endParaRPr>
          </a:p>
          <a:p>
            <a:pPr indent="0"/>
            <a:r>
              <a:rPr lang="de-DE" dirty="0">
                <a:latin typeface="Frutiger Next LT W1G"/>
                <a:sym typeface="Wingdings" panose="05000000000000000000" pitchFamily="2" charset="2"/>
              </a:rPr>
              <a:t>	</a:t>
            </a:r>
          </a:p>
          <a:p>
            <a:pPr indent="0"/>
            <a:endParaRPr lang="de-DE" dirty="0">
              <a:latin typeface="Frutiger Next LT W1G"/>
              <a:sym typeface="Wingdings" panose="05000000000000000000" pitchFamily="2" charset="2"/>
            </a:endParaRPr>
          </a:p>
          <a:p>
            <a:pPr indent="0"/>
            <a:endParaRPr lang="de-DE" dirty="0">
              <a:latin typeface="Frutiger Next LT W1G"/>
              <a:sym typeface="Wingdings" panose="05000000000000000000" pitchFamily="2" charset="2"/>
            </a:endParaRPr>
          </a:p>
        </p:txBody>
      </p:sp>
      <p:sp>
        <p:nvSpPr>
          <p:cNvPr id="16" name="Titel 1"/>
          <p:cNvSpPr>
            <a:spLocks noGrp="1"/>
          </p:cNvSpPr>
          <p:nvPr>
            <p:ph type="title"/>
          </p:nvPr>
        </p:nvSpPr>
        <p:spPr>
          <a:xfrm>
            <a:off x="304799" y="310093"/>
            <a:ext cx="11078633" cy="735542"/>
          </a:xfrm>
        </p:spPr>
        <p:txBody>
          <a:bodyPr>
            <a:normAutofit fontScale="90000"/>
          </a:bodyPr>
          <a:lstStyle/>
          <a:p>
            <a:r>
              <a:rPr lang="en-US" sz="2900" dirty="0"/>
              <a:t>Measuring the impact of game controllers on player experience in FPS games. </a:t>
            </a:r>
            <a:r>
              <a:rPr lang="en-US" sz="2700" dirty="0"/>
              <a:t/>
            </a:r>
            <a:br>
              <a:rPr lang="en-US" sz="2700" dirty="0"/>
            </a:br>
            <a:r>
              <a:rPr lang="en-US" sz="1200" dirty="0" err="1"/>
              <a:t>Gerling</a:t>
            </a:r>
            <a:r>
              <a:rPr lang="en-US" sz="1200" dirty="0"/>
              <a:t>, K. M., </a:t>
            </a:r>
            <a:r>
              <a:rPr lang="en-US" sz="1200" dirty="0" err="1"/>
              <a:t>Klauser</a:t>
            </a:r>
            <a:r>
              <a:rPr lang="en-US" sz="1200" dirty="0"/>
              <a:t>, M., &amp; </a:t>
            </a:r>
            <a:r>
              <a:rPr lang="en-US" sz="1200" dirty="0" err="1"/>
              <a:t>Niesenhaus</a:t>
            </a:r>
            <a:r>
              <a:rPr lang="en-US" sz="1200" dirty="0"/>
              <a:t>, J. (2011). </a:t>
            </a:r>
            <a:r>
              <a:rPr lang="en-US" sz="1200" i="1" dirty="0"/>
              <a:t>Proceedings of the 15th International Academic </a:t>
            </a:r>
            <a:r>
              <a:rPr lang="en-US" sz="1200" i="1" dirty="0" err="1"/>
              <a:t>MindTrek</a:t>
            </a:r>
            <a:r>
              <a:rPr lang="en-US" sz="1200" i="1" dirty="0"/>
              <a:t> Conference on Envisioning Future Media Environments - </a:t>
            </a:r>
            <a:r>
              <a:rPr lang="en-US" sz="1200" i="1" dirty="0" err="1"/>
              <a:t>MindTrek</a:t>
            </a:r>
            <a:r>
              <a:rPr lang="en-US" sz="1200" i="1" dirty="0"/>
              <a:t> ’11</a:t>
            </a:r>
            <a:r>
              <a:rPr lang="en-US" sz="1200" dirty="0"/>
              <a:t>, 83. </a:t>
            </a:r>
            <a:endParaRPr lang="de-DE" sz="1200" dirty="0"/>
          </a:p>
        </p:txBody>
      </p:sp>
      <p:grpSp>
        <p:nvGrpSpPr>
          <p:cNvPr id="50" name="Group 49"/>
          <p:cNvGrpSpPr/>
          <p:nvPr/>
        </p:nvGrpSpPr>
        <p:grpSpPr>
          <a:xfrm>
            <a:off x="641553" y="1393104"/>
            <a:ext cx="4769812" cy="3229297"/>
            <a:chOff x="3453519" y="2313847"/>
            <a:chExt cx="5279563" cy="3574412"/>
          </a:xfrm>
        </p:grpSpPr>
        <p:grpSp>
          <p:nvGrpSpPr>
            <p:cNvPr id="27" name="Group 26"/>
            <p:cNvGrpSpPr/>
            <p:nvPr/>
          </p:nvGrpSpPr>
          <p:grpSpPr>
            <a:xfrm>
              <a:off x="3453519" y="3549299"/>
              <a:ext cx="1029140" cy="1029140"/>
              <a:chOff x="1457959" y="6860226"/>
              <a:chExt cx="1849012" cy="1849013"/>
            </a:xfrm>
          </p:grpSpPr>
          <p:sp>
            <p:nvSpPr>
              <p:cNvPr id="25" name="Oval 24"/>
              <p:cNvSpPr/>
              <p:nvPr/>
            </p:nvSpPr>
            <p:spPr>
              <a:xfrm>
                <a:off x="1457959" y="6860226"/>
                <a:ext cx="1849012" cy="1849013"/>
              </a:xfrm>
              <a:prstGeom prst="ellipse">
                <a:avLst/>
              </a:prstGeom>
              <a:solidFill>
                <a:schemeClr val="bg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0592" y="7158023"/>
                <a:ext cx="1253414" cy="1253415"/>
              </a:xfrm>
              <a:prstGeom prst="rect">
                <a:avLst/>
              </a:prstGeom>
            </p:spPr>
          </p:pic>
        </p:grpSp>
        <p:grpSp>
          <p:nvGrpSpPr>
            <p:cNvPr id="26" name="Group 25"/>
            <p:cNvGrpSpPr/>
            <p:nvPr/>
          </p:nvGrpSpPr>
          <p:grpSpPr>
            <a:xfrm>
              <a:off x="6327604" y="3554414"/>
              <a:ext cx="1029140" cy="1029140"/>
              <a:chOff x="6621707" y="8672596"/>
              <a:chExt cx="1849012" cy="1849012"/>
            </a:xfrm>
          </p:grpSpPr>
          <p:sp>
            <p:nvSpPr>
              <p:cNvPr id="24" name="Oval 23"/>
              <p:cNvSpPr/>
              <p:nvPr/>
            </p:nvSpPr>
            <p:spPr>
              <a:xfrm>
                <a:off x="6621707" y="8672596"/>
                <a:ext cx="1849012" cy="1849012"/>
              </a:xfrm>
              <a:prstGeom prst="ellipse">
                <a:avLst/>
              </a:prstGeom>
              <a:solidFill>
                <a:schemeClr val="bg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34671" y="8896912"/>
                <a:ext cx="1253412" cy="1253414"/>
              </a:xfrm>
              <a:prstGeom prst="rect">
                <a:avLst/>
              </a:prstGeom>
            </p:spPr>
          </p:pic>
        </p:gr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0121" y="2313847"/>
              <a:ext cx="589457" cy="589457"/>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74064" y="5264942"/>
              <a:ext cx="589457" cy="589457"/>
            </a:xfrm>
            <a:prstGeom prst="rect">
              <a:avLst/>
            </a:prstGeom>
          </p:spPr>
        </p:pic>
        <p:cxnSp>
          <p:nvCxnSpPr>
            <p:cNvPr id="32" name="Connector: Curved 31"/>
            <p:cNvCxnSpPr>
              <a:stCxn id="22" idx="3"/>
              <a:endCxn id="24" idx="0"/>
            </p:cNvCxnSpPr>
            <p:nvPr/>
          </p:nvCxnSpPr>
          <p:spPr>
            <a:xfrm>
              <a:off x="5669578" y="2608575"/>
              <a:ext cx="1172596" cy="945838"/>
            </a:xfrm>
            <a:prstGeom prst="curvedConnector2">
              <a:avLst/>
            </a:prstGeom>
            <a:ln w="28575">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p:cNvCxnSpPr>
              <a:stCxn id="22" idx="1"/>
              <a:endCxn id="25" idx="0"/>
            </p:cNvCxnSpPr>
            <p:nvPr/>
          </p:nvCxnSpPr>
          <p:spPr>
            <a:xfrm rot="10800000" flipV="1">
              <a:off x="3968091" y="2608574"/>
              <a:ext cx="1112032" cy="940723"/>
            </a:xfrm>
            <a:prstGeom prst="curvedConnector2">
              <a:avLst/>
            </a:prstGeom>
            <a:ln w="28575">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p:cNvCxnSpPr>
              <a:stCxn id="23" idx="1"/>
              <a:endCxn id="25" idx="4"/>
            </p:cNvCxnSpPr>
            <p:nvPr/>
          </p:nvCxnSpPr>
          <p:spPr>
            <a:xfrm rot="10800000">
              <a:off x="3968091" y="4578439"/>
              <a:ext cx="1105975" cy="981231"/>
            </a:xfrm>
            <a:prstGeom prst="curvedConnector2">
              <a:avLst/>
            </a:prstGeom>
            <a:ln w="28575">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p:cNvCxnSpPr>
              <a:stCxn id="23" idx="3"/>
              <a:endCxn id="24" idx="4"/>
            </p:cNvCxnSpPr>
            <p:nvPr/>
          </p:nvCxnSpPr>
          <p:spPr>
            <a:xfrm flipV="1">
              <a:off x="5663522" y="4583554"/>
              <a:ext cx="1178653" cy="976117"/>
            </a:xfrm>
            <a:prstGeom prst="curvedConnector2">
              <a:avLst/>
            </a:prstGeom>
            <a:ln w="28575">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7201363" y="2329204"/>
              <a:ext cx="1531719" cy="5741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dirty="0"/>
                <a:t>PC – </a:t>
              </a:r>
              <a:r>
                <a:rPr lang="de-DE" sz="1400" b="1" dirty="0" err="1"/>
                <a:t>gamer</a:t>
              </a:r>
              <a:endParaRPr lang="de-DE" sz="1400" b="1" dirty="0"/>
            </a:p>
          </p:txBody>
        </p:sp>
        <p:sp>
          <p:nvSpPr>
            <p:cNvPr id="49" name="Rectangle 48"/>
            <p:cNvSpPr/>
            <p:nvPr/>
          </p:nvSpPr>
          <p:spPr>
            <a:xfrm>
              <a:off x="7199432" y="5314159"/>
              <a:ext cx="1531719" cy="5741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dirty="0" err="1"/>
                <a:t>Console</a:t>
              </a:r>
              <a:r>
                <a:rPr lang="de-DE" sz="1400" b="1" dirty="0"/>
                <a:t> </a:t>
              </a:r>
              <a:r>
                <a:rPr lang="de-DE" sz="1400" b="1" dirty="0" err="1"/>
                <a:t>gamer</a:t>
              </a:r>
              <a:endParaRPr lang="de-DE" sz="1400" b="1" dirty="0"/>
            </a:p>
          </p:txBody>
        </p:sp>
      </p:grpSp>
      <p:sp>
        <p:nvSpPr>
          <p:cNvPr id="55" name="Rectangle 54"/>
          <p:cNvSpPr/>
          <p:nvPr/>
        </p:nvSpPr>
        <p:spPr>
          <a:xfrm>
            <a:off x="1095605" y="5098535"/>
            <a:ext cx="4314016" cy="5741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de-DE" sz="2300" b="1" dirty="0"/>
              <a:t>45 Teilnehmer (38 männlich)</a:t>
            </a:r>
          </a:p>
        </p:txBody>
      </p:sp>
      <p:sp>
        <p:nvSpPr>
          <p:cNvPr id="57" name="Rectangle 56"/>
          <p:cNvSpPr/>
          <p:nvPr/>
        </p:nvSpPr>
        <p:spPr>
          <a:xfrm>
            <a:off x="6622382" y="1406977"/>
            <a:ext cx="4761050" cy="426565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
            <a:r>
              <a:rPr lang="de-DE" sz="2400" dirty="0">
                <a:sym typeface="Wingdings" panose="05000000000000000000" pitchFamily="2" charset="2"/>
              </a:rPr>
              <a:t>Hypothesen:</a:t>
            </a:r>
          </a:p>
          <a:p>
            <a:pPr marL="1143000" lvl="1" indent="-342900">
              <a:buFont typeface="+mj-lt"/>
              <a:buAutoNum type="arabicPeriod"/>
            </a:pPr>
            <a:r>
              <a:rPr lang="de-DE" sz="2400" dirty="0">
                <a:sym typeface="Wingdings" panose="05000000000000000000" pitchFamily="2" charset="2"/>
              </a:rPr>
              <a:t>Hardware hat Auswirkungen auf PX und Effizienz</a:t>
            </a:r>
          </a:p>
          <a:p>
            <a:pPr marL="1143000" lvl="1" indent="-342900">
              <a:buFont typeface="+mj-lt"/>
              <a:buAutoNum type="arabicPeriod"/>
            </a:pPr>
            <a:r>
              <a:rPr lang="de-DE" sz="2400" dirty="0">
                <a:sym typeface="Wingdings" panose="05000000000000000000" pitchFamily="2" charset="2"/>
              </a:rPr>
              <a:t>Effizienz hat Auswirkungen auf PX</a:t>
            </a:r>
          </a:p>
          <a:p>
            <a:pPr marL="1143000" lvl="1" indent="-342900">
              <a:buFont typeface="+mj-lt"/>
              <a:buAutoNum type="arabicPeriod"/>
            </a:pPr>
            <a:r>
              <a:rPr lang="de-DE" sz="2400" dirty="0">
                <a:sym typeface="Wingdings" panose="05000000000000000000" pitchFamily="2" charset="2"/>
              </a:rPr>
              <a:t>Die Nutzung der gewohnten Plattform hat Auswirkungen auf PX</a:t>
            </a:r>
          </a:p>
        </p:txBody>
      </p:sp>
    </p:spTree>
    <p:extLst>
      <p:ext uri="{BB962C8B-B14F-4D97-AF65-F5344CB8AC3E}">
        <p14:creationId xmlns:p14="http://schemas.microsoft.com/office/powerpoint/2010/main" val="3370649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sz="half" idx="1"/>
            <p:extLst>
              <p:ext uri="{D42A27DB-BD31-4B8C-83A1-F6EECF244321}">
                <p14:modId xmlns:p14="http://schemas.microsoft.com/office/powerpoint/2010/main" val="2086399138"/>
              </p:ext>
            </p:extLst>
          </p:nvPr>
        </p:nvGraphicFramePr>
        <p:xfrm>
          <a:off x="838200" y="1295400"/>
          <a:ext cx="10515600" cy="4635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itel 1"/>
          <p:cNvSpPr>
            <a:spLocks noGrp="1"/>
          </p:cNvSpPr>
          <p:nvPr>
            <p:ph type="title"/>
          </p:nvPr>
        </p:nvSpPr>
        <p:spPr>
          <a:xfrm>
            <a:off x="304799" y="310093"/>
            <a:ext cx="11078633" cy="735542"/>
          </a:xfrm>
        </p:spPr>
        <p:txBody>
          <a:bodyPr>
            <a:normAutofit fontScale="90000"/>
          </a:bodyPr>
          <a:lstStyle/>
          <a:p>
            <a:r>
              <a:rPr lang="en-US" sz="2900" dirty="0"/>
              <a:t>Measuring the impact of game controllers on player experience in FPS games. </a:t>
            </a:r>
            <a:r>
              <a:rPr lang="en-US" sz="2700" dirty="0"/>
              <a:t/>
            </a:r>
            <a:br>
              <a:rPr lang="en-US" sz="2700" dirty="0"/>
            </a:br>
            <a:r>
              <a:rPr lang="en-US" sz="1200" dirty="0" err="1"/>
              <a:t>Gerling</a:t>
            </a:r>
            <a:r>
              <a:rPr lang="en-US" sz="1200" dirty="0"/>
              <a:t>, K. M., </a:t>
            </a:r>
            <a:r>
              <a:rPr lang="en-US" sz="1200" dirty="0" err="1"/>
              <a:t>Klauser</a:t>
            </a:r>
            <a:r>
              <a:rPr lang="en-US" sz="1200" dirty="0"/>
              <a:t>, M., &amp; </a:t>
            </a:r>
            <a:r>
              <a:rPr lang="en-US" sz="1200" dirty="0" err="1"/>
              <a:t>Niesenhaus</a:t>
            </a:r>
            <a:r>
              <a:rPr lang="en-US" sz="1200" dirty="0"/>
              <a:t>, J. (2011). </a:t>
            </a:r>
            <a:r>
              <a:rPr lang="en-US" sz="1200" i="1" dirty="0"/>
              <a:t>Proceedings of the 15th International Academic </a:t>
            </a:r>
            <a:r>
              <a:rPr lang="en-US" sz="1200" i="1" dirty="0" err="1"/>
              <a:t>MindTrek</a:t>
            </a:r>
            <a:r>
              <a:rPr lang="en-US" sz="1200" i="1" dirty="0"/>
              <a:t> Conference on Envisioning Future Media Environments - </a:t>
            </a:r>
            <a:r>
              <a:rPr lang="en-US" sz="1200" i="1" dirty="0" err="1"/>
              <a:t>MindTrek</a:t>
            </a:r>
            <a:r>
              <a:rPr lang="en-US" sz="1200" i="1" dirty="0"/>
              <a:t> ’11</a:t>
            </a:r>
            <a:r>
              <a:rPr lang="en-US" sz="1200" dirty="0"/>
              <a:t>, 83. </a:t>
            </a:r>
            <a:endParaRPr lang="de-DE" sz="1200" dirty="0"/>
          </a:p>
        </p:txBody>
      </p:sp>
    </p:spTree>
    <p:extLst>
      <p:ext uri="{BB962C8B-B14F-4D97-AF65-F5344CB8AC3E}">
        <p14:creationId xmlns:p14="http://schemas.microsoft.com/office/powerpoint/2010/main" val="1309128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937000" y="2547311"/>
            <a:ext cx="7708900" cy="2308324"/>
          </a:xfrm>
          <a:prstGeom prst="rect">
            <a:avLst/>
          </a:prstGeom>
        </p:spPr>
        <p:txBody>
          <a:bodyPr wrap="square">
            <a:spAutoFit/>
          </a:bodyPr>
          <a:lstStyle/>
          <a:p>
            <a:pPr marL="571500"/>
            <a:r>
              <a:rPr lang="de-DE" sz="2400" i="1" dirty="0" err="1">
                <a:solidFill>
                  <a:schemeClr val="bg1"/>
                </a:solidFill>
                <a:sym typeface="Wingdings" panose="05000000000000000000" pitchFamily="2" charset="2"/>
              </a:rPr>
              <a:t>Hyp</a:t>
            </a:r>
            <a:r>
              <a:rPr lang="de-DE" sz="2400" i="1" dirty="0">
                <a:solidFill>
                  <a:schemeClr val="bg1"/>
                </a:solidFill>
                <a:sym typeface="Wingdings" panose="05000000000000000000" pitchFamily="2" charset="2"/>
              </a:rPr>
              <a:t>. 1</a:t>
            </a:r>
            <a:r>
              <a:rPr lang="de-DE" sz="2400" dirty="0">
                <a:solidFill>
                  <a:schemeClr val="bg1"/>
                </a:solidFill>
                <a:sym typeface="Wingdings" panose="05000000000000000000" pitchFamily="2" charset="2"/>
              </a:rPr>
              <a:t>: keine signifikanten Ergebnisse</a:t>
            </a:r>
          </a:p>
          <a:p>
            <a:pPr marL="571500"/>
            <a:endParaRPr lang="de-DE" sz="2400" dirty="0">
              <a:solidFill>
                <a:schemeClr val="bg1"/>
              </a:solidFill>
              <a:sym typeface="Wingdings" panose="05000000000000000000" pitchFamily="2" charset="2"/>
            </a:endParaRPr>
          </a:p>
          <a:p>
            <a:pPr marL="571500"/>
            <a:r>
              <a:rPr lang="de-DE" sz="2400" i="1" dirty="0" err="1">
                <a:solidFill>
                  <a:schemeClr val="bg1"/>
                </a:solidFill>
                <a:sym typeface="Wingdings" panose="05000000000000000000" pitchFamily="2" charset="2"/>
              </a:rPr>
              <a:t>Hyp</a:t>
            </a:r>
            <a:r>
              <a:rPr lang="de-DE" sz="2400" i="1" dirty="0">
                <a:solidFill>
                  <a:schemeClr val="bg1"/>
                </a:solidFill>
                <a:sym typeface="Wingdings" panose="05000000000000000000" pitchFamily="2" charset="2"/>
              </a:rPr>
              <a:t>. 2</a:t>
            </a:r>
            <a:r>
              <a:rPr lang="de-DE" sz="2400" dirty="0">
                <a:solidFill>
                  <a:schemeClr val="bg1"/>
                </a:solidFill>
                <a:sym typeface="Wingdings" panose="05000000000000000000" pitchFamily="2" charset="2"/>
              </a:rPr>
              <a:t>: Anzahl der Tode weist positive Korrelation </a:t>
            </a:r>
            <a:r>
              <a:rPr lang="de-DE" sz="2400" i="1" dirty="0">
                <a:solidFill>
                  <a:schemeClr val="bg1"/>
                </a:solidFill>
                <a:sym typeface="Wingdings" panose="05000000000000000000" pitchFamily="2" charset="2"/>
              </a:rPr>
              <a:t>Negative </a:t>
            </a:r>
            <a:r>
              <a:rPr lang="de-DE" sz="2400" i="1" dirty="0" err="1">
                <a:solidFill>
                  <a:schemeClr val="bg1"/>
                </a:solidFill>
                <a:sym typeface="Wingdings" panose="05000000000000000000" pitchFamily="2" charset="2"/>
              </a:rPr>
              <a:t>Affect</a:t>
            </a:r>
            <a:r>
              <a:rPr lang="de-DE" sz="2400" i="1" dirty="0">
                <a:solidFill>
                  <a:schemeClr val="bg1"/>
                </a:solidFill>
                <a:sym typeface="Wingdings" panose="05000000000000000000" pitchFamily="2" charset="2"/>
              </a:rPr>
              <a:t>, Tension </a:t>
            </a:r>
            <a:r>
              <a:rPr lang="de-DE" sz="2400" dirty="0">
                <a:solidFill>
                  <a:schemeClr val="bg1"/>
                </a:solidFill>
                <a:sym typeface="Wingdings" panose="05000000000000000000" pitchFamily="2" charset="2"/>
              </a:rPr>
              <a:t>und </a:t>
            </a:r>
            <a:r>
              <a:rPr lang="de-DE" sz="2400" i="1" dirty="0">
                <a:solidFill>
                  <a:schemeClr val="bg1"/>
                </a:solidFill>
                <a:sym typeface="Wingdings" panose="05000000000000000000" pitchFamily="2" charset="2"/>
              </a:rPr>
              <a:t>Challenge </a:t>
            </a:r>
            <a:r>
              <a:rPr lang="de-DE" sz="2400" dirty="0">
                <a:solidFill>
                  <a:schemeClr val="bg1"/>
                </a:solidFill>
                <a:sym typeface="Wingdings" panose="05000000000000000000" pitchFamily="2" charset="2"/>
              </a:rPr>
              <a:t>auf</a:t>
            </a:r>
          </a:p>
          <a:p>
            <a:pPr marL="571500"/>
            <a:endParaRPr lang="de-DE" sz="2400" dirty="0">
              <a:solidFill>
                <a:schemeClr val="bg1"/>
              </a:solidFill>
              <a:sym typeface="Wingdings" panose="05000000000000000000" pitchFamily="2" charset="2"/>
            </a:endParaRPr>
          </a:p>
          <a:p>
            <a:pPr marL="571500"/>
            <a:r>
              <a:rPr lang="de-DE" sz="2400" i="1" dirty="0" err="1">
                <a:solidFill>
                  <a:schemeClr val="bg1"/>
                </a:solidFill>
                <a:sym typeface="Wingdings" panose="05000000000000000000" pitchFamily="2" charset="2"/>
              </a:rPr>
              <a:t>Hyp</a:t>
            </a:r>
            <a:r>
              <a:rPr lang="de-DE" sz="2400" i="1" dirty="0">
                <a:solidFill>
                  <a:schemeClr val="bg1"/>
                </a:solidFill>
                <a:sym typeface="Wingdings" panose="05000000000000000000" pitchFamily="2" charset="2"/>
              </a:rPr>
              <a:t>. 3</a:t>
            </a:r>
            <a:r>
              <a:rPr lang="de-DE" sz="2400" dirty="0">
                <a:solidFill>
                  <a:schemeClr val="bg1"/>
                </a:solidFill>
                <a:sym typeface="Wingdings" panose="05000000000000000000" pitchFamily="2" charset="2"/>
              </a:rPr>
              <a:t>: Andere Plattform führte zu höherer </a:t>
            </a:r>
            <a:r>
              <a:rPr lang="de-DE" sz="2400" i="1" dirty="0">
                <a:solidFill>
                  <a:schemeClr val="bg1"/>
                </a:solidFill>
                <a:sym typeface="Wingdings" panose="05000000000000000000" pitchFamily="2" charset="2"/>
              </a:rPr>
              <a:t>Challenge</a:t>
            </a:r>
            <a:endParaRPr lang="de-DE" sz="2400" dirty="0">
              <a:solidFill>
                <a:schemeClr val="bg1"/>
              </a:solidFill>
              <a:sym typeface="Wingdings" panose="05000000000000000000" pitchFamily="2" charset="2"/>
            </a:endParaRPr>
          </a:p>
        </p:txBody>
      </p:sp>
      <p:sp>
        <p:nvSpPr>
          <p:cNvPr id="7" name="Titel 1"/>
          <p:cNvSpPr>
            <a:spLocks noGrp="1"/>
          </p:cNvSpPr>
          <p:nvPr>
            <p:ph type="title"/>
          </p:nvPr>
        </p:nvSpPr>
        <p:spPr>
          <a:xfrm>
            <a:off x="304799" y="310093"/>
            <a:ext cx="11078633" cy="735542"/>
          </a:xfrm>
        </p:spPr>
        <p:txBody>
          <a:bodyPr>
            <a:normAutofit fontScale="90000"/>
          </a:bodyPr>
          <a:lstStyle/>
          <a:p>
            <a:r>
              <a:rPr lang="en-US" sz="2900" dirty="0"/>
              <a:t>Measuring the impact of game controllers on player experience in FPS games. </a:t>
            </a:r>
            <a:r>
              <a:rPr lang="en-US" sz="2700" dirty="0"/>
              <a:t/>
            </a:r>
            <a:br>
              <a:rPr lang="en-US" sz="2700" dirty="0"/>
            </a:br>
            <a:r>
              <a:rPr lang="en-US" sz="1200" dirty="0" err="1"/>
              <a:t>Gerling</a:t>
            </a:r>
            <a:r>
              <a:rPr lang="en-US" sz="1200" dirty="0"/>
              <a:t>, K. M., </a:t>
            </a:r>
            <a:r>
              <a:rPr lang="en-US" sz="1200" dirty="0" err="1"/>
              <a:t>Klauser</a:t>
            </a:r>
            <a:r>
              <a:rPr lang="en-US" sz="1200" dirty="0"/>
              <a:t>, M., &amp; </a:t>
            </a:r>
            <a:r>
              <a:rPr lang="en-US" sz="1200" dirty="0" err="1"/>
              <a:t>Niesenhaus</a:t>
            </a:r>
            <a:r>
              <a:rPr lang="en-US" sz="1200" dirty="0"/>
              <a:t>, J. (2011). </a:t>
            </a:r>
            <a:r>
              <a:rPr lang="en-US" sz="1200" i="1" dirty="0"/>
              <a:t>Proceedings of the 15th International Academic </a:t>
            </a:r>
            <a:r>
              <a:rPr lang="en-US" sz="1200" i="1" dirty="0" err="1"/>
              <a:t>MindTrek</a:t>
            </a:r>
            <a:r>
              <a:rPr lang="en-US" sz="1200" i="1" dirty="0"/>
              <a:t> Conference on Envisioning Future Media Environments - </a:t>
            </a:r>
            <a:r>
              <a:rPr lang="en-US" sz="1200" i="1" dirty="0" err="1"/>
              <a:t>MindTrek</a:t>
            </a:r>
            <a:r>
              <a:rPr lang="en-US" sz="1200" i="1" dirty="0"/>
              <a:t> ’11</a:t>
            </a:r>
            <a:r>
              <a:rPr lang="en-US" sz="1200" dirty="0"/>
              <a:t>, 83. </a:t>
            </a:r>
            <a:endParaRPr lang="de-DE" sz="12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8472" y="2800098"/>
            <a:ext cx="1802750" cy="1802750"/>
          </a:xfrm>
          <a:prstGeom prst="rect">
            <a:avLst/>
          </a:prstGeom>
        </p:spPr>
      </p:pic>
    </p:spTree>
    <p:extLst>
      <p:ext uri="{BB962C8B-B14F-4D97-AF65-F5344CB8AC3E}">
        <p14:creationId xmlns:p14="http://schemas.microsoft.com/office/powerpoint/2010/main" val="1430485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6D2B3-6FB3-4609-AD1E-399EEC407575}" type="datetime1">
              <a:rPr lang="de-DE" smtClean="0"/>
              <a:t>31.07.2017</a:t>
            </a:fld>
            <a:endParaRPr lang="de-DE"/>
          </a:p>
        </p:txBody>
      </p:sp>
      <p:sp>
        <p:nvSpPr>
          <p:cNvPr id="5" name="Slide Number Placeholder 4"/>
          <p:cNvSpPr>
            <a:spLocks noGrp="1"/>
          </p:cNvSpPr>
          <p:nvPr>
            <p:ph type="sldNum" sz="quarter" idx="12"/>
          </p:nvPr>
        </p:nvSpPr>
        <p:spPr/>
        <p:txBody>
          <a:bodyPr/>
          <a:lstStyle/>
          <a:p>
            <a:fld id="{DAB6B4DC-6943-42CD-998B-5EE943E39789}" type="slidenum">
              <a:rPr lang="de-DE" smtClean="0"/>
              <a:t>16</a:t>
            </a:fld>
            <a:endParaRPr lang="de-DE"/>
          </a:p>
        </p:txBody>
      </p:sp>
      <p:sp>
        <p:nvSpPr>
          <p:cNvPr id="6" name="Text Placeholder 5"/>
          <p:cNvSpPr>
            <a:spLocks noGrp="1"/>
          </p:cNvSpPr>
          <p:nvPr>
            <p:ph type="body" sz="quarter" idx="13"/>
          </p:nvPr>
        </p:nvSpPr>
        <p:spPr>
          <a:ln>
            <a:solidFill>
              <a:schemeClr val="bg1"/>
            </a:solidFill>
          </a:ln>
        </p:spPr>
        <p:txBody>
          <a:bodyPr>
            <a:normAutofit/>
          </a:bodyPr>
          <a:lstStyle/>
          <a:p>
            <a:r>
              <a:rPr lang="de-DE" sz="6600" dirty="0"/>
              <a:t>Eigener Ansatz</a:t>
            </a:r>
            <a:r>
              <a:rPr lang="en-US" sz="6600" dirty="0"/>
              <a:t>	</a:t>
            </a:r>
            <a:endParaRPr lang="de-DE" sz="6600" dirty="0"/>
          </a:p>
        </p:txBody>
      </p:sp>
    </p:spTree>
    <p:extLst>
      <p:ext uri="{BB962C8B-B14F-4D97-AF65-F5344CB8AC3E}">
        <p14:creationId xmlns:p14="http://schemas.microsoft.com/office/powerpoint/2010/main" val="3928302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Design</a:t>
            </a:r>
          </a:p>
        </p:txBody>
      </p:sp>
      <p:sp>
        <p:nvSpPr>
          <p:cNvPr id="3" name="Inhaltsplatzhalter 2"/>
          <p:cNvSpPr>
            <a:spLocks noGrp="1"/>
          </p:cNvSpPr>
          <p:nvPr>
            <p:ph sz="half" idx="1"/>
          </p:nvPr>
        </p:nvSpPr>
        <p:spPr/>
        <p:txBody>
          <a:bodyPr>
            <a:normAutofit fontScale="85000" lnSpcReduction="20000"/>
          </a:bodyPr>
          <a:lstStyle/>
          <a:p>
            <a:r>
              <a:rPr lang="de-DE" dirty="0"/>
              <a:t>A/B-Design Studie:</a:t>
            </a:r>
          </a:p>
          <a:p>
            <a:endParaRPr lang="de-DE" dirty="0"/>
          </a:p>
          <a:p>
            <a:r>
              <a:rPr lang="de-DE" dirty="0"/>
              <a:t>Implementierung eines Eishockeyspiels mit Steuerung per Hockeyschläger</a:t>
            </a:r>
          </a:p>
          <a:p>
            <a:pPr lvl="1"/>
            <a:r>
              <a:rPr lang="de-DE" dirty="0"/>
              <a:t>Software: Unreal Engine + </a:t>
            </a:r>
            <a:r>
              <a:rPr lang="de-DE" dirty="0" err="1"/>
              <a:t>Steam</a:t>
            </a:r>
            <a:r>
              <a:rPr lang="de-DE" dirty="0"/>
              <a:t> VR</a:t>
            </a:r>
          </a:p>
          <a:p>
            <a:pPr lvl="1"/>
            <a:r>
              <a:rPr lang="de-DE" dirty="0"/>
              <a:t>Hardware: Hockeyschläger + Sensoren </a:t>
            </a:r>
          </a:p>
          <a:p>
            <a:endParaRPr lang="de-DE" dirty="0"/>
          </a:p>
          <a:p>
            <a:r>
              <a:rPr lang="de-DE" dirty="0"/>
              <a:t>Mixed-</a:t>
            </a:r>
            <a:r>
              <a:rPr lang="de-DE" dirty="0" err="1"/>
              <a:t>Methods</a:t>
            </a:r>
            <a:r>
              <a:rPr lang="de-DE" dirty="0"/>
              <a:t>-Ansatz</a:t>
            </a:r>
          </a:p>
          <a:p>
            <a:endParaRPr lang="de-DE" dirty="0"/>
          </a:p>
          <a:p>
            <a:r>
              <a:rPr lang="de-DE" dirty="0"/>
              <a:t>Quantitative wie auch qualitative Methoden:</a:t>
            </a:r>
          </a:p>
          <a:p>
            <a:pPr lvl="1"/>
            <a:r>
              <a:rPr lang="de-DE" dirty="0"/>
              <a:t>Fragebögen zur Messung der GX und PX</a:t>
            </a:r>
          </a:p>
          <a:p>
            <a:pPr lvl="1"/>
            <a:r>
              <a:rPr lang="de-DE" dirty="0"/>
              <a:t>Erfassung der TCR und TT, sowie </a:t>
            </a:r>
            <a:r>
              <a:rPr lang="de-DE" dirty="0" err="1"/>
              <a:t>error</a:t>
            </a:r>
            <a:r>
              <a:rPr lang="de-DE" dirty="0"/>
              <a:t> </a:t>
            </a:r>
            <a:r>
              <a:rPr lang="de-DE" dirty="0" err="1"/>
              <a:t>rates</a:t>
            </a:r>
            <a:endParaRPr lang="de-DE" dirty="0"/>
          </a:p>
          <a:p>
            <a:pPr lvl="1"/>
            <a:r>
              <a:rPr lang="de-DE" dirty="0"/>
              <a:t>Post-Test Interview</a:t>
            </a:r>
          </a:p>
          <a:p>
            <a:pPr lvl="1"/>
            <a:r>
              <a:rPr lang="de-DE" dirty="0"/>
              <a:t>(Kraftaufwand)</a:t>
            </a:r>
          </a:p>
          <a:p>
            <a:pPr lvl="1"/>
            <a:endParaRPr lang="de-DE" dirty="0"/>
          </a:p>
        </p:txBody>
      </p:sp>
    </p:spTree>
    <p:extLst>
      <p:ext uri="{BB962C8B-B14F-4D97-AF65-F5344CB8AC3E}">
        <p14:creationId xmlns:p14="http://schemas.microsoft.com/office/powerpoint/2010/main" val="3423576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Design - Fragebögen</a:t>
            </a:r>
            <a:endParaRPr lang="de-DE" dirty="0"/>
          </a:p>
        </p:txBody>
      </p:sp>
      <p:graphicFrame>
        <p:nvGraphicFramePr>
          <p:cNvPr id="6" name="Content Placeholder 5"/>
          <p:cNvGraphicFramePr>
            <a:graphicFrameLocks noGrp="1"/>
          </p:cNvGraphicFramePr>
          <p:nvPr>
            <p:ph sz="half" idx="1"/>
            <p:extLst/>
          </p:nvPr>
        </p:nvGraphicFramePr>
        <p:xfrm>
          <a:off x="838200" y="1295400"/>
          <a:ext cx="10515600" cy="4635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7852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Design</a:t>
            </a:r>
          </a:p>
        </p:txBody>
      </p:sp>
      <p:sp>
        <p:nvSpPr>
          <p:cNvPr id="3" name="Inhaltsplatzhalter 2"/>
          <p:cNvSpPr>
            <a:spLocks noGrp="1"/>
          </p:cNvSpPr>
          <p:nvPr>
            <p:ph sz="half" idx="1"/>
          </p:nvPr>
        </p:nvSpPr>
        <p:spPr>
          <a:xfrm>
            <a:off x="838200" y="1581838"/>
            <a:ext cx="4169229" cy="3438525"/>
          </a:xfrm>
        </p:spPr>
        <p:txBody>
          <a:bodyPr>
            <a:normAutofit/>
          </a:bodyPr>
          <a:lstStyle/>
          <a:p>
            <a:pPr indent="0">
              <a:buNone/>
            </a:pPr>
            <a:r>
              <a:rPr lang="de-DE" sz="1800" b="1" dirty="0"/>
              <a:t>A/B-Design Studie</a:t>
            </a:r>
          </a:p>
          <a:p>
            <a:pPr>
              <a:buFontTx/>
              <a:buChar char="-"/>
            </a:pPr>
            <a:r>
              <a:rPr lang="de-DE" sz="1800" b="1" dirty="0"/>
              <a:t>Stichprobengröße:</a:t>
            </a:r>
          </a:p>
          <a:p>
            <a:pPr lvl="1">
              <a:buFontTx/>
              <a:buChar char="-"/>
            </a:pPr>
            <a:r>
              <a:rPr lang="de-DE" sz="1400" b="1" dirty="0"/>
              <a:t>20 Probanden</a:t>
            </a:r>
            <a:endParaRPr lang="de-DE" sz="1400" dirty="0"/>
          </a:p>
          <a:p>
            <a:pPr>
              <a:buFontTx/>
              <a:buChar char="-"/>
            </a:pPr>
            <a:r>
              <a:rPr lang="de-DE" sz="1800" dirty="0"/>
              <a:t>Variablen:</a:t>
            </a:r>
          </a:p>
          <a:p>
            <a:pPr lvl="1">
              <a:buFontTx/>
              <a:buChar char="-"/>
            </a:pPr>
            <a:r>
              <a:rPr lang="de-DE" sz="1800" b="1" dirty="0" err="1"/>
              <a:t>Unabh</a:t>
            </a:r>
            <a:r>
              <a:rPr lang="de-DE" sz="1800" dirty="0"/>
              <a:t>.: Sportler vs. Gamer</a:t>
            </a:r>
          </a:p>
          <a:p>
            <a:pPr lvl="1">
              <a:buFontTx/>
              <a:buChar char="-"/>
            </a:pPr>
            <a:r>
              <a:rPr lang="de-DE" sz="1800" b="1" dirty="0"/>
              <a:t>Abh</a:t>
            </a:r>
            <a:r>
              <a:rPr lang="de-DE" sz="1800" dirty="0"/>
              <a:t>.: TT, TCR, GEQ</a:t>
            </a:r>
          </a:p>
          <a:p>
            <a:pPr>
              <a:buFontTx/>
              <a:buChar char="-"/>
            </a:pPr>
            <a:r>
              <a:rPr lang="de-DE" sz="1800" dirty="0"/>
              <a:t>Probandentasks:</a:t>
            </a:r>
          </a:p>
          <a:p>
            <a:pPr lvl="1">
              <a:buFont typeface="+mj-lt"/>
              <a:buAutoNum type="arabicPeriod"/>
            </a:pPr>
            <a:r>
              <a:rPr lang="de-DE" sz="1800" dirty="0"/>
              <a:t>Passen</a:t>
            </a:r>
          </a:p>
          <a:p>
            <a:pPr lvl="1">
              <a:buFont typeface="+mj-lt"/>
              <a:buAutoNum type="arabicPeriod"/>
            </a:pPr>
            <a:r>
              <a:rPr lang="de-DE" sz="1800" dirty="0"/>
              <a:t>Schießen</a:t>
            </a:r>
          </a:p>
          <a:p>
            <a:pPr lvl="1">
              <a:buFont typeface="+mj-lt"/>
              <a:buAutoNum type="arabicPeriod"/>
            </a:pPr>
            <a:r>
              <a:rPr lang="de-DE" sz="1800" dirty="0" err="1"/>
              <a:t>Puk</a:t>
            </a:r>
            <a:r>
              <a:rPr lang="de-DE" sz="1800" dirty="0"/>
              <a:t> führen</a:t>
            </a:r>
          </a:p>
          <a:p>
            <a:pPr indent="0"/>
            <a:endParaRPr lang="de-DE" dirty="0"/>
          </a:p>
          <a:p>
            <a:pPr indent="0"/>
            <a:endParaRPr lang="de-DE"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9861" y="2297114"/>
            <a:ext cx="1355788" cy="1355788"/>
          </a:xfrm>
          <a:prstGeom prst="rect">
            <a:avLst/>
          </a:prstGeom>
        </p:spPr>
      </p:pic>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42460" y="2297114"/>
            <a:ext cx="1355788" cy="1355788"/>
          </a:xfrm>
          <a:prstGeom prst="rect">
            <a:avLst/>
          </a:prstGeom>
        </p:spPr>
      </p:pic>
      <p:sp>
        <p:nvSpPr>
          <p:cNvPr id="4" name="Rectangle 3"/>
          <p:cNvSpPr/>
          <p:nvPr/>
        </p:nvSpPr>
        <p:spPr>
          <a:xfrm>
            <a:off x="5499126" y="3904407"/>
            <a:ext cx="1277257" cy="503012"/>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dirty="0">
                <a:solidFill>
                  <a:schemeClr val="bg1"/>
                </a:solidFill>
              </a:rPr>
              <a:t>Sportler</a:t>
            </a:r>
            <a:endParaRPr lang="en-US" dirty="0">
              <a:solidFill>
                <a:schemeClr val="bg1"/>
              </a:solidFill>
            </a:endParaRPr>
          </a:p>
        </p:txBody>
      </p:sp>
      <p:sp>
        <p:nvSpPr>
          <p:cNvPr id="15" name="Rectangle 14"/>
          <p:cNvSpPr/>
          <p:nvPr/>
        </p:nvSpPr>
        <p:spPr>
          <a:xfrm>
            <a:off x="9820991" y="3904407"/>
            <a:ext cx="1277257" cy="503012"/>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dirty="0">
                <a:solidFill>
                  <a:schemeClr val="bg1"/>
                </a:solidFill>
              </a:rPr>
              <a:t>Gamer</a:t>
            </a:r>
            <a:endParaRPr lang="en-US" dirty="0">
              <a:solidFill>
                <a:schemeClr val="bg1"/>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5200" y="3662426"/>
            <a:ext cx="986974" cy="986974"/>
          </a:xfrm>
          <a:prstGeom prst="rect">
            <a:avLst/>
          </a:prstGeom>
        </p:spPr>
      </p:pic>
      <p:cxnSp>
        <p:nvCxnSpPr>
          <p:cNvPr id="18" name="Gerade Verbindung mit Pfeil 43"/>
          <p:cNvCxnSpPr>
            <a:stCxn id="4" idx="3"/>
            <a:endCxn id="6" idx="1"/>
          </p:cNvCxnSpPr>
          <p:nvPr/>
        </p:nvCxnSpPr>
        <p:spPr>
          <a:xfrm>
            <a:off x="6776383" y="4155913"/>
            <a:ext cx="1028817" cy="0"/>
          </a:xfrm>
          <a:prstGeom prst="straightConnector1">
            <a:avLst/>
          </a:prstGeom>
          <a:ln w="76200">
            <a:solidFill>
              <a:schemeClr val="bg2"/>
            </a:solidFill>
            <a:tailEnd type="triangle"/>
          </a:ln>
        </p:spPr>
        <p:style>
          <a:lnRef idx="3">
            <a:schemeClr val="accent6"/>
          </a:lnRef>
          <a:fillRef idx="0">
            <a:schemeClr val="accent6"/>
          </a:fillRef>
          <a:effectRef idx="2">
            <a:schemeClr val="accent6"/>
          </a:effectRef>
          <a:fontRef idx="minor">
            <a:schemeClr val="tx1"/>
          </a:fontRef>
        </p:style>
      </p:cxnSp>
      <p:cxnSp>
        <p:nvCxnSpPr>
          <p:cNvPr id="21" name="Gerade Verbindung mit Pfeil 43"/>
          <p:cNvCxnSpPr>
            <a:stCxn id="15" idx="1"/>
            <a:endCxn id="6" idx="3"/>
          </p:cNvCxnSpPr>
          <p:nvPr/>
        </p:nvCxnSpPr>
        <p:spPr>
          <a:xfrm flipH="1">
            <a:off x="8792174" y="4155913"/>
            <a:ext cx="1028817" cy="0"/>
          </a:xfrm>
          <a:prstGeom prst="straightConnector1">
            <a:avLst/>
          </a:prstGeom>
          <a:ln w="76200">
            <a:solidFill>
              <a:schemeClr val="bg2"/>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052905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6D2B3-6FB3-4609-AD1E-399EEC407575}" type="datetime1">
              <a:rPr lang="de-DE" smtClean="0"/>
              <a:t>31.07.2017</a:t>
            </a:fld>
            <a:endParaRPr lang="de-DE"/>
          </a:p>
        </p:txBody>
      </p:sp>
      <p:sp>
        <p:nvSpPr>
          <p:cNvPr id="5" name="Slide Number Placeholder 4"/>
          <p:cNvSpPr>
            <a:spLocks noGrp="1"/>
          </p:cNvSpPr>
          <p:nvPr>
            <p:ph type="sldNum" sz="quarter" idx="12"/>
          </p:nvPr>
        </p:nvSpPr>
        <p:spPr/>
        <p:txBody>
          <a:bodyPr/>
          <a:lstStyle/>
          <a:p>
            <a:fld id="{DAB6B4DC-6943-42CD-998B-5EE943E39789}" type="slidenum">
              <a:rPr lang="de-DE" smtClean="0"/>
              <a:t>2</a:t>
            </a:fld>
            <a:endParaRPr lang="de-DE"/>
          </a:p>
        </p:txBody>
      </p:sp>
      <p:sp>
        <p:nvSpPr>
          <p:cNvPr id="6" name="Text Placeholder 5"/>
          <p:cNvSpPr>
            <a:spLocks noGrp="1"/>
          </p:cNvSpPr>
          <p:nvPr>
            <p:ph type="body" sz="quarter" idx="13"/>
          </p:nvPr>
        </p:nvSpPr>
        <p:spPr>
          <a:ln>
            <a:solidFill>
              <a:schemeClr val="bg1"/>
            </a:solidFill>
          </a:ln>
        </p:spPr>
        <p:txBody>
          <a:bodyPr>
            <a:normAutofit/>
          </a:bodyPr>
          <a:lstStyle/>
          <a:p>
            <a:r>
              <a:rPr lang="de-DE" sz="7200" dirty="0"/>
              <a:t>Fragestellung	</a:t>
            </a:r>
            <a:endParaRPr lang="en-US" sz="7200" dirty="0"/>
          </a:p>
        </p:txBody>
      </p:sp>
    </p:spTree>
    <p:extLst>
      <p:ext uri="{BB962C8B-B14F-4D97-AF65-F5344CB8AC3E}">
        <p14:creationId xmlns:p14="http://schemas.microsoft.com/office/powerpoint/2010/main" val="142902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Design</a:t>
            </a:r>
          </a:p>
        </p:txBody>
      </p:sp>
      <p:sp>
        <p:nvSpPr>
          <p:cNvPr id="3" name="Inhaltsplatzhalter 2"/>
          <p:cNvSpPr>
            <a:spLocks noGrp="1"/>
          </p:cNvSpPr>
          <p:nvPr>
            <p:ph idx="1"/>
          </p:nvPr>
        </p:nvSpPr>
        <p:spPr/>
        <p:txBody>
          <a:bodyPr/>
          <a:lstStyle/>
          <a:p>
            <a:r>
              <a:rPr lang="de-DE" dirty="0" smtClean="0"/>
              <a:t>Unabhängige Variablen:</a:t>
            </a:r>
          </a:p>
          <a:p>
            <a:pPr lvl="1"/>
            <a:r>
              <a:rPr lang="de-DE" dirty="0" err="1" smtClean="0"/>
              <a:t>Probadengruppe</a:t>
            </a:r>
            <a:r>
              <a:rPr lang="de-DE" dirty="0" smtClean="0"/>
              <a:t>: Sportler vs. Gamer</a:t>
            </a:r>
          </a:p>
          <a:p>
            <a:pPr marL="457200" lvl="1" indent="0">
              <a:buNone/>
            </a:pPr>
            <a:endParaRPr lang="de-DE" dirty="0"/>
          </a:p>
          <a:p>
            <a:r>
              <a:rPr lang="de-DE" dirty="0" smtClean="0"/>
              <a:t>Abhängige Variablen:</a:t>
            </a:r>
          </a:p>
          <a:p>
            <a:pPr lvl="1"/>
            <a:r>
              <a:rPr lang="de-DE" dirty="0" smtClean="0"/>
              <a:t>Task Times</a:t>
            </a:r>
          </a:p>
          <a:p>
            <a:pPr lvl="1"/>
            <a:r>
              <a:rPr lang="de-DE" dirty="0" smtClean="0"/>
              <a:t>Task </a:t>
            </a:r>
            <a:r>
              <a:rPr lang="de-DE" dirty="0" err="1" smtClean="0"/>
              <a:t>Completion</a:t>
            </a:r>
            <a:r>
              <a:rPr lang="de-DE" dirty="0" smtClean="0"/>
              <a:t> </a:t>
            </a:r>
            <a:r>
              <a:rPr lang="de-DE" dirty="0" err="1" smtClean="0"/>
              <a:t>rates</a:t>
            </a:r>
            <a:endParaRPr lang="de-DE" dirty="0" smtClean="0"/>
          </a:p>
          <a:p>
            <a:pPr lvl="1"/>
            <a:r>
              <a:rPr lang="de-DE" dirty="0" smtClean="0"/>
              <a:t>Error </a:t>
            </a:r>
            <a:r>
              <a:rPr lang="de-DE" dirty="0" err="1" smtClean="0"/>
              <a:t>rates</a:t>
            </a:r>
            <a:endParaRPr lang="de-DE" dirty="0" smtClean="0"/>
          </a:p>
          <a:p>
            <a:pPr lvl="1"/>
            <a:r>
              <a:rPr lang="de-DE" dirty="0" smtClean="0"/>
              <a:t>(Kraftaufwand)</a:t>
            </a:r>
          </a:p>
          <a:p>
            <a:pPr lvl="1"/>
            <a:r>
              <a:rPr lang="de-DE" dirty="0" smtClean="0"/>
              <a:t>GEQ</a:t>
            </a:r>
          </a:p>
          <a:p>
            <a:pPr lvl="1"/>
            <a:r>
              <a:rPr lang="de-DE" dirty="0" smtClean="0"/>
              <a:t>IEQ</a:t>
            </a:r>
          </a:p>
          <a:p>
            <a:pPr lvl="1"/>
            <a:r>
              <a:rPr lang="de-DE" dirty="0" smtClean="0"/>
              <a:t>Interview</a:t>
            </a:r>
          </a:p>
          <a:p>
            <a:pPr lvl="1"/>
            <a:endParaRPr lang="de-DE" dirty="0"/>
          </a:p>
        </p:txBody>
      </p:sp>
      <p:sp>
        <p:nvSpPr>
          <p:cNvPr id="4" name="Datumsplatzhalter 3"/>
          <p:cNvSpPr>
            <a:spLocks noGrp="1"/>
          </p:cNvSpPr>
          <p:nvPr>
            <p:ph type="dt" sz="half" idx="10"/>
          </p:nvPr>
        </p:nvSpPr>
        <p:spPr/>
        <p:txBody>
          <a:bodyPr/>
          <a:lstStyle/>
          <a:p>
            <a:fld id="{6076D2B3-6FB3-4609-AD1E-399EEC407575}" type="datetime1">
              <a:rPr lang="de-DE" smtClean="0"/>
              <a:t>31.07.2017</a:t>
            </a:fld>
            <a:endParaRPr lang="de-DE"/>
          </a:p>
        </p:txBody>
      </p:sp>
      <p:sp>
        <p:nvSpPr>
          <p:cNvPr id="5" name="Foliennummernplatzhalter 4"/>
          <p:cNvSpPr>
            <a:spLocks noGrp="1"/>
          </p:cNvSpPr>
          <p:nvPr>
            <p:ph type="sldNum" sz="quarter" idx="12"/>
          </p:nvPr>
        </p:nvSpPr>
        <p:spPr/>
        <p:txBody>
          <a:bodyPr/>
          <a:lstStyle/>
          <a:p>
            <a:fld id="{DAB6B4DC-6943-42CD-998B-5EE943E39789}" type="slidenum">
              <a:rPr lang="de-DE" smtClean="0"/>
              <a:t>20</a:t>
            </a:fld>
            <a:endParaRPr lang="de-DE"/>
          </a:p>
        </p:txBody>
      </p:sp>
    </p:spTree>
    <p:extLst>
      <p:ext uri="{BB962C8B-B14F-4D97-AF65-F5344CB8AC3E}">
        <p14:creationId xmlns:p14="http://schemas.microsoft.com/office/powerpoint/2010/main" val="982858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Zeitplan</a:t>
            </a:r>
            <a:endParaRPr lang="de-DE" dirty="0"/>
          </a:p>
        </p:txBody>
      </p:sp>
      <p:graphicFrame>
        <p:nvGraphicFramePr>
          <p:cNvPr id="4" name="Inhaltsplatzhalter 3"/>
          <p:cNvGraphicFramePr>
            <a:graphicFrameLocks noGrp="1"/>
          </p:cNvGraphicFramePr>
          <p:nvPr>
            <p:ph sz="half" idx="1"/>
            <p:extLst>
              <p:ext uri="{D42A27DB-BD31-4B8C-83A1-F6EECF244321}">
                <p14:modId xmlns:p14="http://schemas.microsoft.com/office/powerpoint/2010/main" val="1348331184"/>
              </p:ext>
            </p:extLst>
          </p:nvPr>
        </p:nvGraphicFramePr>
        <p:xfrm>
          <a:off x="838200" y="1295400"/>
          <a:ext cx="10515600" cy="4635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bgerundetes Rechteck 5"/>
          <p:cNvSpPr/>
          <p:nvPr/>
        </p:nvSpPr>
        <p:spPr>
          <a:xfrm>
            <a:off x="963745" y="3047734"/>
            <a:ext cx="1155778" cy="556862"/>
          </a:xfrm>
          <a:prstGeom prst="round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Mai</a:t>
            </a:r>
          </a:p>
        </p:txBody>
      </p:sp>
      <p:sp>
        <p:nvSpPr>
          <p:cNvPr id="7" name="Abgerundetes Rechteck 6"/>
          <p:cNvSpPr/>
          <p:nvPr/>
        </p:nvSpPr>
        <p:spPr>
          <a:xfrm>
            <a:off x="2433082" y="3056288"/>
            <a:ext cx="1155778" cy="556862"/>
          </a:xfrm>
          <a:prstGeom prst="round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Ende Juni</a:t>
            </a:r>
          </a:p>
        </p:txBody>
      </p:sp>
      <p:sp>
        <p:nvSpPr>
          <p:cNvPr id="8" name="Abgerundetes Rechteck 7"/>
          <p:cNvSpPr/>
          <p:nvPr/>
        </p:nvSpPr>
        <p:spPr>
          <a:xfrm>
            <a:off x="4005278" y="3056288"/>
            <a:ext cx="1087791" cy="556862"/>
          </a:xfrm>
          <a:prstGeom prst="round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Mitte Juli</a:t>
            </a:r>
          </a:p>
        </p:txBody>
      </p:sp>
      <p:sp>
        <p:nvSpPr>
          <p:cNvPr id="9" name="Abgerundetes Rechteck 8"/>
          <p:cNvSpPr/>
          <p:nvPr/>
        </p:nvSpPr>
        <p:spPr>
          <a:xfrm>
            <a:off x="5560927" y="3047734"/>
            <a:ext cx="1087791" cy="556862"/>
          </a:xfrm>
          <a:prstGeom prst="round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Juli/Ende August</a:t>
            </a:r>
            <a:endParaRPr lang="de-DE" sz="1400" dirty="0"/>
          </a:p>
        </p:txBody>
      </p:sp>
      <p:sp>
        <p:nvSpPr>
          <p:cNvPr id="10" name="Abgerundetes Rechteck 9"/>
          <p:cNvSpPr/>
          <p:nvPr/>
        </p:nvSpPr>
        <p:spPr>
          <a:xfrm>
            <a:off x="7053519" y="3033096"/>
            <a:ext cx="1087791" cy="556862"/>
          </a:xfrm>
          <a:prstGeom prst="round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Ende </a:t>
            </a:r>
            <a:r>
              <a:rPr lang="de-DE" sz="1400" dirty="0"/>
              <a:t>September</a:t>
            </a:r>
          </a:p>
        </p:txBody>
      </p:sp>
      <p:sp>
        <p:nvSpPr>
          <p:cNvPr id="11" name="Abgerundetes Rechteck 10"/>
          <p:cNvSpPr/>
          <p:nvPr/>
        </p:nvSpPr>
        <p:spPr>
          <a:xfrm>
            <a:off x="8620785" y="3056288"/>
            <a:ext cx="1087791" cy="556862"/>
          </a:xfrm>
          <a:prstGeom prst="round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Mitte November</a:t>
            </a:r>
          </a:p>
        </p:txBody>
      </p:sp>
      <p:sp>
        <p:nvSpPr>
          <p:cNvPr id="12" name="Abgerundetes Rechteck 11"/>
          <p:cNvSpPr/>
          <p:nvPr/>
        </p:nvSpPr>
        <p:spPr>
          <a:xfrm>
            <a:off x="10124994" y="3056288"/>
            <a:ext cx="1087791" cy="556862"/>
          </a:xfrm>
          <a:prstGeom prst="round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Ende Dezember</a:t>
            </a:r>
            <a:endParaRPr lang="de-DE" sz="1400" dirty="0"/>
          </a:p>
        </p:txBody>
      </p:sp>
    </p:spTree>
    <p:extLst>
      <p:ext uri="{BB962C8B-B14F-4D97-AF65-F5344CB8AC3E}">
        <p14:creationId xmlns:p14="http://schemas.microsoft.com/office/powerpoint/2010/main" val="4200030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6D2B3-6FB3-4609-AD1E-399EEC407575}" type="datetime1">
              <a:rPr lang="de-DE" smtClean="0"/>
              <a:t>31.07.2017</a:t>
            </a:fld>
            <a:endParaRPr lang="de-DE"/>
          </a:p>
        </p:txBody>
      </p:sp>
      <p:sp>
        <p:nvSpPr>
          <p:cNvPr id="5" name="Slide Number Placeholder 4"/>
          <p:cNvSpPr>
            <a:spLocks noGrp="1"/>
          </p:cNvSpPr>
          <p:nvPr>
            <p:ph type="sldNum" sz="quarter" idx="12"/>
          </p:nvPr>
        </p:nvSpPr>
        <p:spPr/>
        <p:txBody>
          <a:bodyPr/>
          <a:lstStyle/>
          <a:p>
            <a:fld id="{DAB6B4DC-6943-42CD-998B-5EE943E39789}" type="slidenum">
              <a:rPr lang="de-DE" smtClean="0"/>
              <a:t>22</a:t>
            </a:fld>
            <a:endParaRPr lang="de-DE"/>
          </a:p>
        </p:txBody>
      </p:sp>
      <p:sp>
        <p:nvSpPr>
          <p:cNvPr id="6" name="Text Placeholder 5"/>
          <p:cNvSpPr>
            <a:spLocks noGrp="1"/>
          </p:cNvSpPr>
          <p:nvPr>
            <p:ph type="body" sz="quarter" idx="13"/>
          </p:nvPr>
        </p:nvSpPr>
        <p:spPr>
          <a:ln>
            <a:solidFill>
              <a:schemeClr val="bg1"/>
            </a:solidFill>
          </a:ln>
        </p:spPr>
        <p:txBody>
          <a:bodyPr>
            <a:normAutofit/>
          </a:bodyPr>
          <a:lstStyle/>
          <a:p>
            <a:r>
              <a:rPr lang="de-DE" sz="6600" dirty="0"/>
              <a:t>Quellen</a:t>
            </a:r>
            <a:endParaRPr lang="en-US" sz="6600" dirty="0"/>
          </a:p>
        </p:txBody>
      </p:sp>
    </p:spTree>
    <p:extLst>
      <p:ext uri="{BB962C8B-B14F-4D97-AF65-F5344CB8AC3E}">
        <p14:creationId xmlns:p14="http://schemas.microsoft.com/office/powerpoint/2010/main" val="3237712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Quellen</a:t>
            </a:r>
          </a:p>
        </p:txBody>
      </p:sp>
      <p:sp>
        <p:nvSpPr>
          <p:cNvPr id="3" name="Inhaltsplatzhalter 2"/>
          <p:cNvSpPr>
            <a:spLocks noGrp="1"/>
          </p:cNvSpPr>
          <p:nvPr>
            <p:ph sz="half" idx="1"/>
          </p:nvPr>
        </p:nvSpPr>
        <p:spPr/>
        <p:txBody>
          <a:bodyPr>
            <a:normAutofit fontScale="32500" lnSpcReduction="20000"/>
          </a:bodyPr>
          <a:lstStyle/>
          <a:p>
            <a:r>
              <a:rPr lang="en-US" dirty="0"/>
              <a:t>Cairns, P., Li, J., Wang, W., &amp; </a:t>
            </a:r>
            <a:r>
              <a:rPr lang="en-US" dirty="0" err="1"/>
              <a:t>Nordin</a:t>
            </a:r>
            <a:r>
              <a:rPr lang="en-US" dirty="0"/>
              <a:t>, A. I. (2014). The influence of controllers on immersion in mobile games. </a:t>
            </a:r>
            <a:r>
              <a:rPr lang="en-US" i="1" dirty="0"/>
              <a:t>Proceedings of the 32nd Annual ACM Conference on Human Factors in Computing Systems - CHI ’14</a:t>
            </a:r>
            <a:r>
              <a:rPr lang="en-US" dirty="0"/>
              <a:t>, 371–380. </a:t>
            </a:r>
          </a:p>
          <a:p>
            <a:endParaRPr lang="en-US" dirty="0"/>
          </a:p>
          <a:p>
            <a:r>
              <a:rPr lang="en-US" dirty="0" err="1"/>
              <a:t>Sheinin</a:t>
            </a:r>
            <a:r>
              <a:rPr lang="en-US" dirty="0"/>
              <a:t>, M., &amp; </a:t>
            </a:r>
            <a:r>
              <a:rPr lang="en-US" dirty="0" err="1"/>
              <a:t>Gutwin</a:t>
            </a:r>
            <a:r>
              <a:rPr lang="en-US" dirty="0"/>
              <a:t>, C. (2014). Exertion in the small: Improving differentiation and expressiveness in sports games with physical controls. </a:t>
            </a:r>
            <a:r>
              <a:rPr lang="en-US" i="1" dirty="0"/>
              <a:t>32nd Annual ACM Conference on Human Factors in Computing Systems, CHI 2014</a:t>
            </a:r>
            <a:r>
              <a:rPr lang="en-US" dirty="0"/>
              <a:t>, 1845–1854.</a:t>
            </a:r>
          </a:p>
          <a:p>
            <a:endParaRPr lang="en-US" dirty="0"/>
          </a:p>
          <a:p>
            <a:r>
              <a:rPr lang="en-US" dirty="0" err="1"/>
              <a:t>Gerling</a:t>
            </a:r>
            <a:r>
              <a:rPr lang="en-US" dirty="0"/>
              <a:t>, K. M., </a:t>
            </a:r>
            <a:r>
              <a:rPr lang="en-US" dirty="0" err="1"/>
              <a:t>Klauser</a:t>
            </a:r>
            <a:r>
              <a:rPr lang="en-US" dirty="0"/>
              <a:t>, M., &amp; </a:t>
            </a:r>
            <a:r>
              <a:rPr lang="en-US" dirty="0" err="1"/>
              <a:t>Niesenhaus</a:t>
            </a:r>
            <a:r>
              <a:rPr lang="en-US" dirty="0"/>
              <a:t>, J. (2011). Measuring the impact of game controllers on player experience in FPS games. </a:t>
            </a:r>
            <a:r>
              <a:rPr lang="en-US" i="1" dirty="0"/>
              <a:t>Proceedings of the 15th International Academic </a:t>
            </a:r>
            <a:r>
              <a:rPr lang="en-US" i="1" dirty="0" err="1"/>
              <a:t>MindTrek</a:t>
            </a:r>
            <a:r>
              <a:rPr lang="en-US" i="1" dirty="0"/>
              <a:t> Conference on Envisioning Future Media Environments - </a:t>
            </a:r>
            <a:r>
              <a:rPr lang="en-US" i="1" dirty="0" err="1"/>
              <a:t>MindTrek</a:t>
            </a:r>
            <a:r>
              <a:rPr lang="en-US" i="1" dirty="0"/>
              <a:t> ’11</a:t>
            </a:r>
            <a:r>
              <a:rPr lang="en-US" dirty="0"/>
              <a:t>, 83.</a:t>
            </a:r>
            <a:br>
              <a:rPr lang="en-US" dirty="0"/>
            </a:br>
            <a:endParaRPr lang="en-US" dirty="0"/>
          </a:p>
          <a:p>
            <a:r>
              <a:rPr lang="en-US" dirty="0" err="1"/>
              <a:t>Skalski</a:t>
            </a:r>
            <a:r>
              <a:rPr lang="en-US" dirty="0"/>
              <a:t>, P., </a:t>
            </a:r>
            <a:r>
              <a:rPr lang="en-US" dirty="0" err="1"/>
              <a:t>Tamborini</a:t>
            </a:r>
            <a:r>
              <a:rPr lang="en-US" dirty="0"/>
              <a:t>, R., Shelton, A., </a:t>
            </a:r>
            <a:r>
              <a:rPr lang="en-US" dirty="0" err="1"/>
              <a:t>Buncher</a:t>
            </a:r>
            <a:r>
              <a:rPr lang="en-US" dirty="0"/>
              <a:t>, M., and Lindmark, P. Mapping the road to fun: Natural video game controllers, presence, and game enjoyment. New Media Society 13 (2011), 224–242.</a:t>
            </a:r>
          </a:p>
          <a:p>
            <a:endParaRPr lang="en-US" dirty="0"/>
          </a:p>
          <a:p>
            <a:r>
              <a:rPr lang="de-DE" dirty="0" err="1"/>
              <a:t>Napatov</a:t>
            </a:r>
            <a:r>
              <a:rPr lang="de-DE" dirty="0"/>
              <a:t>, D.,</a:t>
            </a:r>
            <a:r>
              <a:rPr lang="de-DE" dirty="0" err="1"/>
              <a:t>Castellucci</a:t>
            </a:r>
            <a:r>
              <a:rPr lang="de-DE" dirty="0"/>
              <a:t>, S.J., &amp; </a:t>
            </a:r>
            <a:r>
              <a:rPr lang="de-DE" dirty="0" err="1"/>
              <a:t>MacKenzie</a:t>
            </a:r>
            <a:r>
              <a:rPr lang="de-DE" dirty="0"/>
              <a:t>, I.S. 2009. ISO 9241-9 </a:t>
            </a:r>
            <a:r>
              <a:rPr lang="de-DE" dirty="0" err="1"/>
              <a:t>evaluation</a:t>
            </a:r>
            <a:r>
              <a:rPr lang="de-DE" dirty="0"/>
              <a:t> </a:t>
            </a:r>
            <a:r>
              <a:rPr lang="de-DE" dirty="0" err="1"/>
              <a:t>of</a:t>
            </a:r>
            <a:r>
              <a:rPr lang="de-DE" dirty="0"/>
              <a:t> </a:t>
            </a:r>
            <a:r>
              <a:rPr lang="de-DE" dirty="0" err="1"/>
              <a:t>video</a:t>
            </a:r>
            <a:r>
              <a:rPr lang="de-DE" dirty="0"/>
              <a:t> </a:t>
            </a:r>
            <a:r>
              <a:rPr lang="de-DE" dirty="0" err="1"/>
              <a:t>game</a:t>
            </a:r>
            <a:r>
              <a:rPr lang="de-DE" dirty="0"/>
              <a:t> </a:t>
            </a:r>
            <a:r>
              <a:rPr lang="de-DE" dirty="0" err="1"/>
              <a:t>controllers</a:t>
            </a:r>
            <a:r>
              <a:rPr lang="de-DE" dirty="0"/>
              <a:t>. In </a:t>
            </a:r>
            <a:r>
              <a:rPr lang="de-DE" dirty="0" err="1"/>
              <a:t>Proceedings</a:t>
            </a:r>
            <a:r>
              <a:rPr lang="de-DE" dirty="0"/>
              <a:t> </a:t>
            </a:r>
            <a:r>
              <a:rPr lang="de-DE" dirty="0" err="1"/>
              <a:t>of</a:t>
            </a:r>
            <a:r>
              <a:rPr lang="de-DE" dirty="0"/>
              <a:t> Graphics Interfaces 2009, Toronto, Canada.</a:t>
            </a:r>
          </a:p>
          <a:p>
            <a:endParaRPr lang="de-DE" dirty="0"/>
          </a:p>
          <a:p>
            <a:r>
              <a:rPr lang="en-US" dirty="0" err="1"/>
              <a:t>Klochek</a:t>
            </a:r>
            <a:r>
              <a:rPr lang="en-US" dirty="0"/>
              <a:t>, C. &amp; </a:t>
            </a:r>
            <a:r>
              <a:rPr lang="en-US" dirty="0" err="1"/>
              <a:t>MacKenzie</a:t>
            </a:r>
            <a:r>
              <a:rPr lang="en-US" dirty="0"/>
              <a:t>, I.S. 2006. Performance measures of game controllers in an three-dimensional environment. In Proceedings of Graphics Interface 2006, Toronto, Canada.</a:t>
            </a:r>
          </a:p>
          <a:p>
            <a:endParaRPr lang="en-US" dirty="0"/>
          </a:p>
          <a:p>
            <a:r>
              <a:rPr lang="en-US" dirty="0" err="1"/>
              <a:t>Isokoski</a:t>
            </a:r>
            <a:r>
              <a:rPr lang="en-US" dirty="0"/>
              <a:t>, P. &amp; Martin, B. 2007. Performance of input devices in FPS target acquisition. In Proceedings of ACE 2007, ACM, New York, NY, USA, 240-241.</a:t>
            </a:r>
          </a:p>
          <a:p>
            <a:endParaRPr lang="en-US" dirty="0"/>
          </a:p>
          <a:p>
            <a:r>
              <a:rPr lang="en-US" dirty="0" err="1"/>
              <a:t>Ijsselsteijn</a:t>
            </a:r>
            <a:r>
              <a:rPr lang="en-US" dirty="0"/>
              <a:t>, W.A., de </a:t>
            </a:r>
            <a:r>
              <a:rPr lang="en-US" dirty="0" err="1"/>
              <a:t>Kort</a:t>
            </a:r>
            <a:r>
              <a:rPr lang="en-US" dirty="0"/>
              <a:t>, Y.A.W., &amp; </a:t>
            </a:r>
            <a:r>
              <a:rPr lang="en-US" dirty="0" err="1"/>
              <a:t>Poels</a:t>
            </a:r>
            <a:r>
              <a:rPr lang="en-US" dirty="0"/>
              <a:t>, K. (in preparation). The Game Experience Questionnaire: Development of a self-report measure to assess the psychological impact of digital games.</a:t>
            </a:r>
          </a:p>
          <a:p>
            <a:endParaRPr lang="en-US" dirty="0"/>
          </a:p>
          <a:p>
            <a:r>
              <a:rPr lang="en-US" dirty="0" err="1"/>
              <a:t>Brockmyer</a:t>
            </a:r>
            <a:r>
              <a:rPr lang="en-US" dirty="0"/>
              <a:t>, J.H., Fox, C.M., Curtiss, K.A., McBroom, E., Burkhart, K.M., &amp; </a:t>
            </a:r>
            <a:r>
              <a:rPr lang="en-US" dirty="0" err="1"/>
              <a:t>Pidruzny</a:t>
            </a:r>
            <a:r>
              <a:rPr lang="en-US" dirty="0"/>
              <a:t>, J.N. 2009. The development of the Game Engagement Questionnaire: A measure of engagement in video game-playing. Journal of Experimental Social Psychology, 45, 624-634.</a:t>
            </a:r>
          </a:p>
          <a:p>
            <a:endParaRPr lang="en-US" dirty="0"/>
          </a:p>
          <a:p>
            <a:endParaRPr lang="de-DE" dirty="0"/>
          </a:p>
        </p:txBody>
      </p:sp>
    </p:spTree>
    <p:extLst>
      <p:ext uri="{BB962C8B-B14F-4D97-AF65-F5344CB8AC3E}">
        <p14:creationId xmlns:p14="http://schemas.microsoft.com/office/powerpoint/2010/main" val="3531074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6D2B3-6FB3-4609-AD1E-399EEC407575}" type="datetime1">
              <a:rPr lang="de-DE" smtClean="0"/>
              <a:t>31.07.2017</a:t>
            </a:fld>
            <a:endParaRPr lang="de-DE"/>
          </a:p>
        </p:txBody>
      </p:sp>
      <p:sp>
        <p:nvSpPr>
          <p:cNvPr id="5" name="Slide Number Placeholder 4"/>
          <p:cNvSpPr>
            <a:spLocks noGrp="1"/>
          </p:cNvSpPr>
          <p:nvPr>
            <p:ph type="sldNum" sz="quarter" idx="12"/>
          </p:nvPr>
        </p:nvSpPr>
        <p:spPr/>
        <p:txBody>
          <a:bodyPr/>
          <a:lstStyle/>
          <a:p>
            <a:fld id="{DAB6B4DC-6943-42CD-998B-5EE943E39789}" type="slidenum">
              <a:rPr lang="de-DE" smtClean="0"/>
              <a:t>3</a:t>
            </a:fld>
            <a:endParaRPr lang="de-DE"/>
          </a:p>
        </p:txBody>
      </p:sp>
      <p:sp>
        <p:nvSpPr>
          <p:cNvPr id="13" name="Rectangle 12"/>
          <p:cNvSpPr/>
          <p:nvPr/>
        </p:nvSpPr>
        <p:spPr>
          <a:xfrm>
            <a:off x="798022" y="1602655"/>
            <a:ext cx="10555778" cy="159604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i="1" dirty="0"/>
              <a:t>„Untersuchung der Game Experience von natürlichen Eingabemöglichkeiten für digitale Sportspiele in der virtuellen Realität“</a:t>
            </a:r>
            <a:endParaRPr lang="en-US" sz="2800" dirty="0"/>
          </a:p>
        </p:txBody>
      </p:sp>
      <p:sp>
        <p:nvSpPr>
          <p:cNvPr id="15" name="Titel 1"/>
          <p:cNvSpPr txBox="1">
            <a:spLocks/>
          </p:cNvSpPr>
          <p:nvPr/>
        </p:nvSpPr>
        <p:spPr>
          <a:xfrm>
            <a:off x="304799" y="310093"/>
            <a:ext cx="11078633" cy="735542"/>
          </a:xfrm>
          <a:prstGeom prst="rect">
            <a:avLst/>
          </a:prstGeom>
        </p:spPr>
        <p:txBody>
          <a:bodyPr anchor="ctr"/>
          <a:lstStyle>
            <a:lvl1pPr algn="l" defTabSz="914400" rtl="0" eaLnBrk="1" latinLnBrk="0" hangingPunct="1">
              <a:lnSpc>
                <a:spcPct val="90000"/>
              </a:lnSpc>
              <a:spcBef>
                <a:spcPct val="0"/>
              </a:spcBef>
              <a:buNone/>
              <a:defRPr sz="3200" b="0" kern="1200">
                <a:solidFill>
                  <a:schemeClr val="bg1"/>
                </a:solidFill>
                <a:latin typeface="+mj-lt"/>
                <a:ea typeface="+mj-ea"/>
                <a:cs typeface="+mj-cs"/>
              </a:defRPr>
            </a:lvl1pPr>
          </a:lstStyle>
          <a:p>
            <a:r>
              <a:rPr lang="de-DE" dirty="0"/>
              <a:t>Fragestellung</a:t>
            </a:r>
          </a:p>
        </p:txBody>
      </p:sp>
      <p:grpSp>
        <p:nvGrpSpPr>
          <p:cNvPr id="19" name="Group 18"/>
          <p:cNvGrpSpPr/>
          <p:nvPr/>
        </p:nvGrpSpPr>
        <p:grpSpPr>
          <a:xfrm>
            <a:off x="798022" y="3755715"/>
            <a:ext cx="10555778" cy="1596040"/>
            <a:chOff x="798022" y="3755715"/>
            <a:chExt cx="9770162" cy="1596040"/>
          </a:xfrm>
        </p:grpSpPr>
        <p:sp>
          <p:nvSpPr>
            <p:cNvPr id="16" name="Rectangle 15"/>
            <p:cNvSpPr/>
            <p:nvPr/>
          </p:nvSpPr>
          <p:spPr>
            <a:xfrm>
              <a:off x="798022" y="3755715"/>
              <a:ext cx="3027840" cy="159604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t>Game Experience</a:t>
              </a:r>
              <a:endParaRPr lang="en-US" sz="2800" dirty="0"/>
            </a:p>
          </p:txBody>
        </p:sp>
        <p:sp>
          <p:nvSpPr>
            <p:cNvPr id="17" name="Rectangle 16"/>
            <p:cNvSpPr/>
            <p:nvPr/>
          </p:nvSpPr>
          <p:spPr>
            <a:xfrm>
              <a:off x="4169183" y="3755715"/>
              <a:ext cx="3027840" cy="159604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t>Natürliche Eingabemöglichkeit: Eishockeyschläger </a:t>
              </a:r>
            </a:p>
            <a:p>
              <a:pPr algn="ctr"/>
              <a:r>
                <a:rPr lang="de-DE" sz="2000" dirty="0"/>
                <a:t>(+ Sensoren)</a:t>
              </a:r>
            </a:p>
          </p:txBody>
        </p:sp>
        <p:sp>
          <p:nvSpPr>
            <p:cNvPr id="18" name="Rectangle 17"/>
            <p:cNvSpPr/>
            <p:nvPr/>
          </p:nvSpPr>
          <p:spPr>
            <a:xfrm>
              <a:off x="7540344" y="3755715"/>
              <a:ext cx="3027840" cy="159604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t>Digitales Sportspiel: Eishockeyspiel</a:t>
              </a:r>
            </a:p>
          </p:txBody>
        </p:sp>
      </p:grpSp>
    </p:spTree>
    <p:extLst>
      <p:ext uri="{BB962C8B-B14F-4D97-AF65-F5344CB8AC3E}">
        <p14:creationId xmlns:p14="http://schemas.microsoft.com/office/powerpoint/2010/main" val="266146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6D2B3-6FB3-4609-AD1E-399EEC407575}" type="datetime1">
              <a:rPr lang="de-DE" smtClean="0"/>
              <a:t>31.07.2017</a:t>
            </a:fld>
            <a:endParaRPr lang="de-DE"/>
          </a:p>
        </p:txBody>
      </p:sp>
      <p:sp>
        <p:nvSpPr>
          <p:cNvPr id="5" name="Slide Number Placeholder 4"/>
          <p:cNvSpPr>
            <a:spLocks noGrp="1"/>
          </p:cNvSpPr>
          <p:nvPr>
            <p:ph type="sldNum" sz="quarter" idx="12"/>
          </p:nvPr>
        </p:nvSpPr>
        <p:spPr/>
        <p:txBody>
          <a:bodyPr/>
          <a:lstStyle/>
          <a:p>
            <a:fld id="{DAB6B4DC-6943-42CD-998B-5EE943E39789}" type="slidenum">
              <a:rPr lang="de-DE" smtClean="0"/>
              <a:t>4</a:t>
            </a:fld>
            <a:endParaRPr lang="de-DE"/>
          </a:p>
        </p:txBody>
      </p:sp>
      <p:sp>
        <p:nvSpPr>
          <p:cNvPr id="13" name="Rectangle 12"/>
          <p:cNvSpPr/>
          <p:nvPr/>
        </p:nvSpPr>
        <p:spPr>
          <a:xfrm>
            <a:off x="798022" y="1602655"/>
            <a:ext cx="10555778" cy="159604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i="1" dirty="0"/>
              <a:t>„Untersuchung der Game Experience von natürlichen Eingabemöglichkeiten für digitale Sportspiele in der virtuellen Realität“</a:t>
            </a:r>
            <a:endParaRPr lang="en-US" sz="2800" dirty="0"/>
          </a:p>
        </p:txBody>
      </p:sp>
      <p:sp>
        <p:nvSpPr>
          <p:cNvPr id="15" name="Titel 1"/>
          <p:cNvSpPr txBox="1">
            <a:spLocks/>
          </p:cNvSpPr>
          <p:nvPr/>
        </p:nvSpPr>
        <p:spPr>
          <a:xfrm>
            <a:off x="304799" y="310093"/>
            <a:ext cx="11078633" cy="735542"/>
          </a:xfrm>
          <a:prstGeom prst="rect">
            <a:avLst/>
          </a:prstGeom>
        </p:spPr>
        <p:txBody>
          <a:bodyPr anchor="ctr"/>
          <a:lstStyle>
            <a:lvl1pPr algn="l" defTabSz="914400" rtl="0" eaLnBrk="1" latinLnBrk="0" hangingPunct="1">
              <a:lnSpc>
                <a:spcPct val="90000"/>
              </a:lnSpc>
              <a:spcBef>
                <a:spcPct val="0"/>
              </a:spcBef>
              <a:buNone/>
              <a:defRPr sz="3200" b="0" kern="1200">
                <a:solidFill>
                  <a:schemeClr val="bg1"/>
                </a:solidFill>
                <a:latin typeface="+mj-lt"/>
                <a:ea typeface="+mj-ea"/>
                <a:cs typeface="+mj-cs"/>
              </a:defRPr>
            </a:lvl1pPr>
          </a:lstStyle>
          <a:p>
            <a:r>
              <a:rPr lang="de-DE" dirty="0"/>
              <a:t>Fragestellung</a:t>
            </a:r>
          </a:p>
        </p:txBody>
      </p:sp>
      <p:grpSp>
        <p:nvGrpSpPr>
          <p:cNvPr id="2" name="Group 1"/>
          <p:cNvGrpSpPr/>
          <p:nvPr/>
        </p:nvGrpSpPr>
        <p:grpSpPr>
          <a:xfrm>
            <a:off x="798022" y="4806745"/>
            <a:ext cx="10585410" cy="1432129"/>
            <a:chOff x="-1691091" y="4736214"/>
            <a:chExt cx="14525348" cy="1432129"/>
          </a:xfrm>
        </p:grpSpPr>
        <p:sp>
          <p:nvSpPr>
            <p:cNvPr id="16" name="Rectangle 15"/>
            <p:cNvSpPr/>
            <p:nvPr/>
          </p:nvSpPr>
          <p:spPr>
            <a:xfrm>
              <a:off x="3243766" y="4736216"/>
              <a:ext cx="4655634" cy="1432127"/>
            </a:xfrm>
            <a:prstGeom prst="rect">
              <a:avLst/>
            </a:prstGeom>
            <a:solidFill>
              <a:schemeClr val="bg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t>Wie hoch ist die Game Experience bei natürlichen Eingabemöglichkeiten?</a:t>
              </a:r>
            </a:p>
          </p:txBody>
        </p:sp>
        <p:sp>
          <p:nvSpPr>
            <p:cNvPr id="17" name="Rectangle 16"/>
            <p:cNvSpPr/>
            <p:nvPr/>
          </p:nvSpPr>
          <p:spPr>
            <a:xfrm>
              <a:off x="-1691091" y="4736214"/>
              <a:ext cx="4655634" cy="1432127"/>
            </a:xfrm>
            <a:prstGeom prst="rect">
              <a:avLst/>
            </a:prstGeom>
            <a:solidFill>
              <a:schemeClr val="bg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t>Wie effektiv und effizient ist die natürliche Eingabemöglichkeit?</a:t>
              </a:r>
            </a:p>
          </p:txBody>
        </p:sp>
        <p:sp>
          <p:nvSpPr>
            <p:cNvPr id="18" name="Rectangle 17"/>
            <p:cNvSpPr/>
            <p:nvPr/>
          </p:nvSpPr>
          <p:spPr>
            <a:xfrm>
              <a:off x="8178623" y="4736215"/>
              <a:ext cx="4655634" cy="1432127"/>
            </a:xfrm>
            <a:prstGeom prst="rect">
              <a:avLst/>
            </a:prstGeom>
            <a:solidFill>
              <a:schemeClr val="bg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t>Gibt es Unterschiede im Spielspaß für verschiedene Nutzergruppen?</a:t>
              </a:r>
            </a:p>
          </p:txBody>
        </p:sp>
      </p:grpSp>
      <p:sp>
        <p:nvSpPr>
          <p:cNvPr id="3" name="Oval 2"/>
          <p:cNvSpPr/>
          <p:nvPr/>
        </p:nvSpPr>
        <p:spPr>
          <a:xfrm>
            <a:off x="1892086" y="3400378"/>
            <a:ext cx="1204684" cy="1204684"/>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488384" y="3400378"/>
            <a:ext cx="1204684" cy="1204684"/>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9084683" y="3400378"/>
            <a:ext cx="1204684" cy="1204684"/>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3" idx="4"/>
            <a:endCxn id="17" idx="0"/>
          </p:cNvCxnSpPr>
          <p:nvPr/>
        </p:nvCxnSpPr>
        <p:spPr>
          <a:xfrm>
            <a:off x="2494428" y="4605062"/>
            <a:ext cx="1" cy="20168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4"/>
            <a:endCxn id="16" idx="0"/>
          </p:cNvCxnSpPr>
          <p:nvPr/>
        </p:nvCxnSpPr>
        <p:spPr>
          <a:xfrm>
            <a:off x="6090726" y="4605062"/>
            <a:ext cx="1" cy="20168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4"/>
            <a:endCxn id="18" idx="0"/>
          </p:cNvCxnSpPr>
          <p:nvPr/>
        </p:nvCxnSpPr>
        <p:spPr>
          <a:xfrm>
            <a:off x="9687025" y="4605062"/>
            <a:ext cx="1" cy="20168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494428" y="3209316"/>
            <a:ext cx="1" cy="20168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090726" y="3209316"/>
            <a:ext cx="1" cy="20168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9687025" y="3209316"/>
            <a:ext cx="1" cy="20168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8060" y="3628051"/>
            <a:ext cx="735986" cy="735986"/>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800000">
            <a:off x="2093768" y="3635853"/>
            <a:ext cx="714235" cy="714235"/>
          </a:xfrm>
          <a:prstGeom prst="rect">
            <a:avLst/>
          </a:prstGeom>
        </p:spPr>
      </p:pic>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68620" y="3680614"/>
            <a:ext cx="644212" cy="644212"/>
          </a:xfrm>
          <a:prstGeom prst="rect">
            <a:avLst/>
          </a:prstGeom>
        </p:spPr>
      </p:pic>
    </p:spTree>
    <p:extLst>
      <p:ext uri="{BB962C8B-B14F-4D97-AF65-F5344CB8AC3E}">
        <p14:creationId xmlns:p14="http://schemas.microsoft.com/office/powerpoint/2010/main" val="740149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6D2B3-6FB3-4609-AD1E-399EEC407575}" type="datetime1">
              <a:rPr lang="de-DE" smtClean="0"/>
              <a:t>31.07.2017</a:t>
            </a:fld>
            <a:endParaRPr lang="de-DE"/>
          </a:p>
        </p:txBody>
      </p:sp>
      <p:sp>
        <p:nvSpPr>
          <p:cNvPr id="5" name="Slide Number Placeholder 4"/>
          <p:cNvSpPr>
            <a:spLocks noGrp="1"/>
          </p:cNvSpPr>
          <p:nvPr>
            <p:ph type="sldNum" sz="quarter" idx="12"/>
          </p:nvPr>
        </p:nvSpPr>
        <p:spPr/>
        <p:txBody>
          <a:bodyPr/>
          <a:lstStyle/>
          <a:p>
            <a:fld id="{DAB6B4DC-6943-42CD-998B-5EE943E39789}" type="slidenum">
              <a:rPr lang="de-DE" smtClean="0"/>
              <a:t>5</a:t>
            </a:fld>
            <a:endParaRPr lang="de-DE"/>
          </a:p>
        </p:txBody>
      </p:sp>
      <p:sp>
        <p:nvSpPr>
          <p:cNvPr id="6" name="Text Placeholder 5"/>
          <p:cNvSpPr>
            <a:spLocks noGrp="1"/>
          </p:cNvSpPr>
          <p:nvPr>
            <p:ph type="body" sz="quarter" idx="13"/>
          </p:nvPr>
        </p:nvSpPr>
        <p:spPr>
          <a:ln>
            <a:solidFill>
              <a:schemeClr val="bg1"/>
            </a:solidFill>
          </a:ln>
        </p:spPr>
        <p:txBody>
          <a:bodyPr>
            <a:normAutofit/>
          </a:bodyPr>
          <a:lstStyle/>
          <a:p>
            <a:r>
              <a:rPr lang="de-DE" sz="6600" dirty="0"/>
              <a:t>  Verwandte</a:t>
            </a:r>
          </a:p>
          <a:p>
            <a:r>
              <a:rPr lang="de-DE" sz="6600" dirty="0"/>
              <a:t>Arbeiten</a:t>
            </a:r>
            <a:endParaRPr lang="en-US" sz="6600" dirty="0"/>
          </a:p>
        </p:txBody>
      </p:sp>
    </p:spTree>
    <p:extLst>
      <p:ext uri="{BB962C8B-B14F-4D97-AF65-F5344CB8AC3E}">
        <p14:creationId xmlns:p14="http://schemas.microsoft.com/office/powerpoint/2010/main" val="1123024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a:xfrm>
            <a:off x="3583520" y="2800369"/>
            <a:ext cx="1869198" cy="18691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412966" y="2800369"/>
            <a:ext cx="1869198" cy="18691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9243251" y="2800369"/>
            <a:ext cx="1869198" cy="18691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10966" y="2800369"/>
            <a:ext cx="1869198" cy="18691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p:txBody>
          <a:bodyPr>
            <a:noAutofit/>
          </a:bodyPr>
          <a:lstStyle/>
          <a:p>
            <a:r>
              <a:rPr lang="en-US" dirty="0"/>
              <a:t>The influence of controllers on immersion in mobile games. </a:t>
            </a:r>
            <a:r>
              <a:rPr lang="en-US" sz="1800" dirty="0"/>
              <a:t/>
            </a:r>
            <a:br>
              <a:rPr lang="en-US" sz="1800" dirty="0"/>
            </a:br>
            <a:r>
              <a:rPr lang="en-US" sz="1100" dirty="0"/>
              <a:t>Cairns, P., Li, J., Wang, W., &amp; </a:t>
            </a:r>
            <a:r>
              <a:rPr lang="en-US" sz="1100" dirty="0" err="1"/>
              <a:t>Nordin</a:t>
            </a:r>
            <a:r>
              <a:rPr lang="en-US" sz="1100" dirty="0"/>
              <a:t>, A. I. (2014). Proceedings of the 32nd Annual ACM Conference on Human Factors in Computing Systems - CHI ’14, 371–380. </a:t>
            </a:r>
            <a:endParaRPr lang="de-DE" sz="1100" dirty="0"/>
          </a:p>
        </p:txBody>
      </p:sp>
      <p:sp>
        <p:nvSpPr>
          <p:cNvPr id="6" name="Textfeld 5"/>
          <p:cNvSpPr txBox="1"/>
          <p:nvPr/>
        </p:nvSpPr>
        <p:spPr>
          <a:xfrm>
            <a:off x="1991544" y="6070358"/>
            <a:ext cx="7762056" cy="707886"/>
          </a:xfrm>
          <a:prstGeom prst="rect">
            <a:avLst/>
          </a:prstGeom>
          <a:noFill/>
        </p:spPr>
        <p:txBody>
          <a:bodyPr wrap="square" rtlCol="0">
            <a:spAutoFit/>
          </a:bodyPr>
          <a:lstStyle/>
          <a:p>
            <a:r>
              <a:rPr lang="de-DE" sz="800" b="1" dirty="0">
                <a:solidFill>
                  <a:schemeClr val="bg1"/>
                </a:solidFill>
              </a:rPr>
              <a:t>Bildquellen:</a:t>
            </a:r>
          </a:p>
          <a:p>
            <a:r>
              <a:rPr lang="de-DE" sz="800" dirty="0">
                <a:solidFill>
                  <a:schemeClr val="bg1"/>
                </a:solidFill>
              </a:rPr>
              <a:t>https://images-eu.ssl-images-amazon.com/images/I/41oMu00v4YL._AC_US218_.jpg </a:t>
            </a:r>
          </a:p>
          <a:p>
            <a:r>
              <a:rPr lang="de-DE" sz="800" dirty="0">
                <a:solidFill>
                  <a:schemeClr val="bg1"/>
                </a:solidFill>
              </a:rPr>
              <a:t>http://p5.focus.de/img/fotos/origs500431/2738916174-w536-h354-o-q75-p5/dig-dr-kw52-bigben-wiipack-1.jpg </a:t>
            </a:r>
          </a:p>
          <a:p>
            <a:r>
              <a:rPr lang="de-DE" sz="800" dirty="0">
                <a:solidFill>
                  <a:schemeClr val="bg1"/>
                </a:solidFill>
              </a:rPr>
              <a:t>http://www.elecom.co.jp/news/200706/hgw-005wh/image/HGW-006WH_31L.jpg</a:t>
            </a:r>
          </a:p>
          <a:p>
            <a:r>
              <a:rPr lang="de-DE" sz="800" dirty="0">
                <a:solidFill>
                  <a:schemeClr val="bg1"/>
                </a:solidFill>
              </a:rPr>
              <a:t>http://pc-lenkrad-test.com/wp-content/uploads/2016/06/driving-force-gt-rad-und-pedal-300x243.jpg</a:t>
            </a:r>
          </a:p>
        </p:txBody>
      </p:sp>
      <p:pic>
        <p:nvPicPr>
          <p:cNvPr id="7" name="Grafik 6"/>
          <p:cNvPicPr>
            <a:picLocks noChangeAspect="1"/>
          </p:cNvPicPr>
          <p:nvPr/>
        </p:nvPicPr>
        <p:blipFill rotWithShape="1">
          <a:blip r:embed="rId3"/>
          <a:srcRect l="2166" t="2192" r="2166" b="2192"/>
          <a:stretch/>
        </p:blipFill>
        <p:spPr>
          <a:xfrm>
            <a:off x="9554350" y="3220887"/>
            <a:ext cx="1247000" cy="1010850"/>
          </a:xfrm>
          <a:prstGeom prst="rect">
            <a:avLst/>
          </a:prstGeom>
        </p:spPr>
      </p:pic>
      <p:pic>
        <p:nvPicPr>
          <p:cNvPr id="8" name="Grafik 7"/>
          <p:cNvPicPr>
            <a:picLocks noChangeAspect="1"/>
          </p:cNvPicPr>
          <p:nvPr/>
        </p:nvPicPr>
        <p:blipFill>
          <a:blip r:embed="rId4"/>
          <a:stretch>
            <a:fillRect/>
          </a:stretch>
        </p:blipFill>
        <p:spPr>
          <a:xfrm>
            <a:off x="3762630" y="3311254"/>
            <a:ext cx="1509300" cy="830116"/>
          </a:xfrm>
          <a:prstGeom prst="rect">
            <a:avLst/>
          </a:prstGeom>
        </p:spPr>
      </p:pic>
      <p:sp>
        <p:nvSpPr>
          <p:cNvPr id="13" name="Rectangle 12"/>
          <p:cNvSpPr/>
          <p:nvPr/>
        </p:nvSpPr>
        <p:spPr>
          <a:xfrm>
            <a:off x="1991543" y="1409700"/>
            <a:ext cx="9413615" cy="1092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400"/>
              <a:t>Untersuchung des Einflusses der „Natürlichkeit“ von Steuermechanismen auf die Immersion bei mobile games</a:t>
            </a:r>
            <a:endParaRPr lang="de-DE" sz="2400" dirty="0"/>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8674" y="1567543"/>
            <a:ext cx="776514" cy="776514"/>
          </a:xfrm>
          <a:prstGeom prst="rect">
            <a:avLst/>
          </a:prstGeom>
        </p:spPr>
      </p:pic>
      <p:sp>
        <p:nvSpPr>
          <p:cNvPr id="16" name="Rectangle 15"/>
          <p:cNvSpPr/>
          <p:nvPr/>
        </p:nvSpPr>
        <p:spPr>
          <a:xfrm>
            <a:off x="459686" y="4810193"/>
            <a:ext cx="2454618" cy="663717"/>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err="1"/>
              <a:t>Directional</a:t>
            </a:r>
            <a:r>
              <a:rPr lang="de-DE" sz="1600" dirty="0"/>
              <a:t> </a:t>
            </a:r>
            <a:r>
              <a:rPr lang="de-DE" sz="1600" dirty="0" err="1"/>
              <a:t>natural</a:t>
            </a:r>
            <a:r>
              <a:rPr lang="de-DE" sz="1600" dirty="0"/>
              <a:t> </a:t>
            </a:r>
            <a:r>
              <a:rPr lang="de-DE" sz="1600" dirty="0" err="1"/>
              <a:t>mapping</a:t>
            </a:r>
            <a:endParaRPr lang="en-US" sz="1600" dirty="0"/>
          </a:p>
        </p:txBody>
      </p:sp>
      <p:sp>
        <p:nvSpPr>
          <p:cNvPr id="17" name="Rectangle 16"/>
          <p:cNvSpPr/>
          <p:nvPr/>
        </p:nvSpPr>
        <p:spPr>
          <a:xfrm>
            <a:off x="3289971" y="4808223"/>
            <a:ext cx="2454618" cy="663717"/>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err="1"/>
              <a:t>Kinesic</a:t>
            </a:r>
            <a:r>
              <a:rPr lang="de-DE" sz="1600" dirty="0"/>
              <a:t> </a:t>
            </a:r>
            <a:r>
              <a:rPr lang="de-DE" sz="1600" dirty="0" err="1"/>
              <a:t>natural</a:t>
            </a:r>
            <a:r>
              <a:rPr lang="de-DE" sz="1600" dirty="0"/>
              <a:t> </a:t>
            </a:r>
            <a:r>
              <a:rPr lang="de-DE" sz="1600" dirty="0" err="1"/>
              <a:t>mapping</a:t>
            </a:r>
            <a:endParaRPr lang="en-US" sz="1600" dirty="0"/>
          </a:p>
        </p:txBody>
      </p:sp>
      <p:sp>
        <p:nvSpPr>
          <p:cNvPr id="18" name="Rectangle 17"/>
          <p:cNvSpPr/>
          <p:nvPr/>
        </p:nvSpPr>
        <p:spPr>
          <a:xfrm>
            <a:off x="6120256" y="4808222"/>
            <a:ext cx="2454618" cy="663717"/>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err="1"/>
              <a:t>Incomplete</a:t>
            </a:r>
            <a:r>
              <a:rPr lang="de-DE" sz="1600" dirty="0"/>
              <a:t> </a:t>
            </a:r>
            <a:r>
              <a:rPr lang="de-DE" sz="1600" dirty="0" err="1"/>
              <a:t>tangible</a:t>
            </a:r>
            <a:r>
              <a:rPr lang="de-DE" sz="1600" dirty="0"/>
              <a:t> </a:t>
            </a:r>
            <a:r>
              <a:rPr lang="de-DE" sz="1600" dirty="0" err="1"/>
              <a:t>natural</a:t>
            </a:r>
            <a:r>
              <a:rPr lang="de-DE" sz="1600" dirty="0"/>
              <a:t> </a:t>
            </a:r>
            <a:r>
              <a:rPr lang="de-DE" sz="1600" dirty="0" err="1"/>
              <a:t>mapping</a:t>
            </a:r>
            <a:r>
              <a:rPr lang="de-DE" sz="1600" dirty="0"/>
              <a:t> </a:t>
            </a:r>
          </a:p>
        </p:txBody>
      </p:sp>
      <p:sp>
        <p:nvSpPr>
          <p:cNvPr id="19" name="Rectangle 18"/>
          <p:cNvSpPr/>
          <p:nvPr/>
        </p:nvSpPr>
        <p:spPr>
          <a:xfrm>
            <a:off x="8950541" y="4810193"/>
            <a:ext cx="2454618" cy="663717"/>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err="1"/>
              <a:t>Realistic</a:t>
            </a:r>
            <a:r>
              <a:rPr lang="de-DE" sz="1600" dirty="0"/>
              <a:t> </a:t>
            </a:r>
            <a:r>
              <a:rPr lang="de-DE" sz="1600" dirty="0" err="1"/>
              <a:t>tangible</a:t>
            </a:r>
            <a:r>
              <a:rPr lang="de-DE" sz="1600" dirty="0"/>
              <a:t> </a:t>
            </a:r>
            <a:r>
              <a:rPr lang="de-DE" sz="1600" dirty="0" err="1"/>
              <a:t>natural</a:t>
            </a:r>
            <a:r>
              <a:rPr lang="de-DE" sz="1600" dirty="0"/>
              <a:t> </a:t>
            </a:r>
            <a:r>
              <a:rPr lang="de-DE" sz="1600" dirty="0" err="1"/>
              <a:t>mapping</a:t>
            </a:r>
            <a:endParaRPr lang="de-DE" sz="1600" dirty="0"/>
          </a:p>
        </p:txBody>
      </p:sp>
      <p:pic>
        <p:nvPicPr>
          <p:cNvPr id="28" name="Picture 27"/>
          <p:cNvPicPr>
            <a:picLocks noChangeAspect="1"/>
          </p:cNvPicPr>
          <p:nvPr/>
        </p:nvPicPr>
        <p:blipFill rotWithShape="1">
          <a:blip r:embed="rId6" cstate="print">
            <a:extLst>
              <a:ext uri="{28A0092B-C50C-407E-A947-70E740481C1C}">
                <a14:useLocalDpi xmlns:a14="http://schemas.microsoft.com/office/drawing/2010/main" val="0"/>
              </a:ext>
            </a:extLst>
          </a:blip>
          <a:srcRect l="4387" r="3657"/>
          <a:stretch/>
        </p:blipFill>
        <p:spPr>
          <a:xfrm>
            <a:off x="6604615" y="3247553"/>
            <a:ext cx="1485900" cy="1064182"/>
          </a:xfrm>
          <a:prstGeom prst="rect">
            <a:avLst/>
          </a:prstGeom>
        </p:spPr>
      </p:pic>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9880" y="3143959"/>
            <a:ext cx="1271370" cy="1271370"/>
          </a:xfrm>
          <a:prstGeom prst="rect">
            <a:avLst/>
          </a:prstGeom>
        </p:spPr>
      </p:pic>
    </p:spTree>
    <p:extLst>
      <p:ext uri="{BB962C8B-B14F-4D97-AF65-F5344CB8AC3E}">
        <p14:creationId xmlns:p14="http://schemas.microsoft.com/office/powerpoint/2010/main" val="826294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3"/>
          <p:cNvSpPr>
            <a:spLocks noGrp="1"/>
          </p:cNvSpPr>
          <p:nvPr>
            <p:ph type="title"/>
          </p:nvPr>
        </p:nvSpPr>
        <p:spPr/>
        <p:txBody>
          <a:bodyPr>
            <a:normAutofit/>
          </a:bodyPr>
          <a:lstStyle/>
          <a:p>
            <a:r>
              <a:rPr lang="en-US" dirty="0"/>
              <a:t>The influence of controllers on immersion in mobile games. </a:t>
            </a:r>
            <a:br>
              <a:rPr lang="en-US" dirty="0"/>
            </a:br>
            <a:r>
              <a:rPr lang="en-US" sz="1200" dirty="0"/>
              <a:t>Cairns, P., </a:t>
            </a:r>
            <a:r>
              <a:rPr lang="en-US" sz="1200" i="1" dirty="0"/>
              <a:t>Li, J., Wang, W., &amp; </a:t>
            </a:r>
            <a:r>
              <a:rPr lang="en-US" sz="1200" i="1" dirty="0" err="1"/>
              <a:t>Nordin</a:t>
            </a:r>
            <a:r>
              <a:rPr lang="en-US" sz="1200" i="1" dirty="0"/>
              <a:t>, A. I. (2014). Proceedings of the 32nd Annual ACM Conference on Human Factors in Computing Systems - CHI ’14, 371–380. </a:t>
            </a:r>
            <a:endParaRPr lang="de-DE" sz="1200" i="1" dirty="0"/>
          </a:p>
        </p:txBody>
      </p:sp>
      <p:pic>
        <p:nvPicPr>
          <p:cNvPr id="7" name="Grafik 6"/>
          <p:cNvPicPr>
            <a:picLocks noChangeAspect="1"/>
          </p:cNvPicPr>
          <p:nvPr/>
        </p:nvPicPr>
        <p:blipFill>
          <a:blip r:embed="rId3"/>
          <a:stretch>
            <a:fillRect/>
          </a:stretch>
        </p:blipFill>
        <p:spPr>
          <a:xfrm>
            <a:off x="1410806" y="4484007"/>
            <a:ext cx="3775508" cy="2070702"/>
          </a:xfrm>
          <a:prstGeom prst="rect">
            <a:avLst/>
          </a:prstGeom>
          <a:ln>
            <a:solidFill>
              <a:schemeClr val="bg1"/>
            </a:solidFill>
          </a:ln>
        </p:spPr>
      </p:pic>
      <p:pic>
        <p:nvPicPr>
          <p:cNvPr id="8" name="Grafik 7"/>
          <p:cNvPicPr>
            <a:picLocks noChangeAspect="1"/>
          </p:cNvPicPr>
          <p:nvPr/>
        </p:nvPicPr>
        <p:blipFill rotWithShape="1">
          <a:blip r:embed="rId4"/>
          <a:srcRect b="44864"/>
          <a:stretch/>
        </p:blipFill>
        <p:spPr>
          <a:xfrm>
            <a:off x="6365192" y="4484007"/>
            <a:ext cx="3775508" cy="2070702"/>
          </a:xfrm>
          <a:prstGeom prst="rect">
            <a:avLst/>
          </a:prstGeom>
          <a:ln>
            <a:solidFill>
              <a:schemeClr val="bg1"/>
            </a:solidFill>
          </a:ln>
        </p:spPr>
      </p:pic>
      <p:sp>
        <p:nvSpPr>
          <p:cNvPr id="10" name="Rectangle 9"/>
          <p:cNvSpPr/>
          <p:nvPr/>
        </p:nvSpPr>
        <p:spPr>
          <a:xfrm>
            <a:off x="708947" y="1433665"/>
            <a:ext cx="4484914" cy="31954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dirty="0"/>
              <a:t>Studie 1: Steuern in einem mobile </a:t>
            </a:r>
            <a:r>
              <a:rPr lang="de-DE" sz="2000" b="1" dirty="0" err="1"/>
              <a:t>game</a:t>
            </a:r>
            <a:endParaRPr lang="de-DE" sz="2000" b="1" dirty="0"/>
          </a:p>
          <a:p>
            <a:endParaRPr lang="de-DE" sz="1600" dirty="0"/>
          </a:p>
          <a:p>
            <a:r>
              <a:rPr lang="de-DE" sz="1600" dirty="0"/>
              <a:t>Rennspiel mit zwei Optionen der Steuerung</a:t>
            </a:r>
          </a:p>
          <a:p>
            <a:r>
              <a:rPr lang="de-DE" sz="1600" dirty="0" err="1"/>
              <a:t>Between-subject</a:t>
            </a:r>
            <a:r>
              <a:rPr lang="de-DE" sz="1600" dirty="0"/>
              <a:t> Design (30 Teilnehmer)</a:t>
            </a:r>
          </a:p>
          <a:p>
            <a:endParaRPr lang="de-DE" sz="1600" dirty="0"/>
          </a:p>
          <a:p>
            <a:r>
              <a:rPr lang="de-DE" sz="1600" b="1" dirty="0"/>
              <a:t>Variablen:</a:t>
            </a:r>
          </a:p>
          <a:p>
            <a:pPr lvl="1"/>
            <a:r>
              <a:rPr lang="de-DE" sz="1600" dirty="0" err="1"/>
              <a:t>Unabh</a:t>
            </a:r>
            <a:r>
              <a:rPr lang="de-DE" sz="1600" dirty="0"/>
              <a:t>.: Steuerung</a:t>
            </a:r>
          </a:p>
          <a:p>
            <a:pPr lvl="1"/>
            <a:r>
              <a:rPr lang="de-DE" sz="1600" dirty="0"/>
              <a:t>Abh.: Immersionslevel (gemessen durch IEQ)</a:t>
            </a:r>
          </a:p>
          <a:p>
            <a:r>
              <a:rPr lang="de-DE" sz="1600" b="1" dirty="0"/>
              <a:t>Ergebnis:</a:t>
            </a:r>
          </a:p>
          <a:p>
            <a:pPr lvl="1"/>
            <a:r>
              <a:rPr lang="de-DE" sz="1600" dirty="0"/>
              <a:t>Bessere Ergebnisse sowie höhere Immersion bei </a:t>
            </a:r>
            <a:r>
              <a:rPr lang="de-DE" sz="1600" dirty="0" err="1"/>
              <a:t>Tilting</a:t>
            </a:r>
            <a:endParaRPr lang="de-DE" sz="1600" dirty="0"/>
          </a:p>
          <a:p>
            <a:endParaRPr lang="de-DE" sz="1600" dirty="0"/>
          </a:p>
        </p:txBody>
      </p:sp>
      <p:sp>
        <p:nvSpPr>
          <p:cNvPr id="11" name="Rectangle 10"/>
          <p:cNvSpPr/>
          <p:nvPr/>
        </p:nvSpPr>
        <p:spPr>
          <a:xfrm>
            <a:off x="6326253" y="1433665"/>
            <a:ext cx="4484914" cy="31954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dirty="0"/>
              <a:t>Studie 2: Vergleich von </a:t>
            </a:r>
            <a:r>
              <a:rPr lang="de-DE" sz="2000" b="1" dirty="0" err="1"/>
              <a:t>control</a:t>
            </a:r>
            <a:r>
              <a:rPr lang="de-DE" sz="2000" b="1" dirty="0"/>
              <a:t> </a:t>
            </a:r>
            <a:r>
              <a:rPr lang="de-DE" sz="2000" b="1" dirty="0" err="1"/>
              <a:t>mappings</a:t>
            </a:r>
            <a:endParaRPr lang="de-DE" sz="2000" b="1" dirty="0"/>
          </a:p>
          <a:p>
            <a:endParaRPr lang="de-DE" sz="1600" dirty="0"/>
          </a:p>
          <a:p>
            <a:r>
              <a:rPr lang="de-DE" sz="1600" dirty="0"/>
              <a:t>Doodle Jump Klon mit 3 versch. Steuerungen</a:t>
            </a:r>
          </a:p>
          <a:p>
            <a:endParaRPr lang="de-DE" sz="1600" dirty="0"/>
          </a:p>
          <a:p>
            <a:r>
              <a:rPr lang="de-DE" sz="1600" b="1" dirty="0"/>
              <a:t>Ergebnis:</a:t>
            </a:r>
          </a:p>
          <a:p>
            <a:r>
              <a:rPr lang="de-DE" sz="1600" dirty="0" err="1"/>
              <a:t>Tilt</a:t>
            </a:r>
            <a:r>
              <a:rPr lang="de-DE" sz="1600" dirty="0"/>
              <a:t> und Slip eig. die natürlicheren Interaktionsformen, jedoch nur Slip signifikant </a:t>
            </a:r>
            <a:r>
              <a:rPr lang="de-DE" sz="1600" dirty="0" err="1"/>
              <a:t>immersiver</a:t>
            </a:r>
            <a:r>
              <a:rPr lang="de-DE" sz="1600" dirty="0"/>
              <a:t> als Touch</a:t>
            </a:r>
          </a:p>
          <a:p>
            <a:endParaRPr lang="de-DE" sz="1600" dirty="0"/>
          </a:p>
        </p:txBody>
      </p:sp>
    </p:spTree>
    <p:extLst>
      <p:ext uri="{BB962C8B-B14F-4D97-AF65-F5344CB8AC3E}">
        <p14:creationId xmlns:p14="http://schemas.microsoft.com/office/powerpoint/2010/main" val="1474990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3"/>
          <p:cNvSpPr>
            <a:spLocks noGrp="1"/>
          </p:cNvSpPr>
          <p:nvPr>
            <p:ph type="title"/>
          </p:nvPr>
        </p:nvSpPr>
        <p:spPr/>
        <p:txBody>
          <a:bodyPr>
            <a:normAutofit/>
          </a:bodyPr>
          <a:lstStyle/>
          <a:p>
            <a:r>
              <a:rPr lang="en-US" dirty="0"/>
              <a:t>The influence of controllers on immersion in mobile games. </a:t>
            </a:r>
            <a:br>
              <a:rPr lang="en-US" dirty="0"/>
            </a:br>
            <a:r>
              <a:rPr lang="en-US" sz="1200" dirty="0"/>
              <a:t>Cairns, P., </a:t>
            </a:r>
            <a:r>
              <a:rPr lang="en-US" sz="1200" i="1" dirty="0"/>
              <a:t>Li, J., Wang, W., &amp; </a:t>
            </a:r>
            <a:r>
              <a:rPr lang="en-US" sz="1200" i="1" dirty="0" err="1"/>
              <a:t>Nordin</a:t>
            </a:r>
            <a:r>
              <a:rPr lang="en-US" sz="1200" i="1" dirty="0"/>
              <a:t>, A. I. (2014). Proceedings of the 32nd Annual ACM Conference on Human Factors in Computing Systems - CHI ’14, 371–380. </a:t>
            </a:r>
            <a:endParaRPr lang="de-DE" sz="1200" i="1" dirty="0"/>
          </a:p>
        </p:txBody>
      </p:sp>
      <p:sp>
        <p:nvSpPr>
          <p:cNvPr id="2" name="Content Placeholder 1"/>
          <p:cNvSpPr>
            <a:spLocks noGrp="1"/>
          </p:cNvSpPr>
          <p:nvPr>
            <p:ph idx="1"/>
          </p:nvPr>
        </p:nvSpPr>
        <p:spPr>
          <a:xfrm>
            <a:off x="4256116" y="2360813"/>
            <a:ext cx="6134793" cy="3104573"/>
          </a:xfrm>
        </p:spPr>
        <p:txBody>
          <a:bodyPr>
            <a:normAutofit lnSpcReduction="10000"/>
          </a:bodyPr>
          <a:lstStyle/>
          <a:p>
            <a:pPr marL="800100" lvl="1" indent="0">
              <a:buNone/>
            </a:pPr>
            <a:r>
              <a:rPr lang="de-DE" dirty="0"/>
              <a:t>…Natural </a:t>
            </a:r>
            <a:r>
              <a:rPr lang="de-DE" dirty="0" err="1"/>
              <a:t>mapping</a:t>
            </a:r>
            <a:r>
              <a:rPr lang="de-DE" dirty="0"/>
              <a:t> spielt wichtige Rolle wenn es um Immersion geht</a:t>
            </a:r>
          </a:p>
          <a:p>
            <a:pPr lvl="2" indent="0">
              <a:buNone/>
            </a:pPr>
            <a:endParaRPr lang="de-DE" dirty="0"/>
          </a:p>
          <a:p>
            <a:pPr marL="800100" lvl="1" indent="0">
              <a:buNone/>
            </a:pPr>
            <a:r>
              <a:rPr lang="de-DE" dirty="0"/>
              <a:t>…Bessere Ergebnisse nicht gleichbedeutend mit höherer Immersion</a:t>
            </a:r>
          </a:p>
          <a:p>
            <a:pPr marL="1200150" lvl="2" indent="0">
              <a:buNone/>
            </a:pPr>
            <a:endParaRPr lang="de-DE" dirty="0"/>
          </a:p>
          <a:p>
            <a:pPr marL="800100" lvl="1" indent="0">
              <a:buNone/>
            </a:pPr>
            <a:r>
              <a:rPr lang="de-DE" dirty="0"/>
              <a:t>…Zukünftige Untersuchungsgegenstände: Spiele mit mehr Einsatz</a:t>
            </a:r>
          </a:p>
          <a:p>
            <a:pPr marL="0" indent="0">
              <a:buNone/>
            </a:pPr>
            <a:endParaRPr lang="en-US"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8472" y="2800098"/>
            <a:ext cx="1802750" cy="1802750"/>
          </a:xfrm>
          <a:prstGeom prst="rect">
            <a:avLst/>
          </a:prstGeom>
        </p:spPr>
      </p:pic>
    </p:spTree>
    <p:extLst>
      <p:ext uri="{BB962C8B-B14F-4D97-AF65-F5344CB8AC3E}">
        <p14:creationId xmlns:p14="http://schemas.microsoft.com/office/powerpoint/2010/main" val="2630259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Exertion in the small: Improving differentiation and expressiveness in sports games with physical controls. </a:t>
            </a:r>
            <a:br>
              <a:rPr lang="en-US" dirty="0"/>
            </a:br>
            <a:r>
              <a:rPr lang="en-US" sz="1200" dirty="0" err="1"/>
              <a:t>Sheinin</a:t>
            </a:r>
            <a:r>
              <a:rPr lang="en-US" sz="1200" dirty="0"/>
              <a:t>, M., &amp; </a:t>
            </a:r>
            <a:r>
              <a:rPr lang="en-US" sz="1200" dirty="0" err="1"/>
              <a:t>Gutwin</a:t>
            </a:r>
            <a:r>
              <a:rPr lang="en-US" sz="1200" dirty="0"/>
              <a:t>, C. (2014). 32nd Annual ACM Conference on Human Factors in Computing Systems, CHI 2014, 1845–1854.</a:t>
            </a:r>
            <a:br>
              <a:rPr lang="en-US" sz="1200" dirty="0"/>
            </a:br>
            <a:endParaRPr lang="de-DE" sz="1200"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1696167075"/>
              </p:ext>
            </p:extLst>
          </p:nvPr>
        </p:nvGraphicFramePr>
        <p:xfrm>
          <a:off x="838200" y="1295400"/>
          <a:ext cx="10515600" cy="4635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8947159"/>
      </p:ext>
    </p:extLst>
  </p:cSld>
  <p:clrMapOvr>
    <a:masterClrMapping/>
  </p:clrMapOvr>
</p:sld>
</file>

<file path=ppt/theme/theme1.xml><?xml version="1.0" encoding="utf-8"?>
<a:theme xmlns:a="http://schemas.openxmlformats.org/drawingml/2006/main" name="Office Theme">
  <a:themeElements>
    <a:clrScheme name="Benutzerdefiniert 4">
      <a:dk1>
        <a:srgbClr val="242852"/>
      </a:dk1>
      <a:lt1>
        <a:sysClr val="window" lastClr="FFFFFF"/>
      </a:lt1>
      <a:dk2>
        <a:srgbClr val="242852"/>
      </a:dk2>
      <a:lt2>
        <a:srgbClr val="AF0058"/>
      </a:lt2>
      <a:accent1>
        <a:srgbClr val="4A66AC"/>
      </a:accent1>
      <a:accent2>
        <a:srgbClr val="1098D2"/>
      </a:accent2>
      <a:accent3>
        <a:srgbClr val="ADE57F"/>
      </a:accent3>
      <a:accent4>
        <a:srgbClr val="FFD54F"/>
      </a:accent4>
      <a:accent5>
        <a:srgbClr val="FB4A37"/>
      </a:accent5>
      <a:accent6>
        <a:srgbClr val="C00000"/>
      </a:accent6>
      <a:hlink>
        <a:srgbClr val="ACCBF9"/>
      </a:hlink>
      <a:folHlink>
        <a:srgbClr val="297FD5"/>
      </a:folHlink>
    </a:clrScheme>
    <a:fontScheme name="Segoe UI Light">
      <a:majorFont>
        <a:latin typeface="Segoe UI Light"/>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1789</Words>
  <Application>Microsoft Office PowerPoint</Application>
  <PresentationFormat>Breitbild</PresentationFormat>
  <Paragraphs>299</Paragraphs>
  <Slides>23</Slides>
  <Notes>13</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23</vt:i4>
      </vt:variant>
    </vt:vector>
  </HeadingPairs>
  <TitlesOfParts>
    <vt:vector size="30" baseType="lpstr">
      <vt:lpstr>Arial</vt:lpstr>
      <vt:lpstr>Calibri</vt:lpstr>
      <vt:lpstr>Frutiger Next LT W1G</vt:lpstr>
      <vt:lpstr>Segoe UI Light</vt:lpstr>
      <vt:lpstr>Symbol</vt:lpstr>
      <vt:lpstr>Wingdings</vt:lpstr>
      <vt:lpstr>Office Theme</vt:lpstr>
      <vt:lpstr>Untersuchung der Game Experience von natürlichen Eingabemöglichkeiten für digitale Sportspiele in der virtuellen Realität</vt:lpstr>
      <vt:lpstr>PowerPoint-Präsentation</vt:lpstr>
      <vt:lpstr>PowerPoint-Präsentation</vt:lpstr>
      <vt:lpstr>PowerPoint-Präsentation</vt:lpstr>
      <vt:lpstr>PowerPoint-Präsentation</vt:lpstr>
      <vt:lpstr>The influence of controllers on immersion in mobile games.  Cairns, P., Li, J., Wang, W., &amp; Nordin, A. I. (2014). Proceedings of the 32nd Annual ACM Conference on Human Factors in Computing Systems - CHI ’14, 371–380. </vt:lpstr>
      <vt:lpstr>The influence of controllers on immersion in mobile games.  Cairns, P., Li, J., Wang, W., &amp; Nordin, A. I. (2014). Proceedings of the 32nd Annual ACM Conference on Human Factors in Computing Systems - CHI ’14, 371–380. </vt:lpstr>
      <vt:lpstr>The influence of controllers on immersion in mobile games.  Cairns, P., Li, J., Wang, W., &amp; Nordin, A. I. (2014). Proceedings of the 32nd Annual ACM Conference on Human Factors in Computing Systems - CHI ’14, 371–380. </vt:lpstr>
      <vt:lpstr>Exertion in the small: Improving differentiation and expressiveness in sports games with physical controls.  Sheinin, M., &amp; Gutwin, C. (2014). 32nd Annual ACM Conference on Human Factors in Computing Systems, CHI 2014, 1845–1854. </vt:lpstr>
      <vt:lpstr>Exertion in the small: Improving differentiation and expressiveness in sports games with physical controls.  Sheinin, M., &amp; Gutwin, C. (2014). 32nd Annual ACM Conference on Human Factors in Computing Systems, CHI 2014, 1845–1854. </vt:lpstr>
      <vt:lpstr>PowerPoint-Präsentation</vt:lpstr>
      <vt:lpstr>Measuring the impact of game controllers on player experience in FPS games.  Gerling, K. M., Klauser, M., &amp; Niesenhaus, J. (2011). Proceedings of the 15th International Academic MindTrek Conference on Envisioning Future Media Environments - MindTrek ’11, 83. </vt:lpstr>
      <vt:lpstr>Measuring the impact of game controllers on player experience in FPS games.  Gerling, K. M., Klauser, M., &amp; Niesenhaus, J. (2011). Proceedings of the 15th International Academic MindTrek Conference on Envisioning Future Media Environments - MindTrek ’11, 83. </vt:lpstr>
      <vt:lpstr>Measuring the impact of game controllers on player experience in FPS games.  Gerling, K. M., Klauser, M., &amp; Niesenhaus, J. (2011). Proceedings of the 15th International Academic MindTrek Conference on Envisioning Future Media Environments - MindTrek ’11, 83. </vt:lpstr>
      <vt:lpstr>Measuring the impact of game controllers on player experience in FPS games.  Gerling, K. M., Klauser, M., &amp; Niesenhaus, J. (2011). Proceedings of the 15th International Academic MindTrek Conference on Envisioning Future Media Environments - MindTrek ’11, 83. </vt:lpstr>
      <vt:lpstr>PowerPoint-Präsentation</vt:lpstr>
      <vt:lpstr>Design</vt:lpstr>
      <vt:lpstr>Design - Fragebögen</vt:lpstr>
      <vt:lpstr>Design</vt:lpstr>
      <vt:lpstr>Design</vt:lpstr>
      <vt:lpstr>Zeitplan</vt:lpstr>
      <vt:lpstr>PowerPoint-Präsentation</vt:lpstr>
      <vt:lpstr>Quellen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Martin Dechant</dc:creator>
  <cp:lastModifiedBy>Schmidl, Daniel</cp:lastModifiedBy>
  <cp:revision>94</cp:revision>
  <dcterms:created xsi:type="dcterms:W3CDTF">2016-04-17T08:38:27Z</dcterms:created>
  <dcterms:modified xsi:type="dcterms:W3CDTF">2017-07-31T11:26:20Z</dcterms:modified>
</cp:coreProperties>
</file>