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59" r:id="rId7"/>
    <p:sldId id="265" r:id="rId8"/>
    <p:sldId id="272" r:id="rId9"/>
    <p:sldId id="273" r:id="rId10"/>
    <p:sldId id="260" r:id="rId11"/>
    <p:sldId id="267" r:id="rId12"/>
    <p:sldId id="270" r:id="rId13"/>
    <p:sldId id="274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6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2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1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909A-1331-444B-818D-DACD369CF91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5A07-7C68-4972-9C23-FBDC39D2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mberg.com/news/articles/2014-07-31/heres-how-much-you-should-be-tipping-your-cab-driver" TargetMode="External"/><Relationship Id="rId2" Type="http://schemas.openxmlformats.org/officeDocument/2006/relationships/hyperlink" Target="https://github.com/josemazo/nyc-taxi-tip-predicto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eweb.ucsd.edu/~jmcauley/cse190/reports/sp15/050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26000" y="1384770"/>
            <a:ext cx="6596602" cy="2468140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Problem Statement</a:t>
            </a:r>
            <a:r>
              <a:rPr lang="en-US" sz="2000" u="sng" dirty="0" smtClean="0">
                <a:solidFill>
                  <a:srgbClr val="002060"/>
                </a:solidFill>
              </a:rPr>
              <a:t>: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For Yellow Cab Drivers, tips comprise most of a cab driver’s income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Drivers generally only keep a third of the base fare, so </a:t>
            </a:r>
            <a:r>
              <a:rPr lang="en-US" sz="2000" b="1" dirty="0" smtClean="0">
                <a:solidFill>
                  <a:srgbClr val="002060"/>
                </a:solidFill>
              </a:rPr>
              <a:t>maximizing tips is top of mind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While average tip-rates are fairly consistent across time, location, &amp; ride-variables, </a:t>
            </a:r>
            <a:r>
              <a:rPr lang="en-US" sz="2000" b="1" u="sng" dirty="0" smtClean="0">
                <a:solidFill>
                  <a:srgbClr val="002060"/>
                </a:solidFill>
              </a:rPr>
              <a:t>avoiding riders who tip 0%</a:t>
            </a:r>
            <a:r>
              <a:rPr lang="en-US" sz="2000" dirty="0" smtClean="0">
                <a:solidFill>
                  <a:srgbClr val="002060"/>
                </a:solidFill>
              </a:rPr>
              <a:t> is a crucial concern of cab drivers.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4909" y="4634072"/>
            <a:ext cx="10653204" cy="1687490"/>
          </a:xfrm>
          <a:prstGeom prst="roundRect">
            <a:avLst>
              <a:gd name="adj" fmla="val 5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u="sng" dirty="0" smtClean="0">
                <a:solidFill>
                  <a:srgbClr val="002060"/>
                </a:solidFill>
              </a:rPr>
              <a:t>Essential Question</a:t>
            </a:r>
            <a:r>
              <a:rPr lang="en-US" sz="2800" u="sng" dirty="0" smtClean="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n-US" sz="1000" u="sng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/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What factors increase the odds of receiving zero-tip 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400" i="1" dirty="0" smtClean="0">
                <a:solidFill>
                  <a:srgbClr val="002060"/>
                </a:solidFill>
              </a:rPr>
              <a:t>(i.e., what should cab drivers avoid)? </a:t>
            </a:r>
            <a:endParaRPr lang="en-US" sz="2400" i="1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Introduction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cab driver zero t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75" y="1384769"/>
            <a:ext cx="3760435" cy="28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3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chemeClr val="accent3">
                    <a:lumMod val="75000"/>
                  </a:schemeClr>
                </a:solidFill>
              </a:rPr>
              <a:t>Unused</a:t>
            </a:r>
            <a:r>
              <a:rPr lang="en-US" sz="3200" b="1" i="1" dirty="0" smtClean="0">
                <a:solidFill>
                  <a:srgbClr val="002060"/>
                </a:solidFill>
              </a:rPr>
              <a:t> Model - Sample Decision Tree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1" y="1908365"/>
            <a:ext cx="10076033" cy="3671189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6045200" y="3202989"/>
            <a:ext cx="934720" cy="20818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40320" y="3877214"/>
            <a:ext cx="934720" cy="20818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98240" y="4523789"/>
            <a:ext cx="934720" cy="20818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83280" y="2532429"/>
            <a:ext cx="934720" cy="20818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60240" y="3202988"/>
            <a:ext cx="934720" cy="20818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5581" y="5844590"/>
            <a:ext cx="10061940" cy="642335"/>
          </a:xfrm>
          <a:prstGeom prst="roundRect">
            <a:avLst>
              <a:gd name="adj" fmla="val 590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Random Forest with 20 trees yielded an AUC of only .54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6042931" y="1107412"/>
            <a:ext cx="5780539" cy="1871133"/>
          </a:xfrm>
          <a:prstGeom prst="wedgeRoundRectCallout">
            <a:avLst>
              <a:gd name="adj1" fmla="val -58209"/>
              <a:gd name="adj2" fmla="val 342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Can’t incorporate enough time-based variables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Uses cab fare, a principle predictor, </a:t>
            </a:r>
            <a:r>
              <a:rPr lang="en-US" sz="2000" dirty="0" err="1" smtClean="0">
                <a:solidFill>
                  <a:srgbClr val="002060"/>
                </a:solidFill>
              </a:rPr>
              <a:t>unintuitively</a:t>
            </a:r>
            <a:r>
              <a:rPr lang="en-US" sz="2000" dirty="0" smtClean="0">
                <a:solidFill>
                  <a:srgbClr val="002060"/>
                </a:solidFill>
              </a:rPr>
              <a:t> by repeating at various tree stages with various cutoffs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Doesn’t seem like more leafs (higher complexity) would offer better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Logistic Regression Model: Detail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42765" y="1027540"/>
            <a:ext cx="10301056" cy="1451500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Logistic Regression Model</a:t>
            </a:r>
            <a:r>
              <a:rPr lang="en-US" sz="1200" dirty="0" smtClean="0">
                <a:solidFill>
                  <a:srgbClr val="002060"/>
                </a:solidFill>
              </a:rPr>
              <a:t> (via </a:t>
            </a:r>
            <a:r>
              <a:rPr lang="en-US" sz="1200" dirty="0" err="1" smtClean="0">
                <a:solidFill>
                  <a:srgbClr val="002060"/>
                </a:solidFill>
              </a:rPr>
              <a:t>Scikit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Learn)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AUC-maximizing, for both precision and recall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Cross-Validation, 10-fold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Grid Search optimized, with regularization, class weight, and intercept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2765" y="2470260"/>
            <a:ext cx="8116755" cy="1349900"/>
          </a:xfrm>
          <a:prstGeom prst="roundRect">
            <a:avLst>
              <a:gd name="adj" fmla="val 590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Class Weighting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Because the most important samples are ones where tip-rate = 0, the most important rows </a:t>
            </a:r>
            <a:r>
              <a:rPr lang="en-US" sz="1600" b="1" dirty="0" smtClean="0">
                <a:solidFill>
                  <a:srgbClr val="002060"/>
                </a:solidFill>
              </a:rPr>
              <a:t>only comprise ~3%</a:t>
            </a:r>
            <a:r>
              <a:rPr lang="en-US" sz="1600" dirty="0" smtClean="0">
                <a:solidFill>
                  <a:srgbClr val="002060"/>
                </a:solidFill>
              </a:rPr>
              <a:t> of the entire data-set.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Setting “</a:t>
            </a:r>
            <a:r>
              <a:rPr lang="en-US" sz="1600" dirty="0" err="1" smtClean="0">
                <a:solidFill>
                  <a:srgbClr val="002060"/>
                </a:solidFill>
              </a:rPr>
              <a:t>class_weight</a:t>
            </a:r>
            <a:r>
              <a:rPr lang="en-US" sz="1600" dirty="0" smtClean="0">
                <a:solidFill>
                  <a:srgbClr val="002060"/>
                </a:solidFill>
              </a:rPr>
              <a:t>” to “balanced” runs the model with duplicated rows of “zero-tip”, to give more weight to those rows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2765" y="4048760"/>
            <a:ext cx="8116755" cy="1259840"/>
          </a:xfrm>
          <a:prstGeom prst="roundRect">
            <a:avLst>
              <a:gd name="adj" fmla="val 590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Regularization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Given the quantity of predictors (20) and the low frequency of zero-tip, regularization is important to avoid over fitting to outliers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Optimizing for “C” penalizes outliers and high coefficients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2765" y="5537200"/>
            <a:ext cx="8116755" cy="1055260"/>
          </a:xfrm>
          <a:prstGeom prst="roundRect">
            <a:avLst>
              <a:gd name="adj" fmla="val 59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Intercept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Provides baseline odds for zero-tip. Appropriate because the known variables can’t capture everything about the odds – there is a starting probability based on behavioral factors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011920" y="1148080"/>
            <a:ext cx="0" cy="54443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214850" y="1148080"/>
            <a:ext cx="2222358" cy="535432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1" dirty="0" smtClean="0">
              <a:solidFill>
                <a:srgbClr val="002060"/>
              </a:solidFill>
            </a:endParaRPr>
          </a:p>
          <a:p>
            <a:pPr algn="ctr"/>
            <a:r>
              <a:rPr lang="en-US" sz="2400" b="1" i="1" dirty="0" smtClean="0">
                <a:solidFill>
                  <a:srgbClr val="002060"/>
                </a:solidFill>
              </a:rPr>
              <a:t>AUC Improvement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9843429" y="3514670"/>
            <a:ext cx="965200" cy="711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435716" y="2362632"/>
            <a:ext cx="1684305" cy="90126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.58 AUC</a:t>
            </a:r>
            <a:br>
              <a:rPr lang="en-US" sz="2800" dirty="0" smtClean="0">
                <a:solidFill>
                  <a:srgbClr val="002060"/>
                </a:solidFill>
              </a:rPr>
            </a:br>
            <a:r>
              <a:rPr lang="en-US" sz="2000" i="1" dirty="0" smtClean="0">
                <a:solidFill>
                  <a:srgbClr val="002060"/>
                </a:solidFill>
              </a:rPr>
              <a:t>Basic Model</a:t>
            </a:r>
            <a:endParaRPr lang="en-US" sz="2800" i="1" dirty="0" smtClean="0">
              <a:solidFill>
                <a:srgbClr val="002060"/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351500" y="4496232"/>
            <a:ext cx="1852736" cy="90126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.62 AUC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i="1" dirty="0">
                <a:solidFill>
                  <a:srgbClr val="002060"/>
                </a:solidFill>
              </a:rPr>
              <a:t>10-Fold CV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i="1" dirty="0" smtClean="0">
                <a:solidFill>
                  <a:srgbClr val="002060"/>
                </a:solidFill>
              </a:rPr>
              <a:t>Class Weighting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i="1" dirty="0" smtClean="0">
                <a:solidFill>
                  <a:srgbClr val="002060"/>
                </a:solidFill>
              </a:rPr>
              <a:t>Regularization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i="1" dirty="0" smtClean="0">
                <a:solidFill>
                  <a:srgbClr val="002060"/>
                </a:solidFill>
              </a:rPr>
              <a:t>Intercept</a:t>
            </a:r>
            <a:endParaRPr lang="en-US" i="1" dirty="0" smtClean="0">
              <a:solidFill>
                <a:srgbClr val="002060"/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2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Logistic Regression Model: Results 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04" y="1407255"/>
            <a:ext cx="2825632" cy="4777689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4469910" y="3222284"/>
            <a:ext cx="4917930" cy="765131"/>
          </a:xfrm>
          <a:prstGeom prst="wedgeRoundRectCallout">
            <a:avLst>
              <a:gd name="adj1" fmla="val -59142"/>
              <a:gd name="adj2" fmla="val -13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reality – not this extreme. This is for a dollar increase in Improvement Surcharge, but it’s really either 0 or $.30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469910" y="1380939"/>
            <a:ext cx="4917930" cy="841644"/>
          </a:xfrm>
          <a:prstGeom prst="wedgeRoundRectCallout">
            <a:avLst>
              <a:gd name="adj1" fmla="val -58209"/>
              <a:gd name="adj2" fmla="val 342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additional mile of travel OR an additional passenger </a:t>
            </a:r>
            <a:r>
              <a:rPr lang="en-US" dirty="0" smtClean="0"/>
              <a:t>BARELY </a:t>
            </a:r>
            <a:r>
              <a:rPr lang="en-US" dirty="0" smtClean="0"/>
              <a:t>increases the odds that someone will tip zero</a:t>
            </a:r>
            <a:endParaRPr lang="en-US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4469910" y="2310267"/>
            <a:ext cx="4917930" cy="841644"/>
          </a:xfrm>
          <a:prstGeom prst="wedgeRoundRectCallout">
            <a:avLst>
              <a:gd name="adj1" fmla="val -58219"/>
              <a:gd name="adj2" fmla="val 18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idea why additional fees would drop the odds of tipping 0 so much, but it’s not too relevant. This is exactly $.50, 99.9% of the time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4469910" y="4427337"/>
            <a:ext cx="4917930" cy="695574"/>
          </a:xfrm>
          <a:prstGeom prst="wedgeRoundRectCallout">
            <a:avLst>
              <a:gd name="adj1" fmla="val -59551"/>
              <a:gd name="adj2" fmla="val 363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odds of zero-tip are 1.2x higher on Saturday (vs. Monday)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4469910" y="5282281"/>
            <a:ext cx="4917930" cy="902664"/>
          </a:xfrm>
          <a:prstGeom prst="wedgeRoundRectCallout">
            <a:avLst>
              <a:gd name="adj1" fmla="val -60275"/>
              <a:gd name="adj2" fmla="val -106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  <a:r>
              <a:rPr lang="en-US" dirty="0" err="1" smtClean="0"/>
              <a:t>Verifone</a:t>
            </a:r>
            <a:r>
              <a:rPr lang="en-US" dirty="0" smtClean="0"/>
              <a:t> POS system increases the odds by 1.8x vs. Creative Technologies LLC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43804" y="5476240"/>
            <a:ext cx="2825632" cy="375920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9540950" y="5282281"/>
            <a:ext cx="2294251" cy="902664"/>
          </a:xfrm>
          <a:prstGeom prst="wedgeRoundRectCallout">
            <a:avLst>
              <a:gd name="adj1" fmla="val -60275"/>
              <a:gd name="adj2" fmla="val -10641"/>
              <a:gd name="adj3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Arguably the most </a:t>
            </a:r>
            <a:r>
              <a:rPr lang="en-US" b="1" smtClean="0">
                <a:solidFill>
                  <a:srgbClr val="002060"/>
                </a:solidFill>
              </a:rPr>
              <a:t>important finding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9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7" t="91936" b="222"/>
          <a:stretch/>
        </p:blipFill>
        <p:spPr>
          <a:xfrm>
            <a:off x="1340107" y="1298393"/>
            <a:ext cx="1342132" cy="32622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42765" y="292963"/>
            <a:ext cx="1064432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Logistic Regression Model: Results – </a:t>
            </a:r>
            <a:r>
              <a:rPr lang="en-US" sz="3200" i="1" dirty="0" smtClean="0">
                <a:solidFill>
                  <a:srgbClr val="002060"/>
                </a:solidFill>
              </a:rPr>
              <a:t>more time-based metrics</a:t>
            </a:r>
            <a:r>
              <a:rPr lang="en-US" sz="3200" b="1" i="1" dirty="0" smtClean="0">
                <a:solidFill>
                  <a:srgbClr val="002060"/>
                </a:solidFill>
              </a:rPr>
              <a:t> 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794228" y="1298392"/>
            <a:ext cx="2187212" cy="4412681"/>
            <a:chOff x="8179435" y="2121071"/>
            <a:chExt cx="2105659" cy="424815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020"/>
            <a:stretch/>
          </p:blipFill>
          <p:spPr>
            <a:xfrm>
              <a:off x="8179435" y="2121071"/>
              <a:ext cx="995045" cy="42481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06"/>
            <a:stretch/>
          </p:blipFill>
          <p:spPr>
            <a:xfrm>
              <a:off x="9103360" y="2121071"/>
              <a:ext cx="1181734" cy="4248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07878" y="1553870"/>
            <a:ext cx="1674361" cy="4967409"/>
            <a:chOff x="4245835" y="2121071"/>
            <a:chExt cx="1698399" cy="50387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088"/>
            <a:stretch/>
          </p:blipFill>
          <p:spPr>
            <a:xfrm>
              <a:off x="4245835" y="2121071"/>
              <a:ext cx="671605" cy="503872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55"/>
            <a:stretch/>
          </p:blipFill>
          <p:spPr>
            <a:xfrm>
              <a:off x="4917439" y="2121071"/>
              <a:ext cx="1026795" cy="5038725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36" r="66760" b="-19492"/>
          <a:stretch/>
        </p:blipFill>
        <p:spPr>
          <a:xfrm>
            <a:off x="1007879" y="1298393"/>
            <a:ext cx="817780" cy="1146318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3281191" y="1542722"/>
            <a:ext cx="2865610" cy="1332557"/>
          </a:xfrm>
          <a:prstGeom prst="wedgeRoundRectCallout">
            <a:avLst>
              <a:gd name="adj1" fmla="val -59273"/>
              <a:gd name="adj2" fmla="val -168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odds of zero-tip increase in the wee hours, up to </a:t>
            </a:r>
            <a:r>
              <a:rPr lang="en-US" b="1" dirty="0" smtClean="0"/>
              <a:t>2x odds at 4AM</a:t>
            </a:r>
            <a:r>
              <a:rPr lang="en-US" dirty="0" smtClean="0"/>
              <a:t> (compared to midnight)</a:t>
            </a:r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 rot="10800000">
            <a:off x="2728445" y="1378851"/>
            <a:ext cx="169479" cy="116938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3281191" y="4103042"/>
            <a:ext cx="2865610" cy="1332557"/>
          </a:xfrm>
          <a:prstGeom prst="wedgeRoundRectCallout">
            <a:avLst>
              <a:gd name="adj1" fmla="val -58918"/>
              <a:gd name="adj2" fmla="val -168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the morning and afternoon, odds of zero-tip are lowest, with a small increase around 3 and 4pm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rot="10800000">
            <a:off x="2728445" y="2692600"/>
            <a:ext cx="169479" cy="37438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9204471" y="2705017"/>
            <a:ext cx="2865610" cy="1332557"/>
          </a:xfrm>
          <a:prstGeom prst="wedgeRoundRectCallout">
            <a:avLst>
              <a:gd name="adj1" fmla="val -58209"/>
              <a:gd name="adj2" fmla="val 342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Odds of zero-tip were highest in June (1.15x odds compared to January)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9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Recommendation to Cab drivers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>
          <a:xfrm>
            <a:off x="1129179" y="1772147"/>
            <a:ext cx="9882351" cy="3313707"/>
          </a:xfrm>
          <a:prstGeom prst="wedgeRoundRectCallout">
            <a:avLst>
              <a:gd name="adj1" fmla="val -49459"/>
              <a:gd name="adj2" fmla="val -307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800" b="1" u="sng" dirty="0" smtClean="0">
                <a:solidFill>
                  <a:srgbClr val="002060"/>
                </a:solidFill>
              </a:rPr>
              <a:t>TO AVOID A ZERO DOLLAR TIP</a:t>
            </a:r>
            <a:r>
              <a:rPr lang="en-US" sz="2800" b="1" dirty="0" smtClean="0">
                <a:solidFill>
                  <a:srgbClr val="002060"/>
                </a:solidFill>
              </a:rPr>
              <a:t>:</a:t>
            </a:r>
          </a:p>
          <a:p>
            <a:pPr marL="396875" indent="-3968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Avoid driving in a cab with a </a:t>
            </a:r>
            <a:r>
              <a:rPr lang="en-US" sz="2800" dirty="0" err="1" smtClean="0">
                <a:solidFill>
                  <a:srgbClr val="002060"/>
                </a:solidFill>
              </a:rPr>
              <a:t>Verifone</a:t>
            </a:r>
            <a:r>
              <a:rPr lang="en-US" sz="2800" dirty="0" smtClean="0">
                <a:solidFill>
                  <a:srgbClr val="002060"/>
                </a:solidFill>
              </a:rPr>
              <a:t> POS system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396875" indent="-3968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Avoid driving from 12AM-5AM (especially 4AM)</a:t>
            </a:r>
          </a:p>
          <a:p>
            <a:pPr marL="396875" indent="-3968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Avoid driving in July or August</a:t>
            </a:r>
          </a:p>
          <a:p>
            <a:pPr marL="396875" indent="-3968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Don’t worry about how many passengers you have</a:t>
            </a:r>
          </a:p>
          <a:p>
            <a:pPr marL="396875" indent="-3968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Don’t worry about how far the trip is</a:t>
            </a:r>
          </a:p>
        </p:txBody>
      </p:sp>
    </p:spTree>
    <p:extLst>
      <p:ext uri="{BB962C8B-B14F-4D97-AF65-F5344CB8AC3E}">
        <p14:creationId xmlns:p14="http://schemas.microsoft.com/office/powerpoint/2010/main" val="333745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Potential Improvements – Geo Data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96240" y="4358640"/>
            <a:ext cx="10990851" cy="2066608"/>
          </a:xfrm>
          <a:prstGeom prst="roundRect">
            <a:avLst>
              <a:gd name="adj" fmla="val 590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While the </a:t>
            </a:r>
            <a:r>
              <a:rPr lang="en-US" dirty="0" err="1" smtClean="0">
                <a:solidFill>
                  <a:srgbClr val="002060"/>
                </a:solidFill>
              </a:rPr>
              <a:t>lat</a:t>
            </a:r>
            <a:r>
              <a:rPr lang="en-US" dirty="0" smtClean="0">
                <a:solidFill>
                  <a:srgbClr val="002060"/>
                </a:solidFill>
              </a:rPr>
              <a:t>-long data evidently has an impact on tip-rate, it is difficult to meaningfully aggregate into bins that are meaningful predictors of either the tip-rate, or zero tip-rate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</a:rPr>
              <a:t>DBSCAN</a:t>
            </a:r>
            <a:r>
              <a:rPr lang="en-US" dirty="0" smtClean="0">
                <a:solidFill>
                  <a:srgbClr val="002060"/>
                </a:solidFill>
              </a:rPr>
              <a:t> could not yield meaningful clusters, because the epsilon is incredibly sensitive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Mapping </a:t>
            </a:r>
            <a:r>
              <a:rPr lang="en-US" dirty="0" err="1" smtClean="0">
                <a:solidFill>
                  <a:srgbClr val="002060"/>
                </a:solidFill>
              </a:rPr>
              <a:t>lat</a:t>
            </a:r>
            <a:r>
              <a:rPr lang="en-US" dirty="0" smtClean="0">
                <a:solidFill>
                  <a:srgbClr val="002060"/>
                </a:solidFill>
              </a:rPr>
              <a:t>-longs to zip codes, and zip codes to </a:t>
            </a:r>
            <a:r>
              <a:rPr lang="en-US" b="1" dirty="0" smtClean="0">
                <a:solidFill>
                  <a:srgbClr val="002060"/>
                </a:solidFill>
              </a:rPr>
              <a:t>neighborhoods would likely provide a meaningful distribution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</a:rPr>
              <a:t>Question: </a:t>
            </a:r>
            <a:r>
              <a:rPr lang="en-US" dirty="0" smtClean="0">
                <a:solidFill>
                  <a:srgbClr val="002060"/>
                </a:solidFill>
              </a:rPr>
              <a:t>Is there a way to cluster </a:t>
            </a:r>
            <a:r>
              <a:rPr lang="en-US" i="1" dirty="0" smtClean="0">
                <a:solidFill>
                  <a:srgbClr val="002060"/>
                </a:solidFill>
              </a:rPr>
              <a:t>according to an outcome variable</a:t>
            </a:r>
            <a:r>
              <a:rPr lang="en-US" dirty="0">
                <a:solidFill>
                  <a:srgbClr val="002060"/>
                </a:solidFill>
              </a:rPr>
              <a:t>?</a:t>
            </a:r>
            <a:r>
              <a:rPr lang="en-US" dirty="0" smtClean="0">
                <a:solidFill>
                  <a:srgbClr val="002060"/>
                </a:solidFill>
              </a:rPr>
              <a:t> I.e., can you cluster locations using tip-rate to inform your decisions?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5" y="1588449"/>
            <a:ext cx="6076950" cy="26289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37301" y="1081890"/>
            <a:ext cx="4487878" cy="416392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b="1" i="1" dirty="0" smtClean="0">
                <a:solidFill>
                  <a:srgbClr val="002060"/>
                </a:solidFill>
              </a:rPr>
              <a:t>Tiprate by </a:t>
            </a:r>
            <a:r>
              <a:rPr lang="en-US" b="1" i="1" dirty="0" err="1" smtClean="0">
                <a:solidFill>
                  <a:srgbClr val="002060"/>
                </a:solidFill>
              </a:rPr>
              <a:t>Lat</a:t>
            </a:r>
            <a:r>
              <a:rPr lang="en-US" b="1" i="1" dirty="0" smtClean="0">
                <a:solidFill>
                  <a:srgbClr val="002060"/>
                </a:solidFill>
              </a:rPr>
              <a:t>/Long: Pickup &amp; Dropoff</a:t>
            </a:r>
            <a:r>
              <a:rPr lang="en-US" b="1" i="1" baseline="30000" dirty="0" smtClean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0" y="6507604"/>
            <a:ext cx="4487878" cy="284401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rgbClr val="002060"/>
                </a:solidFill>
              </a:rPr>
              <a:t>Source: See, Jain, Shandilya</a:t>
            </a:r>
            <a:endParaRPr lang="en-US" sz="1200" baseline="30000" dirty="0" smtClean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42480" y="1562297"/>
            <a:ext cx="0" cy="26812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155975" y="1081890"/>
            <a:ext cx="4487878" cy="416392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b="1" i="1" dirty="0" smtClean="0">
                <a:solidFill>
                  <a:srgbClr val="002060"/>
                </a:solidFill>
              </a:rPr>
              <a:t>(Attempted) Clustering by DBSCAN</a:t>
            </a:r>
            <a:br>
              <a:rPr lang="en-US" b="1" i="1" dirty="0" smtClean="0">
                <a:solidFill>
                  <a:srgbClr val="002060"/>
                </a:solidFill>
              </a:rPr>
            </a:br>
            <a:r>
              <a:rPr lang="en-US" sz="1600" i="1" dirty="0" smtClean="0">
                <a:solidFill>
                  <a:srgbClr val="002060"/>
                </a:solidFill>
              </a:rPr>
              <a:t>(~.</a:t>
            </a:r>
            <a:r>
              <a:rPr lang="en-US" sz="1600" i="1" dirty="0">
                <a:solidFill>
                  <a:srgbClr val="002060"/>
                </a:solidFill>
              </a:rPr>
              <a:t>01% of </a:t>
            </a:r>
            <a:r>
              <a:rPr lang="en-US" sz="1600" i="1" dirty="0" smtClean="0">
                <a:solidFill>
                  <a:srgbClr val="002060"/>
                </a:solidFill>
              </a:rPr>
              <a:t>original data)</a:t>
            </a:r>
            <a:endParaRPr lang="en-US" sz="1600" i="1" baseline="30000" dirty="0" smtClean="0">
              <a:solidFill>
                <a:srgbClr val="00206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64" y="1674174"/>
            <a:ext cx="36957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2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Other Improvements (besides incorporating Geo data)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04909" y="1077194"/>
            <a:ext cx="10582182" cy="4378726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b="1" i="1" dirty="0" smtClean="0">
                <a:solidFill>
                  <a:srgbClr val="002060"/>
                </a:solidFill>
              </a:rPr>
              <a:t>In a future model, more nuanced predictors and scoring could improve the efficacy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Calculate a “speed” variable – what was the driver’s average MPH?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Need to be cognizant of bias from longer trips on highways here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Experiment with using log(distance) or log(</a:t>
            </a:r>
            <a:r>
              <a:rPr lang="en-US" dirty="0" err="1" smtClean="0">
                <a:solidFill>
                  <a:srgbClr val="002060"/>
                </a:solidFill>
              </a:rPr>
              <a:t>fare_amount</a:t>
            </a:r>
            <a:r>
              <a:rPr lang="en-US" dirty="0" smtClean="0">
                <a:solidFill>
                  <a:srgbClr val="002060"/>
                </a:solidFill>
              </a:rPr>
              <a:t>) as predictors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Exploratory analysis showed it may fit continuous data better – unclear whether it would improve the zero-tip model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Maximize the model on recall, not AUC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Drivers likely care more about recall than precision – there are so many trip opportunities available, that conservatively rides that might be zero-tip, is more important than precisely predicting which ones will actually be right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Question: does this involve setting a probability threshold in Grid Search? AUC doesn’t require a threshold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Normalize variables before modeling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2060"/>
                </a:solidFill>
              </a:rPr>
              <a:t>This makes their coefficients more comparable</a:t>
            </a:r>
          </a:p>
        </p:txBody>
      </p:sp>
    </p:spTree>
    <p:extLst>
      <p:ext uri="{BB962C8B-B14F-4D97-AF65-F5344CB8AC3E}">
        <p14:creationId xmlns:p14="http://schemas.microsoft.com/office/powerpoint/2010/main" val="402524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Data Source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89" y="1107289"/>
            <a:ext cx="7272291" cy="346601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046721" y="1098073"/>
            <a:ext cx="3601148" cy="3392647"/>
          </a:xfrm>
          <a:prstGeom prst="roundRect">
            <a:avLst>
              <a:gd name="adj" fmla="val 590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New York City Yellow Cab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Publicly available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Trip-level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Data dictionary included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~11M to 14M transactions (trips) recorded per month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Low proportion of missing values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9244" y="4721806"/>
            <a:ext cx="11449236" cy="1438814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Data Limitations: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2060"/>
                </a:solidFill>
              </a:rPr>
              <a:t>No medallion-level data </a:t>
            </a:r>
            <a:r>
              <a:rPr lang="en-US" sz="2000" dirty="0" smtClean="0">
                <a:solidFill>
                  <a:srgbClr val="002060"/>
                </a:solidFill>
              </a:rPr>
              <a:t>(can’t look at drivers across multiple trips; every trip is in isolation)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2060"/>
                </a:solidFill>
              </a:rPr>
              <a:t>Tips not recorded for cash transactions</a:t>
            </a:r>
            <a:r>
              <a:rPr lang="en-US" sz="2000" dirty="0" smtClean="0">
                <a:solidFill>
                  <a:srgbClr val="002060"/>
                </a:solidFill>
              </a:rPr>
              <a:t> (analysis limited to </a:t>
            </a:r>
            <a:r>
              <a:rPr lang="en-US" sz="2000" b="1" u="sng" dirty="0" smtClean="0">
                <a:solidFill>
                  <a:srgbClr val="002060"/>
                </a:solidFill>
              </a:rPr>
              <a:t>credit-cards only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Potential source of bias, although existing literature did not find this to be a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Need to take representative, random sample from each month in order to compute with basic hardware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Nonsensical observations (e.g., fares over $600) were dropped</a:t>
            </a:r>
          </a:p>
        </p:txBody>
      </p:sp>
    </p:spTree>
    <p:extLst>
      <p:ext uri="{BB962C8B-B14F-4D97-AF65-F5344CB8AC3E}">
        <p14:creationId xmlns:p14="http://schemas.microsoft.com/office/powerpoint/2010/main" val="6845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Data Dictionary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385887"/>
            <a:ext cx="5553075" cy="4307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85" y="1707197"/>
            <a:ext cx="5522595" cy="32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Prior Literature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42764" y="1236926"/>
            <a:ext cx="10494195" cy="4655874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NYC Tax Tip Predictor (Jose </a:t>
            </a:r>
            <a:r>
              <a:rPr lang="en-US" sz="2000" b="1" dirty="0" err="1" smtClean="0">
                <a:solidFill>
                  <a:srgbClr val="002060"/>
                </a:solidFill>
              </a:rPr>
              <a:t>Mazo</a:t>
            </a:r>
            <a:r>
              <a:rPr lang="en-US" sz="20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https://github.com/josemazo/nyc-taxi-tip-predictor</a:t>
            </a:r>
            <a:r>
              <a:rPr lang="en-US" sz="1200" b="1" dirty="0" smtClean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Essentially uses all the main predictors available, and </a:t>
            </a:r>
            <a:r>
              <a:rPr lang="en-US" sz="2000" b="1" dirty="0" smtClean="0">
                <a:solidFill>
                  <a:srgbClr val="002060"/>
                </a:solidFill>
              </a:rPr>
              <a:t>uses a Random Forest model </a:t>
            </a:r>
            <a:r>
              <a:rPr lang="en-US" sz="2000" dirty="0" smtClean="0">
                <a:solidFill>
                  <a:srgbClr val="002060"/>
                </a:solidFill>
              </a:rPr>
              <a:t>to predict with </a:t>
            </a:r>
            <a:r>
              <a:rPr lang="en-US" sz="2000" b="1" dirty="0" smtClean="0">
                <a:solidFill>
                  <a:srgbClr val="002060"/>
                </a:solidFill>
              </a:rPr>
              <a:t>70% accuracy whether a tip is Greater than 20%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Not necessarily a powerful model, as roughly 70% of tips are below 20% already.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0" lvl="1"/>
            <a:r>
              <a:rPr lang="en-US" sz="2000" b="1" dirty="0" smtClean="0">
                <a:solidFill>
                  <a:srgbClr val="002060"/>
                </a:solidFill>
              </a:rPr>
              <a:t>Bloomberg 2014 – “Here’s How Much You Should Be Tipping Your Cab Driver”</a:t>
            </a:r>
          </a:p>
          <a:p>
            <a:pPr marL="0" lvl="1"/>
            <a:r>
              <a:rPr kumimoji="0" lang="en-US" altLang="en-US" sz="1100" b="0" i="0" u="sng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http://www.bloomberg.com/news/articles/2014-07-31/heres-how-much-you-should-be-tipping-your-cab-driver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Verifies that time-related variables are relevant for tip-rates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Really just exploratory analysis rather than a model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2060"/>
              </a:solidFill>
            </a:endParaRPr>
          </a:p>
          <a:p>
            <a:pPr marL="0" lvl="1"/>
            <a:r>
              <a:rPr lang="en-US" sz="2000" b="1" dirty="0" smtClean="0">
                <a:solidFill>
                  <a:srgbClr val="002060"/>
                </a:solidFill>
              </a:rPr>
              <a:t>Predicting Taxi Tip-Rates in NYC</a:t>
            </a:r>
            <a:r>
              <a:rPr lang="en-US" sz="2000" dirty="0" smtClean="0">
                <a:solidFill>
                  <a:srgbClr val="002060"/>
                </a:solidFill>
              </a:rPr>
              <a:t> – Jain, See, Shandilya</a:t>
            </a:r>
          </a:p>
          <a:p>
            <a:pPr marL="0" lvl="1"/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https://cseweb.ucsd.edu/~jmcauley/cse190/reports/sp15/050.pdf</a:t>
            </a:r>
            <a:endParaRPr lang="en-US" sz="1200" dirty="0" smtClean="0">
              <a:solidFill>
                <a:srgbClr val="002060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Models tip-rate as a continuous variable using linear regression, with limited success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Places </a:t>
            </a:r>
            <a:r>
              <a:rPr lang="en-US" sz="2000" dirty="0" err="1" smtClean="0">
                <a:solidFill>
                  <a:srgbClr val="002060"/>
                </a:solidFill>
              </a:rPr>
              <a:t>lat</a:t>
            </a:r>
            <a:r>
              <a:rPr lang="en-US" sz="2000" dirty="0" smtClean="0">
                <a:solidFill>
                  <a:srgbClr val="002060"/>
                </a:solidFill>
              </a:rPr>
              <a:t>-long information into “bins”, but the geographical data did not improve the model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4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73149" y="1544320"/>
            <a:ext cx="3990611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Variables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04909" y="1188360"/>
            <a:ext cx="3990611" cy="542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b="1" u="sng" dirty="0">
                <a:solidFill>
                  <a:srgbClr val="002060"/>
                </a:solidFill>
              </a:rPr>
              <a:t>Predictors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Month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Weekday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Hour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Passenger Count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Pickup Location (</a:t>
            </a:r>
            <a:r>
              <a:rPr lang="en-US" dirty="0" err="1">
                <a:solidFill>
                  <a:srgbClr val="002060"/>
                </a:solidFill>
              </a:rPr>
              <a:t>Lat</a:t>
            </a:r>
            <a:r>
              <a:rPr lang="en-US" dirty="0">
                <a:solidFill>
                  <a:srgbClr val="002060"/>
                </a:solidFill>
              </a:rPr>
              <a:t> / Long)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Pickup Location (</a:t>
            </a:r>
            <a:r>
              <a:rPr lang="en-US" dirty="0" err="1">
                <a:solidFill>
                  <a:srgbClr val="002060"/>
                </a:solidFill>
              </a:rPr>
              <a:t>Lat</a:t>
            </a:r>
            <a:r>
              <a:rPr lang="en-US" dirty="0">
                <a:solidFill>
                  <a:srgbClr val="002060"/>
                </a:solidFill>
              </a:rPr>
              <a:t> / Long)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Passenger Count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Trip Classifier (e.g. "Newark Airport")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Trip Distance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POS Provider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Fare Amount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"Extra" Fare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Improvement Surcharge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MTA Tax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3149" y="1188360"/>
            <a:ext cx="3990611" cy="110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b="1" u="sng" dirty="0" smtClean="0">
                <a:solidFill>
                  <a:srgbClr val="002060"/>
                </a:solidFill>
              </a:rPr>
              <a:t>Outcome Variable</a:t>
            </a:r>
            <a:endParaRPr lang="en-US" b="1" u="sng" dirty="0">
              <a:solidFill>
                <a:srgbClr val="002060"/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Option 1: Zero-tip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Option 2: Tip-rate (continuous)</a:t>
            </a:r>
            <a:endParaRPr lang="en-US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46172" y="2367869"/>
            <a:ext cx="6397648" cy="4108703"/>
            <a:chOff x="4574880" y="2733093"/>
            <a:chExt cx="5828960" cy="374347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3293" y="3131014"/>
              <a:ext cx="3502995" cy="334555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82801" y="5626565"/>
              <a:ext cx="184605" cy="679363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73149" y="2733093"/>
              <a:ext cx="3990611" cy="388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i="1" dirty="0" smtClean="0">
                  <a:solidFill>
                    <a:srgbClr val="002060"/>
                  </a:solidFill>
                </a:rPr>
                <a:t>Tip-rate Distribution, YTD</a:t>
              </a:r>
              <a:endParaRPr lang="en-US" i="1" dirty="0">
                <a:solidFill>
                  <a:srgbClr val="002060"/>
                </a:solidFill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7768454" y="3586480"/>
              <a:ext cx="2635386" cy="731520"/>
            </a:xfrm>
            <a:prstGeom prst="wedgeRoundRectCallout">
              <a:avLst>
                <a:gd name="adj1" fmla="val -64783"/>
                <a:gd name="adj2" fmla="val -7777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Most tips are exactly 20%</a:t>
              </a:r>
              <a:endParaRPr lang="en-US" dirty="0"/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574880" y="5275366"/>
              <a:ext cx="2178005" cy="731520"/>
            </a:xfrm>
            <a:prstGeom prst="wedgeRoundRectCallout">
              <a:avLst>
                <a:gd name="adj1" fmla="val 55464"/>
                <a:gd name="adj2" fmla="val -833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This model </a:t>
              </a:r>
              <a:r>
                <a:rPr lang="en-US" dirty="0">
                  <a:solidFill>
                    <a:srgbClr val="002060"/>
                  </a:solidFill>
                </a:rPr>
                <a:t>is </a:t>
              </a:r>
              <a:r>
                <a:rPr lang="en-US" dirty="0" smtClean="0">
                  <a:solidFill>
                    <a:srgbClr val="002060"/>
                  </a:solidFill>
                </a:rPr>
                <a:t>focused on tips </a:t>
              </a:r>
              <a:r>
                <a:rPr lang="en-US" dirty="0">
                  <a:solidFill>
                    <a:srgbClr val="002060"/>
                  </a:solidFill>
                </a:rPr>
                <a:t>of 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65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65825" y="1100831"/>
            <a:ext cx="10721266" cy="1633491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42765" y="1233996"/>
            <a:ext cx="3023061" cy="1367160"/>
          </a:xfrm>
          <a:prstGeom prst="roundRect">
            <a:avLst>
              <a:gd name="adj" fmla="val 590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u="sng" dirty="0" smtClean="0">
                <a:solidFill>
                  <a:srgbClr val="002060"/>
                </a:solidFill>
              </a:rPr>
              <a:t>Logistic Regression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Selecting a Categorical Model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231688" y="1233996"/>
            <a:ext cx="5950999" cy="1367160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Probabilistic 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1600" dirty="0" smtClean="0">
                <a:solidFill>
                  <a:srgbClr val="002060"/>
                </a:solidFill>
              </a:rPr>
              <a:t>(appropriate, as data doesn’t contain ALL explanatory variables)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Easily interpreted results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br>
              <a:rPr lang="en-US" sz="1600" dirty="0" smtClean="0">
                <a:solidFill>
                  <a:srgbClr val="002060"/>
                </a:solidFill>
              </a:rPr>
            </a:br>
            <a:r>
              <a:rPr lang="en-US" sz="1600" dirty="0" smtClean="0">
                <a:solidFill>
                  <a:srgbClr val="002060"/>
                </a:solidFill>
              </a:rPr>
              <a:t>(thanks to the coefficients)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2765" y="2956264"/>
            <a:ext cx="3023061" cy="1367160"/>
          </a:xfrm>
          <a:prstGeom prst="roundRect">
            <a:avLst>
              <a:gd name="adj" fmla="val 59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u="sng" dirty="0" smtClean="0">
                <a:solidFill>
                  <a:srgbClr val="002060"/>
                </a:solidFill>
              </a:rPr>
              <a:t>Decision Tree / </a:t>
            </a:r>
            <a:br>
              <a:rPr lang="en-US" sz="2000" b="1" u="sng" dirty="0" smtClean="0">
                <a:solidFill>
                  <a:srgbClr val="002060"/>
                </a:solidFill>
              </a:rPr>
            </a:br>
            <a:r>
              <a:rPr lang="en-US" sz="2000" b="1" u="sng" dirty="0" smtClean="0">
                <a:solidFill>
                  <a:srgbClr val="002060"/>
                </a:solidFill>
              </a:rPr>
              <a:t>Random Forest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31688" y="2956264"/>
            <a:ext cx="5720180" cy="1367160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Deterministic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Depends on a small number of key variables 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1600" dirty="0" smtClean="0">
                <a:solidFill>
                  <a:srgbClr val="002060"/>
                </a:solidFill>
              </a:rPr>
              <a:t>(we need many categorical variables telling a nuanced story)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765" y="4758432"/>
            <a:ext cx="3023061" cy="1367160"/>
          </a:xfrm>
          <a:prstGeom prst="roundRect">
            <a:avLst>
              <a:gd name="adj" fmla="val 590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u="sng" dirty="0" smtClean="0">
                <a:solidFill>
                  <a:srgbClr val="002060"/>
                </a:solidFill>
              </a:rPr>
              <a:t>K-Nearest Neighbors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31688" y="4758432"/>
            <a:ext cx="5533749" cy="1367160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Deterministic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Risk of overfitting to “zero-tip” points.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002060"/>
                </a:solidFill>
              </a:rPr>
              <a:t>“Nearness” of points does not imply definite zero-tip</a:t>
            </a:r>
            <a:endParaRPr lang="en-US" sz="12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Exploratory Analysis – Tip-rate (Continuous)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50" y="2479040"/>
            <a:ext cx="2676525" cy="2676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479040"/>
            <a:ext cx="2676525" cy="2676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479040"/>
            <a:ext cx="2676525" cy="2676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2479040"/>
            <a:ext cx="2686050" cy="267652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6741" y="2009276"/>
            <a:ext cx="2425915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smtClean="0">
                <a:solidFill>
                  <a:srgbClr val="002060"/>
                </a:solidFill>
              </a:rPr>
              <a:t>Tiprate vs. Weekday</a:t>
            </a:r>
            <a:endParaRPr 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72501" y="2009276"/>
            <a:ext cx="2425915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smtClean="0">
                <a:solidFill>
                  <a:srgbClr val="002060"/>
                </a:solidFill>
              </a:rPr>
              <a:t>Tiprate vs. Month</a:t>
            </a:r>
            <a:endParaRPr 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43859" y="2009276"/>
            <a:ext cx="2935358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smtClean="0">
                <a:solidFill>
                  <a:srgbClr val="002060"/>
                </a:solidFill>
              </a:rPr>
              <a:t>Tiprate vs. POS Provider</a:t>
            </a:r>
            <a:endParaRPr 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424661" y="2009276"/>
            <a:ext cx="2425915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smtClean="0">
                <a:solidFill>
                  <a:srgbClr val="002060"/>
                </a:solidFill>
              </a:rPr>
              <a:t>Tiprate vs. Hour</a:t>
            </a:r>
            <a:endParaRPr 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5445" y="5290956"/>
            <a:ext cx="2668507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Variation is statistically significant but very low magnitude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22325" y="5290956"/>
            <a:ext cx="2668507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No variation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07765" y="5290956"/>
            <a:ext cx="2668507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No variation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445605" y="5290956"/>
            <a:ext cx="2668507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Significant variation (more discussion of this later)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5444" y="1156172"/>
            <a:ext cx="10955676" cy="63779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In general, variation in average </a:t>
            </a:r>
            <a:r>
              <a:rPr lang="en-US" sz="2400" dirty="0" err="1" smtClean="0">
                <a:solidFill>
                  <a:srgbClr val="002060"/>
                </a:solidFill>
              </a:rPr>
              <a:t>tiprate</a:t>
            </a:r>
            <a:r>
              <a:rPr lang="en-US" sz="2400" dirty="0" smtClean="0">
                <a:solidFill>
                  <a:srgbClr val="002060"/>
                </a:solidFill>
              </a:rPr>
              <a:t> against important predictors is quite low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Exploratory Analysis – Tip-rate (Continuous)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1" y="2031013"/>
            <a:ext cx="5489289" cy="3784283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6204565" y="3116716"/>
            <a:ext cx="5865515" cy="1333364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4163" indent="-2841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Tiprate is negatively correlated with Trip Distance, likely because it increases the base on which people tip</a:t>
            </a:r>
          </a:p>
          <a:p>
            <a:pPr marL="284163" indent="-2841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2060"/>
                </a:solidFill>
              </a:rPr>
              <a:t>Tiprates</a:t>
            </a:r>
            <a:r>
              <a:rPr lang="en-US" sz="2400" dirty="0" smtClean="0">
                <a:solidFill>
                  <a:srgbClr val="002060"/>
                </a:solidFill>
              </a:rPr>
              <a:t> can be high on the low end, when people will “custom tip” fixed values (</a:t>
            </a:r>
            <a:r>
              <a:rPr lang="en-US" sz="2400" dirty="0" err="1" smtClean="0">
                <a:solidFill>
                  <a:srgbClr val="002060"/>
                </a:solidFill>
              </a:rPr>
              <a:t>e.g</a:t>
            </a:r>
            <a:r>
              <a:rPr lang="en-US" sz="2400" dirty="0" smtClean="0">
                <a:solidFill>
                  <a:srgbClr val="002060"/>
                </a:solidFill>
              </a:rPr>
              <a:t>, $5 tip on $5 fare)</a:t>
            </a:r>
          </a:p>
          <a:p>
            <a:pPr marL="284163" indent="-2841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Relationship with Fare Amount is the same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033111" y="1551357"/>
            <a:ext cx="3642023" cy="565476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i="1" dirty="0" smtClean="0">
                <a:solidFill>
                  <a:srgbClr val="002060"/>
                </a:solidFill>
              </a:rPr>
              <a:t>Tip Rate vs. Trip Distance</a:t>
            </a:r>
          </a:p>
        </p:txBody>
      </p:sp>
    </p:spTree>
    <p:extLst>
      <p:ext uri="{BB962C8B-B14F-4D97-AF65-F5344CB8AC3E}">
        <p14:creationId xmlns:p14="http://schemas.microsoft.com/office/powerpoint/2010/main" val="275714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765" y="292963"/>
            <a:ext cx="10301056" cy="665825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Exploratory Analysis – Zero Tip (Categorical)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04909" y="958788"/>
            <a:ext cx="10582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6741" y="1176156"/>
            <a:ext cx="2425915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smtClean="0">
                <a:solidFill>
                  <a:srgbClr val="002060"/>
                </a:solidFill>
              </a:rPr>
              <a:t>Tiprate vs. Weekday</a:t>
            </a:r>
            <a:endParaRPr 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71011" y="1176156"/>
            <a:ext cx="3228894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smtClean="0">
                <a:solidFill>
                  <a:srgbClr val="002060"/>
                </a:solidFill>
              </a:rPr>
              <a:t>Tiprate vs. Passenger Count</a:t>
            </a:r>
            <a:endParaRPr 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5619" y="1176156"/>
            <a:ext cx="2935358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smtClean="0">
                <a:solidFill>
                  <a:srgbClr val="002060"/>
                </a:solidFill>
              </a:rPr>
              <a:t>Tiprate vs. POS Provider</a:t>
            </a:r>
            <a:endParaRPr 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424661" y="1176156"/>
            <a:ext cx="2425915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i="1" dirty="0" smtClean="0">
                <a:solidFill>
                  <a:srgbClr val="002060"/>
                </a:solidFill>
              </a:rPr>
              <a:t>Tiprate vs. Hour</a:t>
            </a:r>
            <a:endParaRPr 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32102" y="4318887"/>
            <a:ext cx="2695192" cy="12428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Significant &amp; meaningful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More likely to tip 0 on weekends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Hypothesis: alcohol-related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22325" y="4318887"/>
            <a:ext cx="2668507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No meaningful variation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Low sample size or nonsense 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19525" y="4318887"/>
            <a:ext cx="2668507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Significant &amp; meaningful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Almost 2x as likely to tip 0% on VeriFone POS than Creative Mobile Tech LLC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Likely easier to click 0% tip as an option on the system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445605" y="4318887"/>
            <a:ext cx="2668507" cy="396017"/>
          </a:xfrm>
          <a:prstGeom prst="roundRect">
            <a:avLst>
              <a:gd name="adj" fmla="val 59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Significant &amp; meaningful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Much more likely to tip 0 in the wee hours (</a:t>
            </a:r>
            <a:r>
              <a:rPr lang="en-US" dirty="0" smtClean="0">
                <a:solidFill>
                  <a:srgbClr val="002060"/>
                </a:solidFill>
              </a:rPr>
              <a:t>9% likely at 4AM)</a:t>
            </a:r>
          </a:p>
          <a:p>
            <a:pPr marL="173038" indent="-173038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Hypothesis: alcohol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65" y="1609047"/>
            <a:ext cx="2676525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1" y="1609047"/>
            <a:ext cx="2676525" cy="267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93" y="1609047"/>
            <a:ext cx="2686050" cy="267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18" y="1609047"/>
            <a:ext cx="2676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1372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Fox Networks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Schmidt-Fellner</dc:creator>
  <cp:lastModifiedBy>David Schmidt-Fellner</cp:lastModifiedBy>
  <cp:revision>34</cp:revision>
  <dcterms:created xsi:type="dcterms:W3CDTF">2016-12-05T23:30:11Z</dcterms:created>
  <dcterms:modified xsi:type="dcterms:W3CDTF">2016-12-06T21:30:01Z</dcterms:modified>
</cp:coreProperties>
</file>