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20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2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75D0-4B33-421F-B707-C7B395657F6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2A2D-2916-4E5B-8DC3-09C7ECC1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7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" y="342899"/>
            <a:ext cx="9935935" cy="77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Project Idea 1:</a:t>
            </a:r>
            <a:r>
              <a:rPr lang="en-US" sz="2400" b="1" dirty="0" smtClean="0">
                <a:solidFill>
                  <a:srgbClr val="002060"/>
                </a:solidFill>
              </a:rPr>
              <a:t>  Model and Predict </a:t>
            </a:r>
            <a:r>
              <a:rPr lang="en-US" sz="2400" b="1" u="sng" dirty="0" smtClean="0">
                <a:solidFill>
                  <a:srgbClr val="002060"/>
                </a:solidFill>
              </a:rPr>
              <a:t>Average Internet Speed by Country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1846" y="824593"/>
            <a:ext cx="109483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34786" y="938892"/>
            <a:ext cx="10492468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Problem Statement: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As countries around the world are increasingly connected to the internet, businesses and governments worldwide are trying to understand how quickly and which populations will achieve higher connectivity / internet speed in the coming years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u="sng" dirty="0" smtClean="0">
                <a:solidFill>
                  <a:srgbClr val="002060"/>
                </a:solidFill>
              </a:rPr>
              <a:t>Using linear regression</a:t>
            </a:r>
            <a:r>
              <a:rPr lang="en-US" dirty="0" smtClean="0">
                <a:solidFill>
                  <a:srgbClr val="002060"/>
                </a:solidFill>
              </a:rPr>
              <a:t>, Can we model what country characteristics, demographic, economic, and complex (hospitability to startups, foreign business, and free press) drive </a:t>
            </a:r>
            <a:r>
              <a:rPr lang="en-US" u="sng" dirty="0" smtClean="0">
                <a:solidFill>
                  <a:srgbClr val="002060"/>
                </a:solidFill>
              </a:rPr>
              <a:t>average higher internet speeds</a:t>
            </a:r>
            <a:r>
              <a:rPr lang="en-US" dirty="0" smtClean="0">
                <a:solidFill>
                  <a:srgbClr val="002060"/>
                </a:solidFill>
              </a:rPr>
              <a:t> over time?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Can we </a:t>
            </a:r>
            <a:r>
              <a:rPr lang="en-US" b="1" dirty="0" smtClean="0">
                <a:solidFill>
                  <a:srgbClr val="002060"/>
                </a:solidFill>
              </a:rPr>
              <a:t>predict</a:t>
            </a:r>
            <a:r>
              <a:rPr lang="en-US" dirty="0" smtClean="0">
                <a:solidFill>
                  <a:srgbClr val="002060"/>
                </a:solidFill>
              </a:rPr>
              <a:t> which countries will see the most significant increases to their average internet speed using current country characteristics?</a:t>
            </a:r>
          </a:p>
          <a:p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40921" y="1363435"/>
            <a:ext cx="1038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4786" y="3371849"/>
            <a:ext cx="10492468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Hypothesis:</a:t>
            </a:r>
          </a:p>
          <a:p>
            <a:r>
              <a:rPr lang="en-US" i="1" dirty="0" smtClean="0">
                <a:solidFill>
                  <a:srgbClr val="002060"/>
                </a:solidFill>
              </a:rPr>
              <a:t>Having low average income but pro-startup, pro-foreign business, and pro-free press environments are all predictors of increased average connectivity speeds over 1-3 years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40921" y="3796392"/>
            <a:ext cx="1038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4786" y="4514850"/>
            <a:ext cx="10492468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Datasets: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Outcome Variable: </a:t>
            </a:r>
            <a:r>
              <a:rPr lang="en-US" dirty="0" smtClean="0">
                <a:solidFill>
                  <a:srgbClr val="002060"/>
                </a:solidFill>
              </a:rPr>
              <a:t>Akamai State of The Internet Report - Has average speeds by country (Mbps), current and over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2060"/>
                </a:solidFill>
              </a:rPr>
              <a:t>Alternative Outcomes: Cisco VNI has % internet users by country, devices per capita, traffic per capita. Requires a scraper, though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Predictors:</a:t>
            </a:r>
            <a:r>
              <a:rPr lang="en-US" dirty="0" smtClean="0">
                <a:solidFill>
                  <a:srgbClr val="002060"/>
                </a:solidFill>
              </a:rPr>
              <a:t> World Economic Forum – has complex country characteristics, including indices for levels of corruption, receptivity to foreign business,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0921" y="4939393"/>
            <a:ext cx="10386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4786" y="6377797"/>
            <a:ext cx="10492468" cy="299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smtClean="0">
                <a:solidFill>
                  <a:srgbClr val="002060"/>
                </a:solidFill>
              </a:rPr>
              <a:t>Key Questions</a:t>
            </a:r>
            <a:r>
              <a:rPr lang="en-US" sz="1200" dirty="0" smtClean="0">
                <a:solidFill>
                  <a:srgbClr val="002060"/>
                </a:solidFill>
              </a:rPr>
              <a:t>: ~250 countries over time enough data? Data scraper needed?</a:t>
            </a:r>
            <a:endParaRPr lang="en-US" sz="105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6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" y="342899"/>
            <a:ext cx="9935935" cy="77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Project Idea 2:</a:t>
            </a:r>
            <a:r>
              <a:rPr lang="en-US" sz="2400" b="1" dirty="0" smtClean="0">
                <a:solidFill>
                  <a:srgbClr val="002060"/>
                </a:solidFill>
              </a:rPr>
              <a:t> Modeling Economic Mobility using Parent/Child Data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1846" y="824593"/>
            <a:ext cx="109483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7686" y="1053192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Problem Statement: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Economic mobility and income inequality are crucial features of the US economic systems. Income inequality has never been higher in the US </a:t>
            </a:r>
            <a:r>
              <a:rPr lang="en-US" i="1" dirty="0" smtClean="0">
                <a:solidFill>
                  <a:srgbClr val="002060"/>
                </a:solidFill>
              </a:rPr>
              <a:t>(Piketty 2013)</a:t>
            </a:r>
            <a:r>
              <a:rPr lang="en-US" dirty="0" smtClean="0">
                <a:solidFill>
                  <a:srgbClr val="002060"/>
                </a:solidFill>
              </a:rPr>
              <a:t>, and predicting </a:t>
            </a:r>
            <a:r>
              <a:rPr lang="en-US" u="sng" dirty="0" smtClean="0">
                <a:solidFill>
                  <a:srgbClr val="002060"/>
                </a:solidFill>
              </a:rPr>
              <a:t>for which populations</a:t>
            </a:r>
            <a:r>
              <a:rPr lang="en-US" dirty="0" smtClean="0">
                <a:solidFill>
                  <a:srgbClr val="002060"/>
                </a:solidFill>
              </a:rPr>
              <a:t> it will increase or decrease in the coming years will be crucial for US policymakers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u="sng" dirty="0" smtClean="0">
                <a:solidFill>
                  <a:srgbClr val="002060"/>
                </a:solidFill>
              </a:rPr>
              <a:t>Using linear regression</a:t>
            </a:r>
            <a:r>
              <a:rPr lang="en-US" dirty="0" smtClean="0">
                <a:solidFill>
                  <a:srgbClr val="002060"/>
                </a:solidFill>
              </a:rPr>
              <a:t>, can we predict which demographics and circumstances </a:t>
            </a:r>
            <a:r>
              <a:rPr lang="en-US" b="1" u="sng" dirty="0" smtClean="0">
                <a:solidFill>
                  <a:srgbClr val="002060"/>
                </a:solidFill>
              </a:rPr>
              <a:t>for parents</a:t>
            </a:r>
            <a:r>
              <a:rPr lang="en-US" dirty="0" smtClean="0">
                <a:solidFill>
                  <a:srgbClr val="002060"/>
                </a:solidFill>
              </a:rPr>
              <a:t> lead to highest/lowest economic mobility </a:t>
            </a:r>
            <a:r>
              <a:rPr lang="en-US" b="1" u="sng" dirty="0" smtClean="0">
                <a:solidFill>
                  <a:srgbClr val="002060"/>
                </a:solidFill>
              </a:rPr>
              <a:t>for their children</a:t>
            </a:r>
            <a:r>
              <a:rPr lang="en-US" dirty="0" smtClean="0">
                <a:solidFill>
                  <a:srgbClr val="002060"/>
                </a:solidFill>
              </a:rPr>
              <a:t>? Can we use this to predict economic success for the next generation? </a:t>
            </a:r>
            <a:r>
              <a:rPr lang="en-US" i="1" dirty="0" smtClean="0">
                <a:solidFill>
                  <a:srgbClr val="002060"/>
                </a:solidFill>
              </a:rPr>
              <a:t>Are parents’ circumstances good predictors of their children’s circumstances at all?</a:t>
            </a:r>
          </a:p>
          <a:p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3821" y="1477735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77686" y="3633107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Hypothesis: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Parent circumstances are good (but not great) predictors of their </a:t>
            </a:r>
            <a:r>
              <a:rPr lang="en-US" dirty="0" err="1" smtClean="0">
                <a:solidFill>
                  <a:srgbClr val="002060"/>
                </a:solidFill>
              </a:rPr>
              <a:t>childrens</a:t>
            </a:r>
            <a:r>
              <a:rPr lang="en-US" dirty="0" smtClean="0">
                <a:solidFill>
                  <a:srgbClr val="002060"/>
                </a:solidFill>
              </a:rPr>
              <a:t>’ outcomes later in life, showing the importance of developmental environments for children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821" y="4057650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7686" y="4955721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Datasets: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Outcome Variable</a:t>
            </a:r>
            <a:r>
              <a:rPr lang="en-US" dirty="0" smtClean="0">
                <a:solidFill>
                  <a:srgbClr val="002060"/>
                </a:solidFill>
              </a:rPr>
              <a:t>: Change in Income Percentile from Parent to Child (age 30)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Predictors</a:t>
            </a:r>
            <a:r>
              <a:rPr lang="en-US" dirty="0" smtClean="0">
                <a:solidFill>
                  <a:srgbClr val="002060"/>
                </a:solidFill>
              </a:rPr>
              <a:t>: Demographic and job related data (income and industry) for parents as well as their children (already tied together</a:t>
            </a:r>
            <a:r>
              <a:rPr lang="en-US" dirty="0">
                <a:solidFill>
                  <a:srgbClr val="002060"/>
                </a:solidFill>
              </a:rPr>
              <a:t>), Census data and Bureau of Labor </a:t>
            </a:r>
            <a:r>
              <a:rPr lang="en-US" dirty="0" smtClean="0">
                <a:solidFill>
                  <a:srgbClr val="002060"/>
                </a:solidFill>
              </a:rPr>
              <a:t>Statistics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Snapshots every 5 years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83821" y="5380264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4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" y="342899"/>
            <a:ext cx="9935935" cy="77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Project Idea 3:</a:t>
            </a:r>
            <a:r>
              <a:rPr lang="en-US" sz="2400" b="1" dirty="0" smtClean="0">
                <a:solidFill>
                  <a:srgbClr val="002060"/>
                </a:solidFill>
              </a:rPr>
              <a:t> Identify Drivers of Violent Crime by City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1846" y="824593"/>
            <a:ext cx="1094830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7686" y="938892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Problem Statement: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Over history, violent crime rates have fallen orders of magnitude, both around the world and in the US. While this trend is highly predictable decade to decade, year-to year fluctuations still show substantial upward and downward trends by city </a:t>
            </a:r>
            <a:r>
              <a:rPr lang="en-US" i="1" dirty="0" smtClean="0">
                <a:solidFill>
                  <a:srgbClr val="002060"/>
                </a:solidFill>
              </a:rPr>
              <a:t>(Source: FiveThirtyEight, Pinker 2012)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2060"/>
                </a:solidFill>
              </a:rPr>
              <a:t>Can we identify what factors predict imminent increases/decreases to violent crime rates </a:t>
            </a:r>
            <a:r>
              <a:rPr lang="en-US" u="sng" dirty="0" smtClean="0">
                <a:solidFill>
                  <a:srgbClr val="002060"/>
                </a:solidFill>
              </a:rPr>
              <a:t>by city?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2060"/>
                </a:solidFill>
              </a:rPr>
              <a:t>Can we identify </a:t>
            </a:r>
            <a:r>
              <a:rPr lang="en-US" i="1" u="sng" dirty="0" smtClean="0">
                <a:solidFill>
                  <a:srgbClr val="002060"/>
                </a:solidFill>
              </a:rPr>
              <a:t>which US cities</a:t>
            </a:r>
            <a:r>
              <a:rPr lang="en-US" i="1" dirty="0" smtClean="0">
                <a:solidFill>
                  <a:srgbClr val="002060"/>
                </a:solidFill>
              </a:rPr>
              <a:t> are likely to see imminent increases/decreases?</a:t>
            </a:r>
            <a:endParaRPr lang="en-US" i="1" dirty="0">
              <a:solidFill>
                <a:srgbClr val="00206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3821" y="1363435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77686" y="3249386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Hypothesis: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Changes in </a:t>
            </a:r>
            <a:r>
              <a:rPr lang="en-US" b="1" dirty="0" smtClean="0">
                <a:solidFill>
                  <a:srgbClr val="002060"/>
                </a:solidFill>
              </a:rPr>
              <a:t>income </a:t>
            </a:r>
            <a:r>
              <a:rPr lang="en-US" dirty="0" smtClean="0">
                <a:solidFill>
                  <a:srgbClr val="002060"/>
                </a:solidFill>
              </a:rPr>
              <a:t>are significant drivers of violent crime the following years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High incarceration rates may lead to </a:t>
            </a:r>
            <a:r>
              <a:rPr lang="en-US" u="sng" dirty="0" smtClean="0">
                <a:solidFill>
                  <a:srgbClr val="002060"/>
                </a:solidFill>
              </a:rPr>
              <a:t>increased</a:t>
            </a:r>
            <a:r>
              <a:rPr lang="en-US" dirty="0" smtClean="0">
                <a:solidFill>
                  <a:srgbClr val="002060"/>
                </a:solidFill>
              </a:rPr>
              <a:t> violent crime the following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Increases in crime rates are sticky (i.e. elevated crime rates are tied to equal if not higher crime rates the following year, on average)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83821" y="3673929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77686" y="4988379"/>
            <a:ext cx="9078686" cy="48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Datasets: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Outcome Variable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smtClean="0">
                <a:solidFill>
                  <a:srgbClr val="002060"/>
                </a:solidFill>
              </a:rPr>
              <a:t>city: Crime rates, change in crime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Predictors: </a:t>
            </a:r>
            <a:r>
              <a:rPr lang="en-US" dirty="0">
                <a:solidFill>
                  <a:srgbClr val="002060"/>
                </a:solidFill>
              </a:rPr>
              <a:t>By city: </a:t>
            </a:r>
            <a:r>
              <a:rPr lang="en-US" dirty="0" smtClean="0">
                <a:solidFill>
                  <a:srgbClr val="002060"/>
                </a:solidFill>
              </a:rPr>
              <a:t>Income data, demographic data, prior crime rates, incarceration rates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US Census crime data, released annually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83821" y="5412922"/>
            <a:ext cx="9176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8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620</Words>
  <Application>Microsoft Macintosh PowerPoint</Application>
  <PresentationFormat>Custom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Fox Networks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Schmidt-Fellner</dc:creator>
  <cp:lastModifiedBy>David Schmidt-Fellner</cp:lastModifiedBy>
  <cp:revision>6</cp:revision>
  <dcterms:created xsi:type="dcterms:W3CDTF">2016-10-13T21:29:45Z</dcterms:created>
  <dcterms:modified xsi:type="dcterms:W3CDTF">2016-10-18T22:37:13Z</dcterms:modified>
</cp:coreProperties>
</file>