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izabeth Multer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A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0D4CB"/>
          </a:solidFill>
        </a:fill>
      </a:tcStyle>
    </a:wholeTbl>
    <a:band2H>
      <a:tcTxStyle/>
      <a:tcStyle>
        <a:tcBdr/>
        <a:fill>
          <a:solidFill>
            <a:srgbClr val="F8EBE7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870456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8724900" y="352425"/>
            <a:ext cx="2628901" cy="58245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52425"/>
            <a:ext cx="7734301" cy="58245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342900">
              <a:buSzTx/>
              <a:buFontTx/>
              <a:buNone/>
              <a:defRPr sz="1800"/>
            </a:lvl2pPr>
            <a:lvl3pPr marL="0" indent="685800">
              <a:buSzTx/>
              <a:buFontTx/>
              <a:buNone/>
              <a:defRPr sz="1800"/>
            </a:lvl3pPr>
            <a:lvl4pPr marL="0" indent="1028700">
              <a:buSzTx/>
              <a:buFontTx/>
              <a:buNone/>
              <a:defRPr sz="1800"/>
            </a:lvl4pPr>
            <a:lvl5pPr marL="0" indent="1371600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xfrm>
            <a:off x="839787" y="365127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1" y="1681163"/>
            <a:ext cx="518318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  <a:endParaRPr/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71500" indent="-228600">
              <a:defRPr sz="2400"/>
            </a:lvl2pPr>
            <a:lvl3pPr marL="1004887" indent="-319087">
              <a:defRPr sz="2400"/>
            </a:lvl3pPr>
            <a:lvl4pPr marL="1455419" indent="-426719">
              <a:defRPr sz="2400"/>
            </a:lvl4pPr>
            <a:lvl5pPr marL="1798320" indent="-4267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 fastly background 1-1.jpg" descr="ppt fastly background 1-1.jp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38200" y="352425"/>
            <a:ext cx="10515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29037" y="6432781"/>
            <a:ext cx="220003" cy="20591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429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685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0287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71450" marR="0" indent="-171450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116" marR="0" indent="-239316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95400" marR="0" indent="-266700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38300" marR="0" indent="-266700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91457" marR="0" indent="-276957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4357" marR="0" indent="-276957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7257" marR="0" indent="-276957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20157" marR="0" indent="-276957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A9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"/>
          <p:cNvSpPr txBox="1"/>
          <p:nvPr/>
        </p:nvSpPr>
        <p:spPr>
          <a:xfrm>
            <a:off x="1219201" y="979687"/>
            <a:ext cx="9070428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1" dirty="0">
                <a:solidFill>
                  <a:srgbClr val="21A9A0"/>
                </a:solidFill>
              </a:rPr>
              <a:t>Observations:</a:t>
            </a:r>
          </a:p>
          <a:p>
            <a:pPr>
              <a:defRPr sz="12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The leaves on this tree are green in August.</a:t>
            </a:r>
          </a:p>
          <a:p>
            <a:pPr marL="171450" indent="-171450">
              <a:buSzPct val="100000"/>
              <a:buFont typeface="Arial"/>
              <a:buChar char="•"/>
              <a:defRPr sz="12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This apple is crunchy and sweet.</a:t>
            </a:r>
          </a:p>
          <a:p>
            <a:pPr marL="171450" indent="-171450">
              <a:buSzPct val="100000"/>
              <a:buFont typeface="Arial"/>
              <a:buChar char="•"/>
              <a:defRPr sz="12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Tonight’s dinner smells like baked meat loaf. </a:t>
            </a:r>
          </a:p>
          <a:p>
            <a:pPr marL="171450" indent="-171450">
              <a:buSzPct val="100000"/>
              <a:buFont typeface="Arial"/>
              <a:buChar char="•"/>
              <a:defRPr sz="12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Crystal’s hair is shorter than Annie’s hair. </a:t>
            </a:r>
          </a:p>
          <a:p>
            <a:pPr marL="171450" indent="-171450">
              <a:buSzPct val="100000"/>
              <a:buFont typeface="Arial"/>
              <a:buChar char="•"/>
              <a:defRPr sz="12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The red car crossed the finish line before the blue car.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A9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"/>
          <p:cNvSpPr txBox="1"/>
          <p:nvPr/>
        </p:nvSpPr>
        <p:spPr>
          <a:xfrm>
            <a:off x="1080157" y="494003"/>
            <a:ext cx="10205070" cy="466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1" dirty="0">
                <a:solidFill>
                  <a:srgbClr val="21A9A0"/>
                </a:solidFill>
              </a:rPr>
              <a:t>Inferences:</a:t>
            </a:r>
          </a:p>
          <a:p>
            <a:pPr>
              <a:defRPr sz="12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The leaves on this tree are green in August because of the presence of a green pigment called chlorophyll in the chloroplasts of certain cells.</a:t>
            </a:r>
          </a:p>
          <a:p>
            <a:pPr marL="171450" indent="-171450">
              <a:buSzPct val="100000"/>
              <a:buFont typeface="Arial"/>
              <a:buChar char="•"/>
              <a:defRPr sz="12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Apples are crunchy and sweet because of selective cultivation of apple trees.</a:t>
            </a:r>
          </a:p>
          <a:p>
            <a:pPr marL="171450" indent="-171450">
              <a:buSzPct val="100000"/>
              <a:buFont typeface="Arial"/>
              <a:buChar char="•"/>
              <a:defRPr sz="12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Tonight’s dinner smells like baked meat loaf; I’m sure that’s what it is. </a:t>
            </a:r>
          </a:p>
          <a:p>
            <a:pPr marL="171450" indent="-171450">
              <a:buSzPct val="100000"/>
              <a:buFont typeface="Arial"/>
              <a:buChar char="•"/>
              <a:defRPr sz="12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Crystal’s hair is shorter than Annie’s hair; she must have it cut more often. </a:t>
            </a:r>
          </a:p>
          <a:p>
            <a:pPr marL="171450" indent="-171450">
              <a:buSzPct val="100000"/>
              <a:buFont typeface="Arial"/>
              <a:buChar char="•"/>
              <a:defRPr sz="12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The red car crossed the finish line before the blue car; I think it had a more skilled driver.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A9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"/>
          <p:cNvSpPr txBox="1"/>
          <p:nvPr/>
        </p:nvSpPr>
        <p:spPr>
          <a:xfrm>
            <a:off x="1548730" y="787534"/>
            <a:ext cx="10920249" cy="414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1" dirty="0">
                <a:solidFill>
                  <a:srgbClr val="21A9A0"/>
                </a:solidFill>
              </a:rPr>
              <a:t>Sample </a:t>
            </a:r>
            <a:r>
              <a:rPr lang="en-US" b="1" dirty="0" smtClean="0">
                <a:solidFill>
                  <a:srgbClr val="21A9A0"/>
                </a:solidFill>
              </a:rPr>
              <a:t>C</a:t>
            </a:r>
            <a:r>
              <a:rPr b="1" dirty="0" smtClean="0">
                <a:solidFill>
                  <a:srgbClr val="21A9A0"/>
                </a:solidFill>
              </a:rPr>
              <a:t>andle </a:t>
            </a:r>
            <a:r>
              <a:rPr lang="en-US" b="1" dirty="0">
                <a:solidFill>
                  <a:srgbClr val="21A9A0"/>
                </a:solidFill>
              </a:rPr>
              <a:t>C</a:t>
            </a:r>
            <a:r>
              <a:rPr b="1" dirty="0" smtClean="0">
                <a:solidFill>
                  <a:srgbClr val="21A9A0"/>
                </a:solidFill>
              </a:rPr>
              <a:t>omments</a:t>
            </a:r>
            <a:r>
              <a:rPr b="1" dirty="0">
                <a:solidFill>
                  <a:srgbClr val="21A9A0"/>
                </a:solidFill>
              </a:rPr>
              <a:t>: </a:t>
            </a:r>
            <a:r>
              <a:rPr dirty="0"/>
              <a:t>observation or inference?</a:t>
            </a:r>
          </a:p>
          <a:p>
            <a:pPr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Smoking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Fire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Burning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Wax dripping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Wax melting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White object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Cylindrical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Wick at the top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Candle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A9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"/>
          <p:cNvSpPr txBox="1"/>
          <p:nvPr/>
        </p:nvSpPr>
        <p:spPr>
          <a:xfrm>
            <a:off x="1271752" y="400259"/>
            <a:ext cx="10123080" cy="5204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1" dirty="0">
                <a:solidFill>
                  <a:srgbClr val="21A9A0"/>
                </a:solidFill>
              </a:rPr>
              <a:t>Practice Problems:</a:t>
            </a:r>
          </a:p>
          <a:p>
            <a:pPr>
              <a:lnSpc>
                <a:spcPct val="107000"/>
              </a:lnSpc>
              <a:spcBef>
                <a:spcPts val="800"/>
              </a:spcBef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Determine whether each of the following statements is better classified as an observation or inference. Describe your reasoning</a:t>
            </a:r>
            <a:r>
              <a:rPr dirty="0" smtClean="0"/>
              <a:t>.</a:t>
            </a:r>
            <a:endParaRPr lang="en-US" dirty="0" smtClean="0"/>
          </a:p>
          <a:p>
            <a:pPr>
              <a:lnSpc>
                <a:spcPct val="107000"/>
              </a:lnSpc>
              <a:spcBef>
                <a:spcPts val="800"/>
              </a:spcBef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000" dirty="0"/>
          </a:p>
          <a:p>
            <a:pPr marL="579437" indent="-400050">
              <a:lnSpc>
                <a:spcPct val="107000"/>
              </a:lnSpc>
              <a:buSzPct val="100000"/>
              <a:buAutoNum type="arabicPeriod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The object is orange.</a:t>
            </a:r>
          </a:p>
          <a:p>
            <a:pPr marL="579437" indent="-400050">
              <a:lnSpc>
                <a:spcPct val="107000"/>
              </a:lnSpc>
              <a:buSzPct val="100000"/>
              <a:buAutoNum type="arabicPeriod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It is 5 cm long.</a:t>
            </a:r>
          </a:p>
          <a:p>
            <a:pPr marL="579437" indent="-400050">
              <a:lnSpc>
                <a:spcPct val="107000"/>
              </a:lnSpc>
              <a:buSzPct val="100000"/>
              <a:buAutoNum type="arabicPeriod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There are letters on the object.</a:t>
            </a:r>
          </a:p>
          <a:p>
            <a:pPr marL="579437" indent="-400050">
              <a:lnSpc>
                <a:spcPct val="107000"/>
              </a:lnSpc>
              <a:buSzPct val="100000"/>
              <a:buAutoNum type="arabicPeriod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It tastes like salt.</a:t>
            </a:r>
          </a:p>
          <a:p>
            <a:pPr marL="579437" indent="-400050">
              <a:lnSpc>
                <a:spcPct val="107000"/>
              </a:lnSpc>
              <a:buSzPct val="100000"/>
              <a:buAutoNum type="arabicPeriod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It is a blueberry.</a:t>
            </a:r>
          </a:p>
          <a:p>
            <a:pPr marL="579437" indent="-400050">
              <a:lnSpc>
                <a:spcPct val="107000"/>
              </a:lnSpc>
              <a:buSzPct val="100000"/>
              <a:buAutoNum type="arabicPeriod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It is a shiny coin.</a:t>
            </a:r>
          </a:p>
          <a:p>
            <a:pPr marL="579437" indent="-400050">
              <a:lnSpc>
                <a:spcPct val="107000"/>
              </a:lnSpc>
              <a:buSzPct val="100000"/>
              <a:buAutoNum type="arabicPeriod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The book has white pages.</a:t>
            </a:r>
          </a:p>
          <a:p>
            <a:pPr marL="579437" indent="-400050">
              <a:lnSpc>
                <a:spcPct val="107000"/>
              </a:lnSpc>
              <a:buSzPct val="100000"/>
              <a:buAutoNum type="arabicPeriod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The book contains </a:t>
            </a:r>
            <a:r>
              <a:rPr dirty="0" smtClean="0"/>
              <a:t>letters.</a:t>
            </a:r>
            <a:endParaRPr lang="en-US" dirty="0" smtClean="0"/>
          </a:p>
          <a:p>
            <a:pPr marL="579437" indent="-400050">
              <a:lnSpc>
                <a:spcPct val="107000"/>
              </a:lnSpc>
              <a:buSzPct val="100000"/>
              <a:buAutoNum type="arabicPeriod"/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smtClean="0"/>
              <a:t>The </a:t>
            </a:r>
            <a:r>
              <a:rPr dirty="0"/>
              <a:t>book is a Bible.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A9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"/>
          <p:cNvSpPr txBox="1"/>
          <p:nvPr/>
        </p:nvSpPr>
        <p:spPr>
          <a:xfrm>
            <a:off x="1422976" y="477504"/>
            <a:ext cx="9346048" cy="505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sz="24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1" dirty="0">
                <a:solidFill>
                  <a:srgbClr val="21A9A0"/>
                </a:solidFill>
              </a:rPr>
              <a:t>Questions: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Font typeface="Arial"/>
              <a:buChar char="•"/>
              <a:defRPr sz="20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Why might it be useful to distinguish observations from inferences?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Font typeface="Arial"/>
              <a:buChar char="•"/>
              <a:defRPr sz="20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We were all observing the same, factual object. Does that guarantee that our inferences will be correct? Why not?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Font typeface="Arial"/>
              <a:buChar char="•"/>
              <a:defRPr sz="20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Some of our inferences turned out to be mistaken. Does that mean we were not really seeing something real? Were we just making things up? 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Font typeface="Arial"/>
              <a:buChar char="•"/>
              <a:defRPr sz="20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Could we function without making any inferences at all? (For instance, without identifying one object as “food” and another as “trash”?)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Font typeface="Arial"/>
              <a:buChar char="•"/>
              <a:defRPr sz="20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We depend on inferences and models that could be mistaken. So is everything relative, with only opinion to go by? Or are inferences a part of getting at the real world?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Font typeface="Arial"/>
              <a:buChar char="•"/>
              <a:defRPr sz="2000">
                <a:solidFill>
                  <a:srgbClr val="58585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How is the process of making inferences and revising them related to pride or humility?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 - Default">
  <a:themeElements>
    <a:clrScheme name="Office Theme - 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Theme - Defaul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 - 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 - Default">
  <a:themeElements>
    <a:clrScheme name="Office Theme - 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Theme - Defaul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 - 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382</Words>
  <Application>Microsoft Macintosh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Helvetica</vt:lpstr>
      <vt:lpstr>Arial</vt:lpstr>
      <vt:lpstr>Office Theme - Default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Andy Saur</cp:lastModifiedBy>
  <cp:revision>6</cp:revision>
  <dcterms:modified xsi:type="dcterms:W3CDTF">2017-08-15T18:00:50Z</dcterms:modified>
</cp:coreProperties>
</file>