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5" r:id="rId4"/>
    <p:sldId id="264" r:id="rId5"/>
    <p:sldId id="257" r:id="rId6"/>
    <p:sldId id="266" r:id="rId7"/>
    <p:sldId id="258" r:id="rId8"/>
    <p:sldId id="267" r:id="rId9"/>
    <p:sldId id="259" r:id="rId10"/>
    <p:sldId id="268" r:id="rId11"/>
    <p:sldId id="269" r:id="rId12"/>
    <p:sldId id="270" r:id="rId13"/>
    <p:sldId id="271" r:id="rId14"/>
    <p:sldId id="272" r:id="rId15"/>
    <p:sldId id="273" r:id="rId16"/>
    <p:sldId id="260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61" r:id="rId27"/>
    <p:sldId id="26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0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6/30/19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6/30/19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6/30/19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6/30/19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6/30/19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6/30/19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6/30/19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6/30/19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6/30/19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6/30/19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6/30/19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Fantasy Football Regression Model - Using Team and Player Stats to Improve Fantasy Team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David Sciacca</a:t>
            </a:r>
          </a:p>
          <a:p>
            <a:r>
              <a:rPr lang="en-US" dirty="0" smtClean="0"/>
              <a:t>Regis University</a:t>
            </a:r>
          </a:p>
          <a:p>
            <a:r>
              <a:rPr lang="en-US" dirty="0" smtClean="0"/>
              <a:t>Data Science Practicum I </a:t>
            </a:r>
            <a:r>
              <a:rPr lang="mr-IN" dirty="0" smtClean="0"/>
              <a:t>–</a:t>
            </a:r>
            <a:r>
              <a:rPr lang="en-US" dirty="0" smtClean="0"/>
              <a:t> MSDS 692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19-06-30 10.16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1220"/>
            <a:ext cx="8229600" cy="311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0563"/>
            <a:ext cx="7315200" cy="1154097"/>
          </a:xfrm>
        </p:spPr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34661"/>
            <a:ext cx="7315200" cy="4974700"/>
          </a:xfrm>
        </p:spPr>
        <p:txBody>
          <a:bodyPr/>
          <a:lstStyle/>
          <a:p>
            <a:r>
              <a:rPr lang="en-US" dirty="0" smtClean="0"/>
              <a:t>Scale all numeric columns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Applied UDF to all numeric columns in all datasets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388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0563"/>
            <a:ext cx="7315200" cy="1154097"/>
          </a:xfrm>
        </p:spPr>
        <p:txBody>
          <a:bodyPr/>
          <a:lstStyle/>
          <a:p>
            <a:r>
              <a:rPr lang="en-US" dirty="0" smtClean="0"/>
              <a:t>EDA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34661"/>
            <a:ext cx="7315200" cy="4974700"/>
          </a:xfrm>
        </p:spPr>
        <p:txBody>
          <a:bodyPr/>
          <a:lstStyle/>
          <a:p>
            <a:r>
              <a:rPr lang="en-US" dirty="0" smtClean="0"/>
              <a:t>Visualize distributions of data</a:t>
            </a:r>
          </a:p>
          <a:p>
            <a:pPr lvl="1"/>
            <a:r>
              <a:rPr lang="en-US" dirty="0" smtClean="0"/>
              <a:t>Wrote UDF to visualized distributions on single plot</a:t>
            </a:r>
          </a:p>
          <a:p>
            <a:endParaRPr lang="en-US" dirty="0"/>
          </a:p>
        </p:txBody>
      </p:sp>
      <p:pic>
        <p:nvPicPr>
          <p:cNvPr id="4" name="Picture 3" descr="Screenshot 2019-06-30 10.19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2412717"/>
            <a:ext cx="62611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39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0563"/>
            <a:ext cx="7315200" cy="1154097"/>
          </a:xfrm>
        </p:spPr>
        <p:txBody>
          <a:bodyPr/>
          <a:lstStyle/>
          <a:p>
            <a:r>
              <a:rPr lang="en-US" dirty="0" smtClean="0"/>
              <a:t>EDA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73911"/>
            <a:ext cx="7315200" cy="4835449"/>
          </a:xfrm>
        </p:spPr>
        <p:txBody>
          <a:bodyPr/>
          <a:lstStyle/>
          <a:p>
            <a:r>
              <a:rPr lang="en-US" dirty="0" smtClean="0"/>
              <a:t>Example multivariable </a:t>
            </a:r>
            <a:r>
              <a:rPr lang="en-US" dirty="0" err="1" smtClean="0"/>
              <a:t>distplot</a:t>
            </a:r>
            <a:r>
              <a:rPr lang="en-US" dirty="0" smtClean="0"/>
              <a:t> from Safeties Dataset</a:t>
            </a:r>
            <a:endParaRPr lang="en-US" dirty="0"/>
          </a:p>
        </p:txBody>
      </p:sp>
      <p:pic>
        <p:nvPicPr>
          <p:cNvPr id="4" name="Picture 3" descr="safeties dist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5658"/>
            <a:ext cx="9144000" cy="307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99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72967"/>
            <a:ext cx="7315200" cy="1154097"/>
          </a:xfrm>
        </p:spPr>
        <p:txBody>
          <a:bodyPr/>
          <a:lstStyle/>
          <a:p>
            <a:r>
              <a:rPr lang="en-US" dirty="0" smtClean="0"/>
              <a:t>EDA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27065"/>
            <a:ext cx="7315200" cy="4982296"/>
          </a:xfrm>
        </p:spPr>
        <p:txBody>
          <a:bodyPr/>
          <a:lstStyle/>
          <a:p>
            <a:r>
              <a:rPr lang="en-US" dirty="0" smtClean="0"/>
              <a:t>Examined and visualized correlations</a:t>
            </a:r>
          </a:p>
          <a:p>
            <a:pPr lvl="1"/>
            <a:r>
              <a:rPr lang="en-US" dirty="0" smtClean="0"/>
              <a:t>Wrote UDF to view correlation coefficients and scatter matrix amongst scaled variables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32004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Applied to all datasets</a:t>
            </a:r>
          </a:p>
          <a:p>
            <a:pPr lvl="1"/>
            <a:r>
              <a:rPr lang="en-US" dirty="0" smtClean="0"/>
              <a:t>Example output from CB dataset (continued on next slide)</a:t>
            </a:r>
            <a:endParaRPr lang="en-US" dirty="0"/>
          </a:p>
        </p:txBody>
      </p:sp>
      <p:pic>
        <p:nvPicPr>
          <p:cNvPr id="4" name="Picture 3" descr="Screenshot 2019-06-30 10.27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2552061"/>
            <a:ext cx="5537200" cy="1346200"/>
          </a:xfrm>
          <a:prstGeom prst="rect">
            <a:avLst/>
          </a:prstGeom>
        </p:spPr>
      </p:pic>
      <p:pic>
        <p:nvPicPr>
          <p:cNvPr id="6" name="Picture 5" descr="cornerbacks correlations tab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1492"/>
            <a:ext cx="9144000" cy="202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89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34287" y="1689477"/>
            <a:ext cx="5204986" cy="508032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0563"/>
            <a:ext cx="7315200" cy="1154097"/>
          </a:xfrm>
        </p:spPr>
        <p:txBody>
          <a:bodyPr/>
          <a:lstStyle/>
          <a:p>
            <a:r>
              <a:rPr lang="en-US" dirty="0" smtClean="0"/>
              <a:t>EDA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34661"/>
            <a:ext cx="7315200" cy="4974700"/>
          </a:xfrm>
        </p:spPr>
        <p:txBody>
          <a:bodyPr/>
          <a:lstStyle/>
          <a:p>
            <a:r>
              <a:rPr lang="en-US" dirty="0"/>
              <a:t>Example output </a:t>
            </a:r>
            <a:r>
              <a:rPr lang="en-US" dirty="0" smtClean="0"/>
              <a:t>continued:</a:t>
            </a:r>
            <a:endParaRPr lang="en-US" dirty="0"/>
          </a:p>
        </p:txBody>
      </p:sp>
      <p:pic>
        <p:nvPicPr>
          <p:cNvPr id="5" name="Picture 4" descr="cornerbacks scatter matri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47" y="1667918"/>
            <a:ext cx="5223026" cy="508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05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0563"/>
            <a:ext cx="7315200" cy="1154097"/>
          </a:xfrm>
        </p:spPr>
        <p:txBody>
          <a:bodyPr/>
          <a:lstStyle/>
          <a:p>
            <a:r>
              <a:rPr lang="en-US" dirty="0" smtClean="0"/>
              <a:t>EDA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34661"/>
            <a:ext cx="7315200" cy="4974700"/>
          </a:xfrm>
        </p:spPr>
        <p:txBody>
          <a:bodyPr/>
          <a:lstStyle/>
          <a:p>
            <a:r>
              <a:rPr lang="en-US" dirty="0" smtClean="0"/>
              <a:t>Analyzed and interpreted correlations. CBs example:</a:t>
            </a:r>
            <a:endParaRPr lang="en-US" dirty="0"/>
          </a:p>
        </p:txBody>
      </p:sp>
      <p:pic>
        <p:nvPicPr>
          <p:cNvPr id="4" name="Picture 3" descr="Screenshot 2019-06-30 10.36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44" y="1816100"/>
            <a:ext cx="81915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62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6243"/>
            <a:ext cx="7315200" cy="1154097"/>
          </a:xfrm>
        </p:spPr>
        <p:txBody>
          <a:bodyPr/>
          <a:lstStyle/>
          <a:p>
            <a:r>
              <a:rPr lang="en-US" dirty="0" smtClean="0"/>
              <a:t>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50341"/>
            <a:ext cx="7315200" cy="495902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ouldn’t practically combine all data into one dataset, opted to make multiple models and amalgamate scores</a:t>
            </a:r>
          </a:p>
          <a:p>
            <a:r>
              <a:rPr lang="en-US" dirty="0" smtClean="0"/>
              <a:t>Established potential IVs and DVs for models</a:t>
            </a:r>
            <a:endParaRPr lang="en-US" dirty="0"/>
          </a:p>
        </p:txBody>
      </p:sp>
      <p:pic>
        <p:nvPicPr>
          <p:cNvPr id="4" name="Picture 3" descr="Screenshot 2019-06-30 10.38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4" y="2447310"/>
            <a:ext cx="8427993" cy="441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10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0563"/>
            <a:ext cx="7315200" cy="1154097"/>
          </a:xfrm>
        </p:spPr>
        <p:txBody>
          <a:bodyPr/>
          <a:lstStyle/>
          <a:p>
            <a:r>
              <a:rPr lang="en-US" dirty="0" smtClean="0"/>
              <a:t>The Model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34661"/>
            <a:ext cx="7315200" cy="4974700"/>
          </a:xfrm>
        </p:spPr>
        <p:txBody>
          <a:bodyPr/>
          <a:lstStyle/>
          <a:p>
            <a:r>
              <a:rPr lang="en-US" dirty="0" smtClean="0"/>
              <a:t>More familiar with regression in R, so built models in R then create Python DFs using model coefficients</a:t>
            </a:r>
          </a:p>
          <a:p>
            <a:pPr lvl="1"/>
            <a:r>
              <a:rPr lang="en-US" dirty="0" smtClean="0"/>
              <a:t>Read data into R kernel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Created lm() models and put model coefficients into Python DFs</a:t>
            </a:r>
            <a:endParaRPr lang="en-US" dirty="0"/>
          </a:p>
        </p:txBody>
      </p:sp>
      <p:pic>
        <p:nvPicPr>
          <p:cNvPr id="4" name="Picture 3" descr="Screenshot 2019-06-30 10.44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2361419"/>
            <a:ext cx="7569200" cy="2260600"/>
          </a:xfrm>
          <a:prstGeom prst="rect">
            <a:avLst/>
          </a:prstGeom>
        </p:spPr>
      </p:pic>
      <p:pic>
        <p:nvPicPr>
          <p:cNvPr id="5" name="Picture 4" descr="Screenshot 2019-06-30 10.45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5129668"/>
            <a:ext cx="74295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7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0563"/>
            <a:ext cx="7315200" cy="1154097"/>
          </a:xfrm>
        </p:spPr>
        <p:txBody>
          <a:bodyPr/>
          <a:lstStyle/>
          <a:p>
            <a:r>
              <a:rPr lang="en-US" dirty="0" smtClean="0"/>
              <a:t>The Model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34661"/>
            <a:ext cx="7315200" cy="4974700"/>
          </a:xfrm>
        </p:spPr>
        <p:txBody>
          <a:bodyPr/>
          <a:lstStyle/>
          <a:p>
            <a:r>
              <a:rPr lang="en-US" dirty="0" smtClean="0"/>
              <a:t>Adapted PFF data to make more useful</a:t>
            </a:r>
          </a:p>
          <a:p>
            <a:pPr lvl="1"/>
            <a:r>
              <a:rPr lang="en-US" dirty="0" smtClean="0"/>
              <a:t>Removed players with relatively little game time</a:t>
            </a:r>
          </a:p>
          <a:p>
            <a:pPr lvl="1"/>
            <a:r>
              <a:rPr lang="en-US" dirty="0" smtClean="0"/>
              <a:t>Combined team and overall score into singular positional groups dataset</a:t>
            </a:r>
          </a:p>
          <a:p>
            <a:pPr lvl="1"/>
            <a:r>
              <a:rPr lang="en-US" dirty="0" smtClean="0"/>
              <a:t>Rescaled overall score column</a:t>
            </a:r>
          </a:p>
        </p:txBody>
      </p:sp>
      <p:pic>
        <p:nvPicPr>
          <p:cNvPr id="4" name="Picture 3" descr="Screenshot 2019-06-30 10.50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74" y="3047781"/>
            <a:ext cx="6066867" cy="381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3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19-06-30 10.51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2225829"/>
            <a:ext cx="6184900" cy="45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0563"/>
            <a:ext cx="7315200" cy="1154097"/>
          </a:xfrm>
        </p:spPr>
        <p:txBody>
          <a:bodyPr/>
          <a:lstStyle/>
          <a:p>
            <a:r>
              <a:rPr lang="en-US" dirty="0" smtClean="0"/>
              <a:t>The Model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34661"/>
            <a:ext cx="7315200" cy="4974700"/>
          </a:xfrm>
        </p:spPr>
        <p:txBody>
          <a:bodyPr/>
          <a:lstStyle/>
          <a:p>
            <a:r>
              <a:rPr lang="en-US" dirty="0" smtClean="0"/>
              <a:t>Built logistic regression models with </a:t>
            </a:r>
            <a:r>
              <a:rPr lang="en-US" dirty="0" err="1" smtClean="0"/>
              <a:t>glm</a:t>
            </a:r>
            <a:r>
              <a:rPr lang="en-US" dirty="0" smtClean="0"/>
              <a:t>() for binary columns</a:t>
            </a:r>
          </a:p>
          <a:p>
            <a:pPr marL="411480" lvl="2"/>
            <a:r>
              <a:rPr lang="en-US" dirty="0"/>
              <a:t>Interceptions, TDs, and fumbles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Team is categorical, so converted to dummy variable</a:t>
            </a:r>
          </a:p>
          <a:p>
            <a:pPr lvl="1"/>
            <a:r>
              <a:rPr lang="en-US" dirty="0"/>
              <a:t>All coefficients in relation to intercept/baseline </a:t>
            </a:r>
          </a:p>
          <a:p>
            <a:pPr lvl="2"/>
            <a:r>
              <a:rPr lang="en-US" dirty="0"/>
              <a:t>Added intercept/baseline value to coefficients to get a ‘true’ score </a:t>
            </a:r>
            <a:endParaRPr lang="en-US" dirty="0" smtClean="0"/>
          </a:p>
          <a:p>
            <a:pPr lvl="2"/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Merged resulting scores into single dataset</a:t>
            </a:r>
          </a:p>
        </p:txBody>
      </p:sp>
      <p:pic>
        <p:nvPicPr>
          <p:cNvPr id="5" name="Picture 4" descr="Screenshot 2019-06-30 10.57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900320"/>
            <a:ext cx="8826500" cy="673100"/>
          </a:xfrm>
          <a:prstGeom prst="rect">
            <a:avLst/>
          </a:prstGeom>
        </p:spPr>
      </p:pic>
      <p:pic>
        <p:nvPicPr>
          <p:cNvPr id="6" name="Picture 5" descr="Screenshot 2019-06-30 10.59.1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5458461"/>
            <a:ext cx="54102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74727"/>
            <a:ext cx="7315200" cy="1154097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2872"/>
            <a:ext cx="7315200" cy="46364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Fantasy Football</a:t>
            </a:r>
          </a:p>
          <a:p>
            <a:pPr lvl="1"/>
            <a:r>
              <a:rPr lang="en-US" dirty="0" smtClean="0"/>
              <a:t>Draft players from various teams</a:t>
            </a:r>
          </a:p>
          <a:p>
            <a:pPr lvl="2"/>
            <a:r>
              <a:rPr lang="en-US" dirty="0" smtClean="0"/>
              <a:t>Quarterbacks, Wide Receivers, Running Backs, Tight Ends</a:t>
            </a:r>
          </a:p>
          <a:p>
            <a:pPr lvl="2"/>
            <a:r>
              <a:rPr lang="en-US" dirty="0" smtClean="0"/>
              <a:t>Kickers, Defensive/Special Teams in some leagues</a:t>
            </a:r>
          </a:p>
          <a:p>
            <a:pPr lvl="1"/>
            <a:r>
              <a:rPr lang="en-US" dirty="0" smtClean="0"/>
              <a:t>Player performance translates to fantasy points</a:t>
            </a:r>
          </a:p>
          <a:p>
            <a:pPr lvl="2"/>
            <a:r>
              <a:rPr lang="en-US" dirty="0" smtClean="0"/>
              <a:t>Quarterbacks, </a:t>
            </a:r>
            <a:r>
              <a:rPr lang="en-US" dirty="0"/>
              <a:t>Running Backs (RB), Wide Receivers (WR), Tight Ends (TE</a:t>
            </a:r>
            <a:r>
              <a:rPr lang="en-US" dirty="0" smtClean="0"/>
              <a:t>)  (ESPN, 2005):</a:t>
            </a:r>
            <a:endParaRPr lang="en-US" dirty="0"/>
          </a:p>
          <a:p>
            <a:pPr lvl="3"/>
            <a:r>
              <a:rPr lang="en-US" dirty="0" smtClean="0"/>
              <a:t>Rushing/Receiving</a:t>
            </a:r>
            <a:r>
              <a:rPr lang="en-US" dirty="0"/>
              <a:t> </a:t>
            </a:r>
            <a:r>
              <a:rPr lang="en-US" dirty="0" smtClean="0"/>
              <a:t>or Kick/Punt/Fumble Return TD = </a:t>
            </a:r>
            <a:r>
              <a:rPr lang="en-US" dirty="0"/>
              <a:t>6 </a:t>
            </a:r>
            <a:r>
              <a:rPr lang="en-US" dirty="0" err="1"/>
              <a:t>pts</a:t>
            </a:r>
            <a:r>
              <a:rPr lang="en-US" dirty="0"/>
              <a:t> </a:t>
            </a:r>
            <a:endParaRPr lang="en-US" dirty="0" smtClean="0"/>
          </a:p>
          <a:p>
            <a:pPr lvl="3"/>
            <a:r>
              <a:rPr lang="en-US" dirty="0" smtClean="0"/>
              <a:t>Passing TD = 4 </a:t>
            </a:r>
            <a:r>
              <a:rPr lang="en-US" dirty="0" err="1" smtClean="0"/>
              <a:t>pts</a:t>
            </a:r>
            <a:endParaRPr lang="en-US" dirty="0"/>
          </a:p>
          <a:p>
            <a:pPr lvl="3"/>
            <a:r>
              <a:rPr lang="en-US" dirty="0" smtClean="0"/>
              <a:t>Rushing/Receiving/Passing </a:t>
            </a:r>
            <a:r>
              <a:rPr lang="en-US" dirty="0"/>
              <a:t>2 </a:t>
            </a:r>
            <a:r>
              <a:rPr lang="en-US" dirty="0" err="1"/>
              <a:t>pt</a:t>
            </a:r>
            <a:r>
              <a:rPr lang="en-US" dirty="0"/>
              <a:t> </a:t>
            </a:r>
            <a:r>
              <a:rPr lang="en-US" dirty="0" smtClean="0"/>
              <a:t>conversion = 2 </a:t>
            </a:r>
            <a:r>
              <a:rPr lang="en-US" dirty="0" err="1"/>
              <a:t>pts</a:t>
            </a:r>
            <a:r>
              <a:rPr lang="en-US" dirty="0"/>
              <a:t> </a:t>
            </a:r>
            <a:endParaRPr lang="en-US" dirty="0" smtClean="0"/>
          </a:p>
          <a:p>
            <a:pPr lvl="3"/>
            <a:r>
              <a:rPr lang="en-US" dirty="0" smtClean="0"/>
              <a:t>10 Rushing/Receiving Yards = 1 </a:t>
            </a:r>
            <a:r>
              <a:rPr lang="en-US" dirty="0" err="1" smtClean="0"/>
              <a:t>pt</a:t>
            </a:r>
            <a:endParaRPr lang="en-US" dirty="0"/>
          </a:p>
          <a:p>
            <a:pPr lvl="3"/>
            <a:r>
              <a:rPr lang="en-US" dirty="0" smtClean="0"/>
              <a:t>25 Passing</a:t>
            </a:r>
            <a:r>
              <a:rPr lang="en-US" dirty="0"/>
              <a:t> </a:t>
            </a:r>
            <a:r>
              <a:rPr lang="en-US" dirty="0" smtClean="0"/>
              <a:t>Yards </a:t>
            </a:r>
            <a:r>
              <a:rPr lang="en-US" smtClean="0"/>
              <a:t>= </a:t>
            </a:r>
            <a:r>
              <a:rPr lang="en-US" smtClean="0"/>
              <a:t>1 </a:t>
            </a:r>
            <a:r>
              <a:rPr lang="en-US" dirty="0" err="1" smtClean="0"/>
              <a:t>pt</a:t>
            </a:r>
            <a:r>
              <a:rPr lang="en-US" dirty="0" smtClean="0"/>
              <a:t> </a:t>
            </a:r>
          </a:p>
          <a:p>
            <a:pPr lvl="3"/>
            <a:r>
              <a:rPr lang="en-US" i="1" dirty="0" smtClean="0"/>
              <a:t>Bonus </a:t>
            </a:r>
            <a:r>
              <a:rPr lang="en-US" i="1" dirty="0"/>
              <a:t>Points</a:t>
            </a:r>
            <a:r>
              <a:rPr lang="en-US" dirty="0"/>
              <a:t> </a:t>
            </a:r>
            <a:r>
              <a:rPr lang="en-US" dirty="0" smtClean="0"/>
              <a:t>(player </a:t>
            </a:r>
            <a:r>
              <a:rPr lang="en-US" dirty="0"/>
              <a:t>must score </a:t>
            </a:r>
            <a:r>
              <a:rPr lang="en-US" dirty="0" smtClean="0"/>
              <a:t>TD for bonus </a:t>
            </a:r>
            <a:r>
              <a:rPr lang="en-US" dirty="0"/>
              <a:t>points)</a:t>
            </a:r>
          </a:p>
          <a:p>
            <a:pPr lvl="4"/>
            <a:r>
              <a:rPr lang="en-US" dirty="0" smtClean="0"/>
              <a:t>Rushing/Receiving/Passing </a:t>
            </a:r>
            <a:r>
              <a:rPr lang="en-US" dirty="0"/>
              <a:t>TD of 40 yards or </a:t>
            </a:r>
            <a:r>
              <a:rPr lang="en-US" dirty="0" smtClean="0"/>
              <a:t>more = 2 </a:t>
            </a:r>
            <a:r>
              <a:rPr lang="en-US" dirty="0" err="1" smtClean="0"/>
              <a:t>pts</a:t>
            </a:r>
            <a:endParaRPr lang="en-US" dirty="0"/>
          </a:p>
          <a:p>
            <a:pPr lvl="3"/>
            <a:r>
              <a:rPr lang="en-US" i="1" dirty="0" smtClean="0"/>
              <a:t>Penalty Points</a:t>
            </a:r>
          </a:p>
          <a:p>
            <a:pPr lvl="4"/>
            <a:r>
              <a:rPr lang="en-US" dirty="0" smtClean="0"/>
              <a:t>Intercepted Pass = -2 </a:t>
            </a:r>
            <a:r>
              <a:rPr lang="en-US" dirty="0" err="1" smtClean="0"/>
              <a:t>pts</a:t>
            </a:r>
            <a:endParaRPr lang="en-US" dirty="0"/>
          </a:p>
          <a:p>
            <a:pPr lvl="4"/>
            <a:r>
              <a:rPr lang="en-US" dirty="0" smtClean="0"/>
              <a:t>Fumble Lost = -2 </a:t>
            </a:r>
            <a:r>
              <a:rPr lang="en-US" dirty="0" err="1" smtClean="0"/>
              <a:t>pts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461" y="197123"/>
            <a:ext cx="3777568" cy="21012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63468" y="6488668"/>
            <a:ext cx="5979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from: https://</a:t>
            </a:r>
            <a:r>
              <a:rPr lang="en-US" sz="1000" dirty="0" err="1"/>
              <a:t>productcoalition.com</a:t>
            </a:r>
            <a:r>
              <a:rPr lang="en-US" sz="1000" dirty="0"/>
              <a:t>/product-case-study-espns-draft-lobby-redesign-dfe8cdd39fa5</a:t>
            </a:r>
          </a:p>
        </p:txBody>
      </p:sp>
    </p:spTree>
    <p:extLst>
      <p:ext uri="{BB962C8B-B14F-4D97-AF65-F5344CB8AC3E}">
        <p14:creationId xmlns:p14="http://schemas.microsoft.com/office/powerpoint/2010/main" val="3125423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0563"/>
            <a:ext cx="7315200" cy="1154097"/>
          </a:xfrm>
        </p:spPr>
        <p:txBody>
          <a:bodyPr/>
          <a:lstStyle/>
          <a:p>
            <a:r>
              <a:rPr lang="en-US" dirty="0" smtClean="0"/>
              <a:t>The Model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34661"/>
            <a:ext cx="7315200" cy="4974700"/>
          </a:xfrm>
        </p:spPr>
        <p:txBody>
          <a:bodyPr/>
          <a:lstStyle/>
          <a:p>
            <a:r>
              <a:rPr lang="en-US" dirty="0" smtClean="0"/>
              <a:t>Snippet of DF after merge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Since binary columns (i.e. TDs, fumbles, Interceptions) on different scale, scaled columns one more time</a:t>
            </a:r>
            <a:endParaRPr lang="en-US" dirty="0"/>
          </a:p>
        </p:txBody>
      </p:sp>
      <p:pic>
        <p:nvPicPr>
          <p:cNvPr id="4" name="Picture 3" descr="Screenshot 2019-06-30 11.03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44" y="1790700"/>
            <a:ext cx="8317918" cy="3198246"/>
          </a:xfrm>
          <a:prstGeom prst="rect">
            <a:avLst/>
          </a:prstGeom>
        </p:spPr>
      </p:pic>
      <p:pic>
        <p:nvPicPr>
          <p:cNvPr id="5" name="Picture 4" descr="Screenshot 2019-06-30 11.06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5898277"/>
            <a:ext cx="49403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7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0563"/>
            <a:ext cx="7315200" cy="1154097"/>
          </a:xfrm>
        </p:spPr>
        <p:txBody>
          <a:bodyPr/>
          <a:lstStyle/>
          <a:p>
            <a:r>
              <a:rPr lang="en-US" dirty="0" smtClean="0"/>
              <a:t>The Model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34661"/>
            <a:ext cx="7315200" cy="4974700"/>
          </a:xfrm>
        </p:spPr>
        <p:txBody>
          <a:bodyPr/>
          <a:lstStyle/>
          <a:p>
            <a:r>
              <a:rPr lang="en-US" dirty="0" smtClean="0"/>
              <a:t>Events are worth different points, so weighted columns accordingly</a:t>
            </a:r>
          </a:p>
          <a:p>
            <a:pPr lvl="1"/>
            <a:r>
              <a:rPr lang="en-US" dirty="0" smtClean="0"/>
              <a:t>No weight for TDs</a:t>
            </a:r>
          </a:p>
          <a:p>
            <a:pPr lvl="1"/>
            <a:r>
              <a:rPr lang="en-US" dirty="0" smtClean="0"/>
              <a:t>Multiple yard columns, yards overall worth less, but more common means of scoring points, so no weight</a:t>
            </a:r>
          </a:p>
          <a:p>
            <a:pPr lvl="1"/>
            <a:r>
              <a:rPr lang="en-US" dirty="0" smtClean="0"/>
              <a:t>Fumbles and interceptions worth negative points, occur as often as TDs, but worth -1/3 the points, so weight by -1/3</a:t>
            </a:r>
          </a:p>
          <a:p>
            <a:pPr lvl="1"/>
            <a:r>
              <a:rPr lang="en-US" dirty="0" smtClean="0"/>
              <a:t>Overall score from PFF signals overall team strength, higher score = stronger defense, so weight by -1</a:t>
            </a:r>
            <a:endParaRPr lang="en-US" dirty="0"/>
          </a:p>
        </p:txBody>
      </p:sp>
      <p:pic>
        <p:nvPicPr>
          <p:cNvPr id="4" name="Picture 3" descr="Screenshot 2019-06-30 11.12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53831"/>
            <a:ext cx="74549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92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0563"/>
            <a:ext cx="7315200" cy="1154097"/>
          </a:xfrm>
        </p:spPr>
        <p:txBody>
          <a:bodyPr/>
          <a:lstStyle/>
          <a:p>
            <a:r>
              <a:rPr lang="en-US" dirty="0" smtClean="0"/>
              <a:t>The Model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34661"/>
            <a:ext cx="7315200" cy="4974700"/>
          </a:xfrm>
        </p:spPr>
        <p:txBody>
          <a:bodyPr/>
          <a:lstStyle/>
          <a:p>
            <a:r>
              <a:rPr lang="en-US" dirty="0" smtClean="0"/>
              <a:t>Obtained overall team score by summing columns of </a:t>
            </a:r>
            <a:r>
              <a:rPr lang="en-US" dirty="0" err="1" smtClean="0"/>
              <a:t>coefs_weighted</a:t>
            </a:r>
            <a:r>
              <a:rPr lang="en-US" dirty="0" smtClean="0"/>
              <a:t> DF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Sorted values to get idea of best defenses versus worst</a:t>
            </a:r>
          </a:p>
          <a:p>
            <a:endParaRPr lang="en-US" dirty="0"/>
          </a:p>
        </p:txBody>
      </p:sp>
      <p:pic>
        <p:nvPicPr>
          <p:cNvPr id="4" name="Picture 3" descr="Screenshot 2019-06-30 11.14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2112527"/>
            <a:ext cx="4762500" cy="393700"/>
          </a:xfrm>
          <a:prstGeom prst="rect">
            <a:avLst/>
          </a:prstGeom>
        </p:spPr>
      </p:pic>
      <p:pic>
        <p:nvPicPr>
          <p:cNvPr id="5" name="Picture 4" descr="Screenshot 2019-06-30 11.16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476" y="3183021"/>
            <a:ext cx="978219" cy="3549539"/>
          </a:xfrm>
          <a:prstGeom prst="rect">
            <a:avLst/>
          </a:prstGeom>
        </p:spPr>
      </p:pic>
      <p:pic>
        <p:nvPicPr>
          <p:cNvPr id="6" name="Picture 5" descr="Screenshot 2019-06-30 11.16.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578" y="3183022"/>
            <a:ext cx="1032188" cy="354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41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0563"/>
            <a:ext cx="7315200" cy="1154097"/>
          </a:xfrm>
        </p:spPr>
        <p:txBody>
          <a:bodyPr/>
          <a:lstStyle/>
          <a:p>
            <a:r>
              <a:rPr lang="en-US" dirty="0" smtClean="0"/>
              <a:t>The Model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34661"/>
            <a:ext cx="7315200" cy="4974700"/>
          </a:xfrm>
        </p:spPr>
        <p:txBody>
          <a:bodyPr/>
          <a:lstStyle/>
          <a:p>
            <a:r>
              <a:rPr lang="en-US" dirty="0" smtClean="0"/>
              <a:t>Obtained upcoming NFL season schedule and replaced opposing team with defensive score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Snippet of resulting schedule dataset</a:t>
            </a:r>
            <a:endParaRPr lang="en-US" dirty="0"/>
          </a:p>
        </p:txBody>
      </p:sp>
      <p:pic>
        <p:nvPicPr>
          <p:cNvPr id="4" name="Picture 3" descr="Screenshot 2019-06-30 11.19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2184400"/>
            <a:ext cx="8191500" cy="1244600"/>
          </a:xfrm>
          <a:prstGeom prst="rect">
            <a:avLst/>
          </a:prstGeom>
        </p:spPr>
      </p:pic>
      <p:pic>
        <p:nvPicPr>
          <p:cNvPr id="5" name="Picture 4" descr="Screenshot 2019-06-30 11.20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734" y="3896191"/>
            <a:ext cx="6227954" cy="264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89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17886" y="350440"/>
            <a:ext cx="4926114" cy="650756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59" y="180563"/>
            <a:ext cx="7315200" cy="1154097"/>
          </a:xfrm>
        </p:spPr>
        <p:txBody>
          <a:bodyPr/>
          <a:lstStyle/>
          <a:p>
            <a:r>
              <a:rPr lang="en-US" dirty="0" smtClean="0"/>
              <a:t>The Model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1334661"/>
            <a:ext cx="3303486" cy="4974700"/>
          </a:xfrm>
        </p:spPr>
        <p:txBody>
          <a:bodyPr/>
          <a:lstStyle/>
          <a:p>
            <a:r>
              <a:rPr lang="en-US" dirty="0" smtClean="0"/>
              <a:t>Created </a:t>
            </a:r>
            <a:r>
              <a:rPr lang="en-US" dirty="0" err="1" smtClean="0"/>
              <a:t>heatmap</a:t>
            </a:r>
            <a:r>
              <a:rPr lang="en-US" dirty="0" smtClean="0"/>
              <a:t> from resulting schedule dataset</a:t>
            </a:r>
          </a:p>
          <a:p>
            <a:pPr lvl="1"/>
            <a:r>
              <a:rPr lang="en-US" dirty="0" smtClean="0"/>
              <a:t>Red indicates playing a strong defense, thus more difficult game</a:t>
            </a:r>
          </a:p>
          <a:p>
            <a:pPr lvl="1"/>
            <a:r>
              <a:rPr lang="en-US" dirty="0" smtClean="0"/>
              <a:t>Blue indicates playing easy defense, thus easier game</a:t>
            </a:r>
            <a:endParaRPr lang="en-US" dirty="0"/>
          </a:p>
        </p:txBody>
      </p:sp>
      <p:pic>
        <p:nvPicPr>
          <p:cNvPr id="4" name="Picture 3" descr="strength of schedule heat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886" y="350440"/>
            <a:ext cx="4926114" cy="650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43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0563"/>
            <a:ext cx="7315200" cy="1154097"/>
          </a:xfrm>
        </p:spPr>
        <p:txBody>
          <a:bodyPr/>
          <a:lstStyle/>
          <a:p>
            <a:r>
              <a:rPr lang="en-US" dirty="0" smtClean="0"/>
              <a:t>The Model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34661"/>
            <a:ext cx="7315200" cy="4974700"/>
          </a:xfrm>
        </p:spPr>
        <p:txBody>
          <a:bodyPr/>
          <a:lstStyle/>
          <a:p>
            <a:r>
              <a:rPr lang="en-US" dirty="0" smtClean="0"/>
              <a:t>Summed scores across schedule dataset to get overall season difficulty score by team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Output of sorted results</a:t>
            </a:r>
            <a:endParaRPr lang="en-US" dirty="0"/>
          </a:p>
        </p:txBody>
      </p:sp>
      <p:pic>
        <p:nvPicPr>
          <p:cNvPr id="4" name="Picture 3" descr="Screenshot 2019-06-30 11.25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00" y="2110965"/>
            <a:ext cx="4203700" cy="660400"/>
          </a:xfrm>
          <a:prstGeom prst="rect">
            <a:avLst/>
          </a:prstGeom>
        </p:spPr>
      </p:pic>
      <p:pic>
        <p:nvPicPr>
          <p:cNvPr id="5" name="Picture 4" descr="Screenshot 2019-06-30 11.26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50" y="3261420"/>
            <a:ext cx="1100015" cy="3393379"/>
          </a:xfrm>
          <a:prstGeom prst="rect">
            <a:avLst/>
          </a:prstGeom>
        </p:spPr>
      </p:pic>
      <p:pic>
        <p:nvPicPr>
          <p:cNvPr id="6" name="Picture 5" descr="Screenshot 2019-06-30 11.26.1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550" y="3261420"/>
            <a:ext cx="1171355" cy="339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10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0563"/>
            <a:ext cx="7315200" cy="1154097"/>
          </a:xfrm>
        </p:spPr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34661"/>
            <a:ext cx="7315200" cy="4974700"/>
          </a:xfrm>
        </p:spPr>
        <p:txBody>
          <a:bodyPr/>
          <a:lstStyle/>
          <a:p>
            <a:r>
              <a:rPr lang="en-US" dirty="0" smtClean="0"/>
              <a:t>Teams with toughest season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dirty="0" smtClean="0"/>
              <a:t>Cleveland Browns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dirty="0" smtClean="0"/>
              <a:t>LA Rams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dirty="0" smtClean="0"/>
              <a:t>Arizona Cardinals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dirty="0" smtClean="0"/>
              <a:t>Pittsburg Steelers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dirty="0" smtClean="0"/>
              <a:t>Atlanta Falcons</a:t>
            </a:r>
          </a:p>
          <a:p>
            <a:r>
              <a:rPr lang="en-US" dirty="0" smtClean="0"/>
              <a:t>Teams with easiest season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dirty="0"/>
              <a:t>Chicago Bears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dirty="0"/>
              <a:t>Minnesota Vikings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dirty="0"/>
              <a:t>Tennessee Titans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dirty="0"/>
              <a:t>Carolina Panthers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dirty="0"/>
              <a:t>Indianapolis Colts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20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50340"/>
            <a:ext cx="7315200" cy="1154097"/>
          </a:xfrm>
        </p:spPr>
        <p:txBody>
          <a:bodyPr/>
          <a:lstStyle/>
          <a:p>
            <a:r>
              <a:rPr lang="en-US" dirty="0" smtClean="0"/>
              <a:t>Next Iterations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634225"/>
            <a:ext cx="7315200" cy="3675136"/>
          </a:xfrm>
        </p:spPr>
        <p:txBody>
          <a:bodyPr/>
          <a:lstStyle/>
          <a:p>
            <a:r>
              <a:rPr lang="en-US" dirty="0" smtClean="0"/>
              <a:t>Isolate running and passing defense scores to create running and passing strength of schedule models</a:t>
            </a:r>
          </a:p>
          <a:p>
            <a:pPr lvl="1"/>
            <a:r>
              <a:rPr lang="en-US" dirty="0"/>
              <a:t>Allow for selecting RBs and TEs based on running model</a:t>
            </a:r>
          </a:p>
          <a:p>
            <a:pPr lvl="1"/>
            <a:r>
              <a:rPr lang="en-US" dirty="0"/>
              <a:t>Allow for selecting WRs, QBs and TEs based on passing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Model on offensive team strength</a:t>
            </a:r>
          </a:p>
          <a:p>
            <a:pPr lvl="1"/>
            <a:r>
              <a:rPr lang="en-US" dirty="0" smtClean="0"/>
              <a:t>Provide another factor to consider for similarly scored teams</a:t>
            </a:r>
          </a:p>
        </p:txBody>
      </p:sp>
    </p:spTree>
    <p:extLst>
      <p:ext uri="{BB962C8B-B14F-4D97-AF65-F5344CB8AC3E}">
        <p14:creationId xmlns:p14="http://schemas.microsoft.com/office/powerpoint/2010/main" val="2523917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ESPN. (2005, June 23). Rules - Standard Scoring System. Retrieved June 30, 2019, from https://</a:t>
            </a:r>
            <a:r>
              <a:rPr lang="en-US" dirty="0" err="1"/>
              <a:t>www.espn.com</a:t>
            </a:r>
            <a:r>
              <a:rPr lang="en-US" dirty="0"/>
              <a:t>/fantasy/football/</a:t>
            </a:r>
            <a:r>
              <a:rPr lang="en-US" dirty="0" err="1"/>
              <a:t>ffl</a:t>
            </a:r>
            <a:r>
              <a:rPr lang="en-US" dirty="0"/>
              <a:t>/</a:t>
            </a:r>
            <a:r>
              <a:rPr lang="en-US" dirty="0" err="1"/>
              <a:t>story?page</a:t>
            </a:r>
            <a:r>
              <a:rPr lang="en-US" dirty="0"/>
              <a:t>=</a:t>
            </a:r>
            <a:r>
              <a:rPr lang="en-US" dirty="0" err="1"/>
              <a:t>fflrulesstandardscoring</a:t>
            </a:r>
            <a:endParaRPr lang="en-US" dirty="0"/>
          </a:p>
          <a:p>
            <a:r>
              <a:rPr lang="en-US" dirty="0"/>
              <a:t>PFF. (</a:t>
            </a:r>
            <a:r>
              <a:rPr lang="en-US" dirty="0" err="1"/>
              <a:t>n.d.</a:t>
            </a:r>
            <a:r>
              <a:rPr lang="en-US" dirty="0"/>
              <a:t>). NFL, Fantasy Football, and NFL Draft | Pro Football Focus. Retrieved June 30, 2019, from https://</a:t>
            </a:r>
            <a:r>
              <a:rPr lang="en-US" dirty="0" err="1"/>
              <a:t>www.profootballfocus.com</a:t>
            </a:r>
            <a:r>
              <a:rPr lang="en-US" dirty="0"/>
              <a:t>/</a:t>
            </a:r>
          </a:p>
          <a:p>
            <a:r>
              <a:rPr lang="en-US" dirty="0" err="1"/>
              <a:t>Ryurko</a:t>
            </a:r>
            <a:r>
              <a:rPr lang="en-US" dirty="0"/>
              <a:t>. (2019, March 18). [</a:t>
            </a:r>
            <a:r>
              <a:rPr lang="en-US" dirty="0" err="1"/>
              <a:t>NflscrapR</a:t>
            </a:r>
            <a:r>
              <a:rPr lang="en-US" dirty="0"/>
              <a:t> Data]. R</a:t>
            </a:r>
            <a:r>
              <a:rPr lang="en-US" dirty="0" smtClean="0"/>
              <a:t>aw </a:t>
            </a:r>
            <a:r>
              <a:rPr lang="en-US" dirty="0"/>
              <a:t>data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8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7603"/>
            <a:ext cx="7315200" cy="1154097"/>
          </a:xfrm>
        </p:spPr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83671"/>
            <a:ext cx="7315200" cy="4725689"/>
          </a:xfrm>
        </p:spPr>
        <p:txBody>
          <a:bodyPr/>
          <a:lstStyle/>
          <a:p>
            <a:r>
              <a:rPr lang="en-US" dirty="0" smtClean="0"/>
              <a:t>Users typically draft based on</a:t>
            </a:r>
          </a:p>
          <a:p>
            <a:pPr lvl="1"/>
            <a:r>
              <a:rPr lang="en-US" dirty="0" smtClean="0"/>
              <a:t>Player </a:t>
            </a:r>
            <a:r>
              <a:rPr lang="en-US" dirty="0"/>
              <a:t>past year performance</a:t>
            </a:r>
          </a:p>
          <a:p>
            <a:pPr lvl="1"/>
            <a:r>
              <a:rPr lang="en-US" dirty="0" smtClean="0"/>
              <a:t>Team/Player preference</a:t>
            </a:r>
          </a:p>
          <a:p>
            <a:r>
              <a:rPr lang="en-US" dirty="0" smtClean="0"/>
              <a:t>Player past year performance quantifiable</a:t>
            </a:r>
          </a:p>
          <a:p>
            <a:r>
              <a:rPr lang="en-US" dirty="0" smtClean="0"/>
              <a:t>Emotional decisions (i.e. Team/Player preference) not quantifiable</a:t>
            </a:r>
          </a:p>
          <a:p>
            <a:pPr lvl="1"/>
            <a:r>
              <a:rPr lang="en-US" dirty="0"/>
              <a:t>Can result in poor fantasy </a:t>
            </a:r>
            <a:r>
              <a:rPr lang="en-US" dirty="0" smtClean="0"/>
              <a:t>performance</a:t>
            </a:r>
          </a:p>
          <a:p>
            <a:r>
              <a:rPr lang="en-US" dirty="0" smtClean="0"/>
              <a:t>Missed Valuable Insights</a:t>
            </a:r>
          </a:p>
          <a:p>
            <a:pPr lvl="1"/>
            <a:r>
              <a:rPr lang="en-US" dirty="0" smtClean="0"/>
              <a:t>Historic team performance</a:t>
            </a:r>
          </a:p>
          <a:p>
            <a:pPr lvl="1"/>
            <a:r>
              <a:rPr lang="en-US" dirty="0" smtClean="0"/>
              <a:t>Offseason changes (free agent and draft)</a:t>
            </a:r>
          </a:p>
          <a:p>
            <a:pPr lvl="1"/>
            <a:r>
              <a:rPr lang="en-US" dirty="0" smtClean="0"/>
              <a:t>Difficulty of schedule</a:t>
            </a:r>
            <a:endParaRPr lang="en-US" dirty="0"/>
          </a:p>
          <a:p>
            <a:pPr lvl="1"/>
            <a:r>
              <a:rPr lang="en-US" dirty="0" smtClean="0"/>
              <a:t>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248" y="118333"/>
            <a:ext cx="4105943" cy="25267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79295"/>
            <a:ext cx="414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from: https://</a:t>
            </a:r>
            <a:r>
              <a:rPr lang="en-US" sz="1000" dirty="0" err="1"/>
              <a:t>thesaurus.plus</a:t>
            </a:r>
            <a:r>
              <a:rPr lang="en-US" sz="1000" dirty="0"/>
              <a:t>/</a:t>
            </a:r>
            <a:r>
              <a:rPr lang="en-US" sz="1000" dirty="0" err="1"/>
              <a:t>img</a:t>
            </a:r>
            <a:r>
              <a:rPr lang="en-US" sz="1000" dirty="0"/>
              <a:t>/antonyms/127/</a:t>
            </a:r>
            <a:r>
              <a:rPr lang="en-US" sz="1000" dirty="0" err="1"/>
              <a:t>quantifiable.png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0983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Regression model to quantify schedule difficulty</a:t>
            </a:r>
          </a:p>
          <a:p>
            <a:pPr lvl="1"/>
            <a:r>
              <a:rPr lang="en-US" dirty="0" smtClean="0"/>
              <a:t>Historic defensive team performance</a:t>
            </a:r>
          </a:p>
          <a:p>
            <a:pPr lvl="2"/>
            <a:r>
              <a:rPr lang="en-US" dirty="0"/>
              <a:t>Which teams are best at </a:t>
            </a:r>
            <a:r>
              <a:rPr lang="en-US" i="1" dirty="0"/>
              <a:t>stopping </a:t>
            </a:r>
            <a:r>
              <a:rPr lang="en-US" dirty="0"/>
              <a:t>positive </a:t>
            </a:r>
            <a:r>
              <a:rPr lang="en-US" dirty="0" smtClean="0"/>
              <a:t>points?</a:t>
            </a:r>
            <a:endParaRPr lang="en-US" dirty="0"/>
          </a:p>
          <a:p>
            <a:pPr lvl="3"/>
            <a:r>
              <a:rPr lang="en-US" dirty="0"/>
              <a:t>Stopping TDs</a:t>
            </a:r>
          </a:p>
          <a:p>
            <a:pPr lvl="3"/>
            <a:r>
              <a:rPr lang="en-US" dirty="0"/>
              <a:t>Preventing yards</a:t>
            </a:r>
          </a:p>
          <a:p>
            <a:pPr lvl="2"/>
            <a:r>
              <a:rPr lang="en-US" dirty="0"/>
              <a:t>Which teams are best at </a:t>
            </a:r>
            <a:r>
              <a:rPr lang="en-US" i="1" dirty="0"/>
              <a:t>producing</a:t>
            </a:r>
            <a:r>
              <a:rPr lang="en-US" dirty="0"/>
              <a:t> negative point </a:t>
            </a:r>
            <a:r>
              <a:rPr lang="en-US" dirty="0" smtClean="0"/>
              <a:t>events</a:t>
            </a:r>
          </a:p>
          <a:p>
            <a:pPr lvl="3"/>
            <a:r>
              <a:rPr lang="en-US" dirty="0" smtClean="0"/>
              <a:t>Interceptions</a:t>
            </a:r>
          </a:p>
          <a:p>
            <a:pPr lvl="3"/>
            <a:r>
              <a:rPr lang="en-US" dirty="0" smtClean="0"/>
              <a:t>Fumbles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efensive team strength</a:t>
            </a:r>
          </a:p>
          <a:p>
            <a:pPr lvl="2"/>
            <a:r>
              <a:rPr lang="en-US" dirty="0" smtClean="0"/>
              <a:t>Which teams have defenses with more top performers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32255"/>
            <a:ext cx="54879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from: https://cdn-images-1.medium.com/max/1000/1*KwdVLH5e_P9h8hEzeIPnTg.png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085" y="323201"/>
            <a:ext cx="3150677" cy="237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8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0563"/>
            <a:ext cx="7315200" cy="1154097"/>
          </a:xfrm>
        </p:spPr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0951"/>
            <a:ext cx="7315200" cy="4788409"/>
          </a:xfrm>
        </p:spPr>
        <p:txBody>
          <a:bodyPr>
            <a:normAutofit/>
          </a:bodyPr>
          <a:lstStyle/>
          <a:p>
            <a:r>
              <a:rPr lang="en-US" dirty="0" err="1" smtClean="0"/>
              <a:t>nflscrapR</a:t>
            </a:r>
            <a:endParaRPr lang="en-US" dirty="0" smtClean="0"/>
          </a:p>
          <a:p>
            <a:pPr lvl="1"/>
            <a:r>
              <a:rPr lang="en-US" dirty="0"/>
              <a:t>freely available NFL team, game, and player </a:t>
            </a:r>
            <a:r>
              <a:rPr lang="en-US" dirty="0" smtClean="0"/>
              <a:t>datasets (</a:t>
            </a:r>
            <a:r>
              <a:rPr lang="en-US" dirty="0" err="1" smtClean="0"/>
              <a:t>Ryurko</a:t>
            </a:r>
            <a:r>
              <a:rPr lang="en-US" dirty="0" smtClean="0"/>
              <a:t>, 2019)</a:t>
            </a:r>
          </a:p>
          <a:p>
            <a:pPr lvl="1"/>
            <a:r>
              <a:rPr lang="en-US" dirty="0" smtClean="0"/>
              <a:t>Pre, regular, and post season play-by-play datasets from </a:t>
            </a:r>
            <a:r>
              <a:rPr lang="en-US" dirty="0"/>
              <a:t>2009 to </a:t>
            </a:r>
            <a:r>
              <a:rPr lang="en-US" dirty="0" smtClean="0"/>
              <a:t>2018</a:t>
            </a:r>
          </a:p>
          <a:p>
            <a:pPr lvl="2"/>
            <a:r>
              <a:rPr lang="en-US" dirty="0" smtClean="0"/>
              <a:t>Over 250 columns, thousands of rows</a:t>
            </a:r>
          </a:p>
          <a:p>
            <a:pPr lvl="1"/>
            <a:r>
              <a:rPr lang="en-US" dirty="0" smtClean="0"/>
              <a:t>Pre, regular, and post season game datasets from 2009 to 2018</a:t>
            </a:r>
          </a:p>
          <a:p>
            <a:pPr lvl="1"/>
            <a:r>
              <a:rPr lang="en-US" dirty="0" smtClean="0"/>
              <a:t>Player statistics by game</a:t>
            </a:r>
            <a:endParaRPr lang="en-US" dirty="0"/>
          </a:p>
          <a:p>
            <a:pPr lvl="1"/>
            <a:r>
              <a:rPr lang="en-US" dirty="0" smtClean="0"/>
              <a:t>Team statistics by game</a:t>
            </a:r>
            <a:endParaRPr lang="en-US" dirty="0"/>
          </a:p>
          <a:p>
            <a:pPr lvl="1"/>
            <a:r>
              <a:rPr lang="en-US" dirty="0" smtClean="0"/>
              <a:t>Player statistics by season</a:t>
            </a:r>
            <a:endParaRPr lang="en-US" dirty="0"/>
          </a:p>
          <a:p>
            <a:pPr lvl="1"/>
            <a:r>
              <a:rPr lang="en-US" dirty="0" smtClean="0"/>
              <a:t>Team statistics by season</a:t>
            </a:r>
          </a:p>
        </p:txBody>
      </p:sp>
      <p:pic>
        <p:nvPicPr>
          <p:cNvPr id="4" name="Picture 3" descr="Screenshot 2019-06-30 09.42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393" y="4864809"/>
            <a:ext cx="4785607" cy="199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15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43436"/>
            <a:ext cx="7315200" cy="1154097"/>
          </a:xfrm>
        </p:spPr>
        <p:txBody>
          <a:bodyPr/>
          <a:lstStyle/>
          <a:p>
            <a:r>
              <a:rPr lang="en-US" dirty="0" smtClean="0"/>
              <a:t>The Data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08785"/>
            <a:ext cx="7315200" cy="3800575"/>
          </a:xfrm>
        </p:spPr>
        <p:txBody>
          <a:bodyPr>
            <a:normAutofit/>
          </a:bodyPr>
          <a:lstStyle/>
          <a:p>
            <a:r>
              <a:rPr lang="en-US" dirty="0" smtClean="0"/>
              <a:t>Pro Football Focus (PFF, </a:t>
            </a:r>
            <a:r>
              <a:rPr lang="en-US" dirty="0" err="1" smtClean="0"/>
              <a:t>n.d.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General defensive team statistics</a:t>
            </a:r>
          </a:p>
          <a:p>
            <a:pPr lvl="1"/>
            <a:r>
              <a:rPr lang="en-US" dirty="0" smtClean="0"/>
              <a:t>Passing defensive team statistics</a:t>
            </a:r>
          </a:p>
          <a:p>
            <a:pPr lvl="1"/>
            <a:r>
              <a:rPr lang="en-US" dirty="0" smtClean="0"/>
              <a:t>Rushing defensive team statistics</a:t>
            </a:r>
          </a:p>
          <a:p>
            <a:pPr lvl="1"/>
            <a:r>
              <a:rPr lang="en-US" dirty="0" smtClean="0"/>
              <a:t>Defensive player statistics by positional group </a:t>
            </a:r>
            <a:r>
              <a:rPr lang="mr-IN" dirty="0" smtClean="0"/>
              <a:t>–</a:t>
            </a:r>
            <a:r>
              <a:rPr lang="en-US" dirty="0" smtClean="0"/>
              <a:t> includes professional football analyst scores by player</a:t>
            </a:r>
          </a:p>
          <a:p>
            <a:pPr lvl="2"/>
            <a:r>
              <a:rPr lang="en-US" dirty="0"/>
              <a:t>Defensive </a:t>
            </a:r>
            <a:r>
              <a:rPr lang="en-US" dirty="0" smtClean="0"/>
              <a:t>Interior (DI)</a:t>
            </a:r>
            <a:endParaRPr lang="en-US" dirty="0"/>
          </a:p>
          <a:p>
            <a:pPr lvl="2"/>
            <a:r>
              <a:rPr lang="en-US" dirty="0"/>
              <a:t>Defensive </a:t>
            </a:r>
            <a:r>
              <a:rPr lang="en-US" dirty="0" smtClean="0"/>
              <a:t>Edge (Edge)</a:t>
            </a:r>
            <a:endParaRPr lang="en-US" dirty="0"/>
          </a:p>
          <a:p>
            <a:pPr lvl="2"/>
            <a:r>
              <a:rPr lang="en-US" dirty="0" smtClean="0"/>
              <a:t>Linebacker (LB)</a:t>
            </a:r>
            <a:endParaRPr lang="en-US" dirty="0"/>
          </a:p>
          <a:p>
            <a:pPr lvl="2"/>
            <a:r>
              <a:rPr lang="en-US" dirty="0" smtClean="0"/>
              <a:t>Safety (S)</a:t>
            </a:r>
            <a:endParaRPr lang="en-US" dirty="0"/>
          </a:p>
          <a:p>
            <a:pPr lvl="2"/>
            <a:r>
              <a:rPr lang="en-US" dirty="0" smtClean="0"/>
              <a:t>Cornerback (CB)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225" y="188158"/>
            <a:ext cx="2209375" cy="2209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554202"/>
            <a:ext cx="69990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from: https://yt3.ggpht.com/a/AGF-l7-NsMyHjWxZvYZ6nCRT-0mql9hBMY-mCu2Oew=s900-mo-c-c0xffffffff-rj-k-no</a:t>
            </a:r>
          </a:p>
        </p:txBody>
      </p:sp>
    </p:spTree>
    <p:extLst>
      <p:ext uri="{BB962C8B-B14F-4D97-AF65-F5344CB8AC3E}">
        <p14:creationId xmlns:p14="http://schemas.microsoft.com/office/powerpoint/2010/main" val="422450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0563"/>
            <a:ext cx="7315200" cy="1154097"/>
          </a:xfrm>
        </p:spPr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34661"/>
            <a:ext cx="7315200" cy="4974700"/>
          </a:xfrm>
        </p:spPr>
        <p:txBody>
          <a:bodyPr/>
          <a:lstStyle/>
          <a:p>
            <a:r>
              <a:rPr lang="en-US" dirty="0" smtClean="0"/>
              <a:t>PFF data </a:t>
            </a:r>
            <a:r>
              <a:rPr lang="mr-IN" dirty="0" smtClean="0"/>
              <a:t>–</a:t>
            </a:r>
            <a:r>
              <a:rPr lang="en-US" dirty="0" smtClean="0"/>
              <a:t> already very clean</a:t>
            </a:r>
          </a:p>
          <a:p>
            <a:r>
              <a:rPr lang="en-US" dirty="0" err="1" smtClean="0"/>
              <a:t>nflscrapR</a:t>
            </a:r>
            <a:r>
              <a:rPr lang="en-US" dirty="0" smtClean="0"/>
              <a:t> play-by-play data</a:t>
            </a:r>
          </a:p>
          <a:p>
            <a:pPr lvl="1"/>
            <a:r>
              <a:rPr lang="en-US" dirty="0" smtClean="0"/>
              <a:t>Null value handling</a:t>
            </a:r>
          </a:p>
          <a:p>
            <a:pPr lvl="2"/>
            <a:r>
              <a:rPr lang="en-US" dirty="0" smtClean="0"/>
              <a:t>Dropped columns with 80%+ null values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Inconsistent team names</a:t>
            </a:r>
          </a:p>
          <a:p>
            <a:pPr lvl="2"/>
            <a:r>
              <a:rPr lang="en-US" dirty="0" smtClean="0"/>
              <a:t>Jaguars, Chargers, and Rams</a:t>
            </a:r>
          </a:p>
          <a:p>
            <a:endParaRPr lang="en-US" dirty="0"/>
          </a:p>
        </p:txBody>
      </p:sp>
      <p:pic>
        <p:nvPicPr>
          <p:cNvPr id="4" name="Picture 3" descr="Screenshot 2019-06-30 09.55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252" y="2696443"/>
            <a:ext cx="6985000" cy="292100"/>
          </a:xfrm>
          <a:prstGeom prst="rect">
            <a:avLst/>
          </a:prstGeom>
        </p:spPr>
      </p:pic>
      <p:pic>
        <p:nvPicPr>
          <p:cNvPr id="5" name="Picture 4" descr="Screenshot 2019-06-30 09.57.1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91"/>
          <a:stretch/>
        </p:blipFill>
        <p:spPr>
          <a:xfrm>
            <a:off x="1840466" y="3772029"/>
            <a:ext cx="5596928" cy="308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8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0563"/>
            <a:ext cx="7315200" cy="1154097"/>
          </a:xfrm>
        </p:spPr>
        <p:txBody>
          <a:bodyPr/>
          <a:lstStyle/>
          <a:p>
            <a:r>
              <a:rPr lang="en-US" dirty="0" err="1" smtClean="0"/>
              <a:t>nflscrapR</a:t>
            </a:r>
            <a:r>
              <a:rPr lang="en-US" dirty="0" smtClean="0"/>
              <a:t> Data Cleaning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34661"/>
            <a:ext cx="7315200" cy="4974700"/>
          </a:xfrm>
        </p:spPr>
        <p:txBody>
          <a:bodyPr/>
          <a:lstStyle/>
          <a:p>
            <a:r>
              <a:rPr lang="en-US" dirty="0" smtClean="0"/>
              <a:t>Inconsistent column names between datasets</a:t>
            </a:r>
          </a:p>
          <a:p>
            <a:endParaRPr lang="en-US" dirty="0"/>
          </a:p>
        </p:txBody>
      </p:sp>
      <p:pic>
        <p:nvPicPr>
          <p:cNvPr id="4" name="Picture 3" descr="Screenshot 2019-06-30 10.04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918" y="1834548"/>
            <a:ext cx="5839762" cy="502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36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0563"/>
            <a:ext cx="7315200" cy="1154097"/>
          </a:xfrm>
        </p:spPr>
        <p:txBody>
          <a:bodyPr/>
          <a:lstStyle/>
          <a:p>
            <a:r>
              <a:rPr lang="en-US" dirty="0" err="1" smtClean="0"/>
              <a:t>nflscrapR</a:t>
            </a:r>
            <a:r>
              <a:rPr lang="en-US" dirty="0" smtClean="0"/>
              <a:t> Data Cleaning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34661"/>
            <a:ext cx="7315200" cy="49747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Goal = score teams on ability </a:t>
            </a:r>
            <a:r>
              <a:rPr lang="en-US" dirty="0"/>
              <a:t>to stop </a:t>
            </a:r>
            <a:r>
              <a:rPr lang="en-US" dirty="0" smtClean="0"/>
              <a:t>TDs</a:t>
            </a:r>
            <a:r>
              <a:rPr lang="en-US" dirty="0"/>
              <a:t>, limit </a:t>
            </a:r>
            <a:r>
              <a:rPr lang="en-US" dirty="0" smtClean="0"/>
              <a:t>yards, and produce interceptions</a:t>
            </a:r>
            <a:r>
              <a:rPr lang="en-US" dirty="0"/>
              <a:t>/</a:t>
            </a:r>
            <a:r>
              <a:rPr lang="en-US" dirty="0" smtClean="0"/>
              <a:t>fumbles</a:t>
            </a:r>
          </a:p>
          <a:p>
            <a:r>
              <a:rPr lang="en-US" dirty="0" smtClean="0"/>
              <a:t>Reduced datasets to relevant features</a:t>
            </a:r>
          </a:p>
          <a:p>
            <a:pPr lvl="1"/>
            <a:r>
              <a:rPr lang="en-US" dirty="0" smtClean="0"/>
              <a:t>Games data: </a:t>
            </a:r>
            <a:r>
              <a:rPr lang="en-US" dirty="0" err="1" smtClean="0"/>
              <a:t>home_team</a:t>
            </a:r>
            <a:r>
              <a:rPr lang="en-US" dirty="0"/>
              <a:t>, </a:t>
            </a:r>
            <a:r>
              <a:rPr lang="en-US" dirty="0" err="1"/>
              <a:t>away_team</a:t>
            </a:r>
            <a:r>
              <a:rPr lang="en-US" dirty="0"/>
              <a:t>, </a:t>
            </a:r>
            <a:r>
              <a:rPr lang="en-US" dirty="0" err="1"/>
              <a:t>home_score</a:t>
            </a:r>
            <a:r>
              <a:rPr lang="en-US" dirty="0"/>
              <a:t>, and </a:t>
            </a:r>
            <a:r>
              <a:rPr lang="en-US" dirty="0" err="1" smtClean="0"/>
              <a:t>away_score</a:t>
            </a:r>
            <a:endParaRPr lang="en-US" dirty="0" smtClean="0"/>
          </a:p>
          <a:p>
            <a:pPr lvl="2"/>
            <a:r>
              <a:rPr lang="en-US" dirty="0" smtClean="0"/>
              <a:t>Combined game data into single dataset </a:t>
            </a:r>
          </a:p>
          <a:p>
            <a:pPr lvl="1"/>
            <a:r>
              <a:rPr lang="en-US" dirty="0" smtClean="0"/>
              <a:t>Play-by-play data: </a:t>
            </a:r>
            <a:r>
              <a:rPr lang="en-US" dirty="0" err="1" smtClean="0"/>
              <a:t>home_team</a:t>
            </a:r>
            <a:r>
              <a:rPr lang="en-US" dirty="0"/>
              <a:t>, </a:t>
            </a:r>
            <a:r>
              <a:rPr lang="en-US" dirty="0" err="1"/>
              <a:t>away_team</a:t>
            </a:r>
            <a:r>
              <a:rPr lang="en-US" dirty="0"/>
              <a:t>, </a:t>
            </a:r>
            <a:r>
              <a:rPr lang="en-US" dirty="0" err="1"/>
              <a:t>posteam</a:t>
            </a:r>
            <a:r>
              <a:rPr lang="en-US" dirty="0"/>
              <a:t>, </a:t>
            </a:r>
            <a:r>
              <a:rPr lang="en-US" dirty="0" err="1"/>
              <a:t>defteam</a:t>
            </a:r>
            <a:r>
              <a:rPr lang="en-US" dirty="0"/>
              <a:t>, drive, </a:t>
            </a:r>
            <a:r>
              <a:rPr lang="en-US" dirty="0" err="1"/>
              <a:t>yards_gained</a:t>
            </a:r>
            <a:r>
              <a:rPr lang="en-US" dirty="0"/>
              <a:t>, </a:t>
            </a:r>
            <a:r>
              <a:rPr lang="en-US" dirty="0" err="1"/>
              <a:t>air_yards</a:t>
            </a:r>
            <a:r>
              <a:rPr lang="en-US" dirty="0"/>
              <a:t>, </a:t>
            </a:r>
            <a:r>
              <a:rPr lang="en-US" dirty="0" err="1"/>
              <a:t>yards_after_catch</a:t>
            </a:r>
            <a:r>
              <a:rPr lang="en-US" dirty="0"/>
              <a:t>, interception, touchdown, </a:t>
            </a:r>
            <a:r>
              <a:rPr lang="en-US" dirty="0" err="1"/>
              <a:t>pass_touchdown</a:t>
            </a:r>
            <a:r>
              <a:rPr lang="en-US" dirty="0"/>
              <a:t>, </a:t>
            </a:r>
            <a:r>
              <a:rPr lang="en-US" dirty="0" err="1"/>
              <a:t>rush_touchdown</a:t>
            </a:r>
            <a:r>
              <a:rPr lang="en-US" dirty="0"/>
              <a:t>, fumble, </a:t>
            </a:r>
            <a:r>
              <a:rPr lang="en-US" dirty="0" err="1"/>
              <a:t>total_home_score</a:t>
            </a:r>
            <a:r>
              <a:rPr lang="en-US" dirty="0"/>
              <a:t>, </a:t>
            </a:r>
            <a:r>
              <a:rPr lang="en-US" dirty="0" err="1"/>
              <a:t>total_away_score</a:t>
            </a:r>
            <a:r>
              <a:rPr lang="en-US" dirty="0"/>
              <a:t>, </a:t>
            </a:r>
            <a:r>
              <a:rPr lang="en-US" dirty="0" err="1"/>
              <a:t>posteam_score</a:t>
            </a:r>
            <a:r>
              <a:rPr lang="en-US" dirty="0"/>
              <a:t>, </a:t>
            </a:r>
            <a:r>
              <a:rPr lang="en-US" dirty="0" err="1"/>
              <a:t>defteam_score</a:t>
            </a:r>
            <a:r>
              <a:rPr lang="en-US" dirty="0"/>
              <a:t>, </a:t>
            </a:r>
            <a:r>
              <a:rPr lang="en-US" dirty="0" err="1"/>
              <a:t>posteam_score_post</a:t>
            </a:r>
            <a:r>
              <a:rPr lang="en-US" dirty="0"/>
              <a:t>, and </a:t>
            </a:r>
            <a:r>
              <a:rPr lang="en-US" dirty="0" err="1" smtClean="0"/>
              <a:t>defteam_score_post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Combined </a:t>
            </a:r>
            <a:r>
              <a:rPr lang="en-US" dirty="0" err="1" smtClean="0"/>
              <a:t>pbp</a:t>
            </a:r>
            <a:r>
              <a:rPr lang="en-US" dirty="0" smtClean="0"/>
              <a:t> data into single dataset</a:t>
            </a:r>
          </a:p>
          <a:p>
            <a:pPr lvl="1"/>
            <a:r>
              <a:rPr lang="en-US" dirty="0" smtClean="0"/>
              <a:t>Player stats by game data (rushing/receiving): team</a:t>
            </a:r>
            <a:r>
              <a:rPr lang="en-US" dirty="0"/>
              <a:t>, opponent, </a:t>
            </a:r>
            <a:r>
              <a:rPr lang="en-US" dirty="0" err="1"/>
              <a:t>total_yards</a:t>
            </a:r>
            <a:r>
              <a:rPr lang="en-US" dirty="0"/>
              <a:t>, fumbles, and </a:t>
            </a:r>
            <a:r>
              <a:rPr lang="en-US" dirty="0" smtClean="0"/>
              <a:t>touchdowns</a:t>
            </a:r>
          </a:p>
          <a:p>
            <a:pPr lvl="1"/>
            <a:r>
              <a:rPr lang="en-US" dirty="0" smtClean="0"/>
              <a:t>Players stats by game data (passing): team</a:t>
            </a:r>
            <a:r>
              <a:rPr lang="en-US" dirty="0"/>
              <a:t>, opponent, attempts, completions, </a:t>
            </a:r>
            <a:r>
              <a:rPr lang="en-US" dirty="0" err="1"/>
              <a:t>total_yards</a:t>
            </a:r>
            <a:r>
              <a:rPr lang="en-US" dirty="0"/>
              <a:t>, touchdowns, and </a:t>
            </a:r>
            <a:r>
              <a:rPr lang="en-US" dirty="0" err="1" smtClean="0"/>
              <a:t>air_touchdowns</a:t>
            </a:r>
            <a:endParaRPr lang="en-US" dirty="0"/>
          </a:p>
          <a:p>
            <a:pPr lvl="1"/>
            <a:r>
              <a:rPr lang="en-US" dirty="0" smtClean="0"/>
              <a:t>Player stats by season not useful </a:t>
            </a:r>
            <a:r>
              <a:rPr lang="mr-IN" dirty="0" smtClean="0"/>
              <a:t>–</a:t>
            </a:r>
            <a:r>
              <a:rPr lang="en-US" dirty="0" smtClean="0"/>
              <a:t> only MVP data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21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1355</TotalTime>
  <Words>1364</Words>
  <Application>Microsoft Macintosh PowerPoint</Application>
  <PresentationFormat>On-screen Show (4:3)</PresentationFormat>
  <Paragraphs>214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Perspective</vt:lpstr>
      <vt:lpstr>Fantasy Football Regression Model - Using Team and Player Stats to Improve Fantasy Team Performance</vt:lpstr>
      <vt:lpstr>Background</vt:lpstr>
      <vt:lpstr>The Problem</vt:lpstr>
      <vt:lpstr>Proposed Solution</vt:lpstr>
      <vt:lpstr>The Data</vt:lpstr>
      <vt:lpstr>The Data (cont.)</vt:lpstr>
      <vt:lpstr>Data Cleaning</vt:lpstr>
      <vt:lpstr>nflscrapR Data Cleaning (cont.)</vt:lpstr>
      <vt:lpstr>nflscrapR Data Cleaning (cont.)</vt:lpstr>
      <vt:lpstr>Exploratory Data Analysis</vt:lpstr>
      <vt:lpstr>EDA (cont.)</vt:lpstr>
      <vt:lpstr>EDA (cont.)</vt:lpstr>
      <vt:lpstr>EDA (cont.)</vt:lpstr>
      <vt:lpstr>EDA (cont.)</vt:lpstr>
      <vt:lpstr>EDA (cont.)</vt:lpstr>
      <vt:lpstr>The Model</vt:lpstr>
      <vt:lpstr>The Model (cont.)</vt:lpstr>
      <vt:lpstr>The Model (cont.)</vt:lpstr>
      <vt:lpstr>The Model (cont.)</vt:lpstr>
      <vt:lpstr>The Model (cont.)</vt:lpstr>
      <vt:lpstr>The Model (cont.)</vt:lpstr>
      <vt:lpstr>The Model (cont.)</vt:lpstr>
      <vt:lpstr>The Model (cont.)</vt:lpstr>
      <vt:lpstr>The Model (cont.)</vt:lpstr>
      <vt:lpstr>The Model (cont.)</vt:lpstr>
      <vt:lpstr>Findings</vt:lpstr>
      <vt:lpstr>Next Iterations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Sciacca</dc:creator>
  <cp:lastModifiedBy>David Sciacca</cp:lastModifiedBy>
  <cp:revision>27</cp:revision>
  <dcterms:created xsi:type="dcterms:W3CDTF">2019-06-29T18:59:05Z</dcterms:created>
  <dcterms:modified xsi:type="dcterms:W3CDTF">2019-06-30T18:11:43Z</dcterms:modified>
</cp:coreProperties>
</file>