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3" r:id="rId6"/>
    <p:sldId id="265" r:id="rId7"/>
    <p:sldId id="267" r:id="rId8"/>
    <p:sldId id="268" r:id="rId9"/>
    <p:sldId id="2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DE97FFD-1EDA-4150-A24B-06C9D3D6625A}" type="datetimeFigureOut">
              <a:rPr lang="en-IN" smtClean="0"/>
              <a:t>20-04-2017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395FBD-2384-48AA-A932-FB457AE07CD7}" type="slidenum">
              <a:rPr lang="en-IN" smtClean="0"/>
              <a:t>‹#›</a:t>
            </a:fld>
            <a:endParaRPr lang="en-IN"/>
          </a:p>
        </p:txBody>
      </p:sp>
    </p:spTree>
    <p:extLst>
      <p:ext uri="{BB962C8B-B14F-4D97-AF65-F5344CB8AC3E}">
        <p14:creationId xmlns:p14="http://schemas.microsoft.com/office/powerpoint/2010/main" val="1065414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DE97FFD-1EDA-4150-A24B-06C9D3D6625A}" type="datetimeFigureOut">
              <a:rPr lang="en-IN" smtClean="0"/>
              <a:t>20-04-2017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395FBD-2384-48AA-A932-FB457AE07CD7}" type="slidenum">
              <a:rPr lang="en-IN" smtClean="0"/>
              <a:t>‹#›</a:t>
            </a:fld>
            <a:endParaRPr lang="en-IN"/>
          </a:p>
        </p:txBody>
      </p:sp>
    </p:spTree>
    <p:extLst>
      <p:ext uri="{BB962C8B-B14F-4D97-AF65-F5344CB8AC3E}">
        <p14:creationId xmlns:p14="http://schemas.microsoft.com/office/powerpoint/2010/main" val="227658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DE97FFD-1EDA-4150-A24B-06C9D3D6625A}" type="datetimeFigureOut">
              <a:rPr lang="en-IN" smtClean="0"/>
              <a:t>20-04-2017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395FBD-2384-48AA-A932-FB457AE07CD7}" type="slidenum">
              <a:rPr lang="en-IN" smtClean="0"/>
              <a:t>‹#›</a:t>
            </a:fld>
            <a:endParaRPr lang="en-IN"/>
          </a:p>
        </p:txBody>
      </p:sp>
    </p:spTree>
    <p:extLst>
      <p:ext uri="{BB962C8B-B14F-4D97-AF65-F5344CB8AC3E}">
        <p14:creationId xmlns:p14="http://schemas.microsoft.com/office/powerpoint/2010/main" val="3642764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DE97FFD-1EDA-4150-A24B-06C9D3D6625A}" type="datetimeFigureOut">
              <a:rPr lang="en-IN" smtClean="0"/>
              <a:t>20-04-2017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395FBD-2384-48AA-A932-FB457AE07CD7}" type="slidenum">
              <a:rPr lang="en-IN" smtClean="0"/>
              <a:t>‹#›</a:t>
            </a:fld>
            <a:endParaRPr lang="en-IN"/>
          </a:p>
        </p:txBody>
      </p:sp>
    </p:spTree>
    <p:extLst>
      <p:ext uri="{BB962C8B-B14F-4D97-AF65-F5344CB8AC3E}">
        <p14:creationId xmlns:p14="http://schemas.microsoft.com/office/powerpoint/2010/main" val="3627579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DE97FFD-1EDA-4150-A24B-06C9D3D6625A}" type="datetimeFigureOut">
              <a:rPr lang="en-IN" smtClean="0"/>
              <a:t>20-04-2017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395FBD-2384-48AA-A932-FB457AE07CD7}" type="slidenum">
              <a:rPr lang="en-IN" smtClean="0"/>
              <a:t>‹#›</a:t>
            </a:fld>
            <a:endParaRPr lang="en-IN"/>
          </a:p>
        </p:txBody>
      </p:sp>
    </p:spTree>
    <p:extLst>
      <p:ext uri="{BB962C8B-B14F-4D97-AF65-F5344CB8AC3E}">
        <p14:creationId xmlns:p14="http://schemas.microsoft.com/office/powerpoint/2010/main" val="670633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DE97FFD-1EDA-4150-A24B-06C9D3D6625A}" type="datetimeFigureOut">
              <a:rPr lang="en-IN" smtClean="0"/>
              <a:t>20-04-2017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395FBD-2384-48AA-A932-FB457AE07CD7}" type="slidenum">
              <a:rPr lang="en-IN" smtClean="0"/>
              <a:t>‹#›</a:t>
            </a:fld>
            <a:endParaRPr lang="en-IN"/>
          </a:p>
        </p:txBody>
      </p:sp>
    </p:spTree>
    <p:extLst>
      <p:ext uri="{BB962C8B-B14F-4D97-AF65-F5344CB8AC3E}">
        <p14:creationId xmlns:p14="http://schemas.microsoft.com/office/powerpoint/2010/main" val="2510511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DE97FFD-1EDA-4150-A24B-06C9D3D6625A}" type="datetimeFigureOut">
              <a:rPr lang="en-IN" smtClean="0"/>
              <a:t>20-04-2017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395FBD-2384-48AA-A932-FB457AE07CD7}" type="slidenum">
              <a:rPr lang="en-IN" smtClean="0"/>
              <a:t>‹#›</a:t>
            </a:fld>
            <a:endParaRPr lang="en-IN"/>
          </a:p>
        </p:txBody>
      </p:sp>
    </p:spTree>
    <p:extLst>
      <p:ext uri="{BB962C8B-B14F-4D97-AF65-F5344CB8AC3E}">
        <p14:creationId xmlns:p14="http://schemas.microsoft.com/office/powerpoint/2010/main" val="1225214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DE97FFD-1EDA-4150-A24B-06C9D3D6625A}" type="datetimeFigureOut">
              <a:rPr lang="en-IN" smtClean="0"/>
              <a:t>20-04-2017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395FBD-2384-48AA-A932-FB457AE07CD7}" type="slidenum">
              <a:rPr lang="en-IN" smtClean="0"/>
              <a:t>‹#›</a:t>
            </a:fld>
            <a:endParaRPr lang="en-IN"/>
          </a:p>
        </p:txBody>
      </p:sp>
    </p:spTree>
    <p:extLst>
      <p:ext uri="{BB962C8B-B14F-4D97-AF65-F5344CB8AC3E}">
        <p14:creationId xmlns:p14="http://schemas.microsoft.com/office/powerpoint/2010/main" val="4276445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E97FFD-1EDA-4150-A24B-06C9D3D6625A}" type="datetimeFigureOut">
              <a:rPr lang="en-IN" smtClean="0"/>
              <a:t>20-04-2017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C395FBD-2384-48AA-A932-FB457AE07CD7}" type="slidenum">
              <a:rPr lang="en-IN" smtClean="0"/>
              <a:t>‹#›</a:t>
            </a:fld>
            <a:endParaRPr lang="en-IN"/>
          </a:p>
        </p:txBody>
      </p:sp>
    </p:spTree>
    <p:extLst>
      <p:ext uri="{BB962C8B-B14F-4D97-AF65-F5344CB8AC3E}">
        <p14:creationId xmlns:p14="http://schemas.microsoft.com/office/powerpoint/2010/main" val="3682625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DE97FFD-1EDA-4150-A24B-06C9D3D6625A}" type="datetimeFigureOut">
              <a:rPr lang="en-IN" smtClean="0"/>
              <a:t>20-04-2017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395FBD-2384-48AA-A932-FB457AE07CD7}" type="slidenum">
              <a:rPr lang="en-IN" smtClean="0"/>
              <a:t>‹#›</a:t>
            </a:fld>
            <a:endParaRPr lang="en-IN"/>
          </a:p>
        </p:txBody>
      </p:sp>
    </p:spTree>
    <p:extLst>
      <p:ext uri="{BB962C8B-B14F-4D97-AF65-F5344CB8AC3E}">
        <p14:creationId xmlns:p14="http://schemas.microsoft.com/office/powerpoint/2010/main" val="2551161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DE97FFD-1EDA-4150-A24B-06C9D3D6625A}" type="datetimeFigureOut">
              <a:rPr lang="en-IN" smtClean="0"/>
              <a:t>20-04-2017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395FBD-2384-48AA-A932-FB457AE07CD7}" type="slidenum">
              <a:rPr lang="en-IN" smtClean="0"/>
              <a:t>‹#›</a:t>
            </a:fld>
            <a:endParaRPr lang="en-IN"/>
          </a:p>
        </p:txBody>
      </p:sp>
    </p:spTree>
    <p:extLst>
      <p:ext uri="{BB962C8B-B14F-4D97-AF65-F5344CB8AC3E}">
        <p14:creationId xmlns:p14="http://schemas.microsoft.com/office/powerpoint/2010/main" val="208104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E97FFD-1EDA-4150-A24B-06C9D3D6625A}" type="datetimeFigureOut">
              <a:rPr lang="en-IN" smtClean="0"/>
              <a:t>20-04-2017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395FBD-2384-48AA-A932-FB457AE07CD7}" type="slidenum">
              <a:rPr lang="en-IN" smtClean="0"/>
              <a:t>‹#›</a:t>
            </a:fld>
            <a:endParaRPr lang="en-IN"/>
          </a:p>
        </p:txBody>
      </p:sp>
    </p:spTree>
    <p:extLst>
      <p:ext uri="{BB962C8B-B14F-4D97-AF65-F5344CB8AC3E}">
        <p14:creationId xmlns:p14="http://schemas.microsoft.com/office/powerpoint/2010/main" val="3862359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00891"/>
            <a:ext cx="9144000" cy="1119460"/>
          </a:xfrm>
        </p:spPr>
        <p:txBody>
          <a:bodyPr/>
          <a:lstStyle/>
          <a:p>
            <a:r>
              <a:rPr lang="en-US" dirty="0" smtClean="0"/>
              <a:t>ASSIGNMENT 1</a:t>
            </a:r>
            <a:endParaRPr lang="en-IN" dirty="0"/>
          </a:p>
        </p:txBody>
      </p:sp>
      <p:sp>
        <p:nvSpPr>
          <p:cNvPr id="3" name="Subtitle 2"/>
          <p:cNvSpPr>
            <a:spLocks noGrp="1"/>
          </p:cNvSpPr>
          <p:nvPr>
            <p:ph type="subTitle" idx="1"/>
          </p:nvPr>
        </p:nvSpPr>
        <p:spPr>
          <a:xfrm>
            <a:off x="1524000" y="2465569"/>
            <a:ext cx="9144000" cy="1655762"/>
          </a:xfrm>
        </p:spPr>
        <p:txBody>
          <a:bodyPr/>
          <a:lstStyle/>
          <a:p>
            <a:r>
              <a:rPr lang="en-US" dirty="0" smtClean="0"/>
              <a:t>BEER FROTH COMPARISON USING CURVE FITTING</a:t>
            </a:r>
            <a:endParaRPr lang="en-IN" dirty="0"/>
          </a:p>
        </p:txBody>
      </p:sp>
      <p:sp>
        <p:nvSpPr>
          <p:cNvPr id="4" name="TextBox 3"/>
          <p:cNvSpPr txBox="1"/>
          <p:nvPr/>
        </p:nvSpPr>
        <p:spPr>
          <a:xfrm>
            <a:off x="1763486" y="5316583"/>
            <a:ext cx="2926080" cy="707886"/>
          </a:xfrm>
          <a:prstGeom prst="rect">
            <a:avLst/>
          </a:prstGeom>
          <a:noFill/>
        </p:spPr>
        <p:txBody>
          <a:bodyPr wrap="square" rtlCol="0">
            <a:spAutoFit/>
          </a:bodyPr>
          <a:lstStyle/>
          <a:p>
            <a:r>
              <a:rPr lang="en-US" sz="2000" dirty="0" smtClean="0"/>
              <a:t>SARAL JOSHI</a:t>
            </a:r>
          </a:p>
          <a:p>
            <a:endParaRPr lang="en-IN" sz="2000" dirty="0"/>
          </a:p>
        </p:txBody>
      </p:sp>
    </p:spTree>
    <p:extLst>
      <p:ext uri="{BB962C8B-B14F-4D97-AF65-F5344CB8AC3E}">
        <p14:creationId xmlns:p14="http://schemas.microsoft.com/office/powerpoint/2010/main" val="3203534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IN" dirty="0"/>
          </a:p>
        </p:txBody>
      </p:sp>
      <p:sp>
        <p:nvSpPr>
          <p:cNvPr id="3" name="Content Placeholder 2"/>
          <p:cNvSpPr>
            <a:spLocks noGrp="1"/>
          </p:cNvSpPr>
          <p:nvPr>
            <p:ph idx="1"/>
          </p:nvPr>
        </p:nvSpPr>
        <p:spPr/>
        <p:txBody>
          <a:bodyPr/>
          <a:lstStyle/>
          <a:p>
            <a:r>
              <a:rPr lang="en-US" dirty="0" smtClean="0"/>
              <a:t>PROBLEM DISCUSSION</a:t>
            </a:r>
          </a:p>
          <a:p>
            <a:r>
              <a:rPr lang="en-US" dirty="0" smtClean="0"/>
              <a:t>DISCOUNTING LINEAR MODEL FOR THIS DATA</a:t>
            </a:r>
          </a:p>
          <a:p>
            <a:r>
              <a:rPr lang="en-US" dirty="0" smtClean="0"/>
              <a:t>COMPARING NON-LINEAR MODELS</a:t>
            </a:r>
          </a:p>
          <a:p>
            <a:r>
              <a:rPr lang="en-US" dirty="0" smtClean="0"/>
              <a:t>CHOOSING A MODEL</a:t>
            </a:r>
          </a:p>
          <a:p>
            <a:r>
              <a:rPr lang="en-US" dirty="0" smtClean="0"/>
              <a:t>DETERMINING BEST BEER</a:t>
            </a:r>
            <a:endParaRPr lang="en-IN" dirty="0"/>
          </a:p>
        </p:txBody>
      </p:sp>
    </p:spTree>
    <p:extLst>
      <p:ext uri="{BB962C8B-B14F-4D97-AF65-F5344CB8AC3E}">
        <p14:creationId xmlns:p14="http://schemas.microsoft.com/office/powerpoint/2010/main" val="861074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84217"/>
            <a:ext cx="10515600" cy="5092746"/>
          </a:xfrm>
        </p:spPr>
        <p:txBody>
          <a:bodyPr/>
          <a:lstStyle/>
          <a:p>
            <a:pPr marL="0" indent="0">
              <a:buNone/>
            </a:pPr>
            <a:r>
              <a:rPr lang="en-US" dirty="0" smtClean="0"/>
              <a:t>PROBLEM DISCUSSION</a:t>
            </a:r>
          </a:p>
          <a:p>
            <a:pPr marL="0" indent="0">
              <a:buNone/>
            </a:pPr>
            <a:endParaRPr lang="en-US" sz="2000" dirty="0" smtClean="0"/>
          </a:p>
          <a:p>
            <a:pPr marL="0" indent="0">
              <a:buNone/>
            </a:pPr>
            <a:r>
              <a:rPr lang="en-US" sz="2000" dirty="0"/>
              <a:t>Given data has decay of froth over time for three beers. </a:t>
            </a:r>
            <a:r>
              <a:rPr lang="en-US" sz="2000" dirty="0"/>
              <a:t>It is assumed the beers are </a:t>
            </a:r>
            <a:r>
              <a:rPr lang="en-US" sz="2000" dirty="0" smtClean="0"/>
              <a:t>in</a:t>
            </a:r>
          </a:p>
          <a:p>
            <a:r>
              <a:rPr lang="en-US" sz="2000" dirty="0" smtClean="0"/>
              <a:t>glasses </a:t>
            </a:r>
            <a:r>
              <a:rPr lang="en-US" sz="2000" dirty="0"/>
              <a:t>of same size and </a:t>
            </a:r>
            <a:r>
              <a:rPr lang="en-US" sz="2000" dirty="0" smtClean="0"/>
              <a:t>shape</a:t>
            </a:r>
          </a:p>
          <a:p>
            <a:r>
              <a:rPr lang="en-US" sz="2000" dirty="0" smtClean="0"/>
              <a:t>poured </a:t>
            </a:r>
            <a:r>
              <a:rPr lang="en-US" sz="2000" dirty="0"/>
              <a:t>under similar conditions and </a:t>
            </a:r>
            <a:endParaRPr lang="en-US" sz="2000" dirty="0" smtClean="0"/>
          </a:p>
          <a:p>
            <a:r>
              <a:rPr lang="en-US" sz="2000" dirty="0" smtClean="0"/>
              <a:t>there </a:t>
            </a:r>
            <a:r>
              <a:rPr lang="en-US" sz="2000" dirty="0"/>
              <a:t>are no errors in measurement.</a:t>
            </a:r>
          </a:p>
          <a:p>
            <a:pPr marL="0" indent="0">
              <a:buNone/>
            </a:pPr>
            <a:r>
              <a:rPr lang="en-US" sz="2000" dirty="0"/>
              <a:t>Nature of decay of beer froth </a:t>
            </a:r>
            <a:r>
              <a:rPr lang="en-US" sz="2000" dirty="0" smtClean="0"/>
              <a:t>over time will </a:t>
            </a:r>
            <a:r>
              <a:rPr lang="en-US" sz="2000" dirty="0"/>
              <a:t>determine which beer is the best. </a:t>
            </a:r>
          </a:p>
          <a:p>
            <a:pPr marL="0" indent="0">
              <a:buNone/>
            </a:pPr>
            <a:r>
              <a:rPr lang="en-US" sz="2000" dirty="0" smtClean="0"/>
              <a:t/>
            </a:r>
            <a:br>
              <a:rPr lang="en-US" sz="2000" dirty="0" smtClean="0"/>
            </a:br>
            <a:r>
              <a:rPr lang="en-US" sz="2000" dirty="0" smtClean="0"/>
              <a:t>The approach was to fit various regression models to the data, analyze the fit while accounting for complexity of the model (degrees of freedom) and studying residues to ensure accuracy of the model for prediction.</a:t>
            </a:r>
            <a:br>
              <a:rPr lang="en-US" sz="2000" dirty="0" smtClean="0"/>
            </a:br>
            <a:r>
              <a:rPr lang="en-US" sz="2000" dirty="0" smtClean="0"/>
              <a:t/>
            </a:r>
            <a:br>
              <a:rPr lang="en-US" sz="2000" dirty="0" smtClean="0"/>
            </a:br>
            <a:r>
              <a:rPr lang="en-US" sz="2000" dirty="0" smtClean="0"/>
              <a:t>Alt: Using first differential to fit a curve was discussed, but dropped because it would have to be integrated anyway to get the y-intercept at end point of the mode.</a:t>
            </a:r>
            <a:endParaRPr lang="en-US" sz="2000" dirty="0"/>
          </a:p>
        </p:txBody>
      </p:sp>
    </p:spTree>
    <p:extLst>
      <p:ext uri="{BB962C8B-B14F-4D97-AF65-F5344CB8AC3E}">
        <p14:creationId xmlns:p14="http://schemas.microsoft.com/office/powerpoint/2010/main" val="2394170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84217"/>
            <a:ext cx="10515600" cy="5092746"/>
          </a:xfrm>
        </p:spPr>
        <p:txBody>
          <a:bodyPr/>
          <a:lstStyle/>
          <a:p>
            <a:pPr marL="0" indent="0">
              <a:buNone/>
            </a:pPr>
            <a:r>
              <a:rPr lang="en-US" dirty="0" smtClean="0"/>
              <a:t>FITTING A LINEAR MODEL TO THE FIRST BEER</a:t>
            </a:r>
          </a:p>
          <a:p>
            <a:pPr marL="0" indent="0">
              <a:buNone/>
            </a:pPr>
            <a:r>
              <a:rPr lang="en-US" sz="1800" dirty="0" smtClean="0"/>
              <a:t>It is necessary to first establish that we really do need a non-linear model for our data. Hence a linear model was run on the first beer, GREAT LAKES. </a:t>
            </a:r>
            <a:br>
              <a:rPr lang="en-US" sz="1800" dirty="0" smtClean="0"/>
            </a:br>
            <a:r>
              <a:rPr lang="en-US" sz="1800" dirty="0" smtClean="0"/>
              <a:t/>
            </a:r>
            <a:br>
              <a:rPr lang="en-US" sz="1800" dirty="0" smtClean="0"/>
            </a:br>
            <a:r>
              <a:rPr lang="en-US" sz="1800" dirty="0" smtClean="0"/>
              <a:t>A very high R-Square value was obtained. However the residue vs fitted plot shows a pattern (see below). This pattern normally indicates that the regression equation is missing a higher order term. Hence, We cannot use linear regression to predict froth with time.</a:t>
            </a:r>
            <a:br>
              <a:rPr lang="en-US" sz="1800" dirty="0" smtClean="0"/>
            </a:br>
            <a:endParaRPr lang="en-US" sz="1800" dirty="0" smtClean="0"/>
          </a:p>
        </p:txBody>
      </p:sp>
      <p:pic>
        <p:nvPicPr>
          <p:cNvPr id="4" name="Picture 3"/>
          <p:cNvPicPr>
            <a:picLocks noChangeAspect="1"/>
          </p:cNvPicPr>
          <p:nvPr/>
        </p:nvPicPr>
        <p:blipFill>
          <a:blip r:embed="rId2"/>
          <a:stretch>
            <a:fillRect/>
          </a:stretch>
        </p:blipFill>
        <p:spPr>
          <a:xfrm>
            <a:off x="1028972" y="3575702"/>
            <a:ext cx="3524250" cy="15430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5576" y="3312557"/>
            <a:ext cx="4323669" cy="2720340"/>
          </a:xfrm>
          <a:prstGeom prst="rect">
            <a:avLst/>
          </a:prstGeom>
        </p:spPr>
      </p:pic>
      <p:pic>
        <p:nvPicPr>
          <p:cNvPr id="6" name="Picture 5"/>
          <p:cNvPicPr>
            <a:picLocks noChangeAspect="1"/>
          </p:cNvPicPr>
          <p:nvPr/>
        </p:nvPicPr>
        <p:blipFill>
          <a:blip r:embed="rId4"/>
          <a:stretch>
            <a:fillRect/>
          </a:stretch>
        </p:blipFill>
        <p:spPr>
          <a:xfrm>
            <a:off x="1028972" y="5237287"/>
            <a:ext cx="4972050" cy="1333500"/>
          </a:xfrm>
          <a:prstGeom prst="rect">
            <a:avLst/>
          </a:prstGeom>
        </p:spPr>
      </p:pic>
      <p:sp>
        <p:nvSpPr>
          <p:cNvPr id="7" name="TextBox 6"/>
          <p:cNvSpPr txBox="1"/>
          <p:nvPr/>
        </p:nvSpPr>
        <p:spPr>
          <a:xfrm>
            <a:off x="6975565" y="6176963"/>
            <a:ext cx="4245429" cy="369332"/>
          </a:xfrm>
          <a:prstGeom prst="rect">
            <a:avLst/>
          </a:prstGeom>
          <a:noFill/>
        </p:spPr>
        <p:txBody>
          <a:bodyPr wrap="square" rtlCol="0">
            <a:spAutoFit/>
          </a:bodyPr>
          <a:lstStyle/>
          <a:p>
            <a:r>
              <a:rPr lang="en-US" dirty="0" smtClean="0"/>
              <a:t>Y – Predicted, X- Residues, Linear Model</a:t>
            </a:r>
            <a:endParaRPr lang="en-IN" dirty="0"/>
          </a:p>
        </p:txBody>
      </p:sp>
    </p:spTree>
    <p:extLst>
      <p:ext uri="{BB962C8B-B14F-4D97-AF65-F5344CB8AC3E}">
        <p14:creationId xmlns:p14="http://schemas.microsoft.com/office/powerpoint/2010/main" val="925720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3222" y="705394"/>
            <a:ext cx="10515600" cy="5092746"/>
          </a:xfrm>
        </p:spPr>
        <p:txBody>
          <a:bodyPr/>
          <a:lstStyle/>
          <a:p>
            <a:pPr marL="0" indent="0">
              <a:buNone/>
            </a:pPr>
            <a:r>
              <a:rPr lang="en-US" dirty="0" smtClean="0"/>
              <a:t>COMPARING NON LINEAR MODELS</a:t>
            </a:r>
          </a:p>
          <a:p>
            <a:pPr marL="0" indent="0">
              <a:buNone/>
            </a:pPr>
            <a:r>
              <a:rPr lang="en-US" sz="2000" dirty="0" smtClean="0"/>
              <a:t/>
            </a:r>
            <a:br>
              <a:rPr lang="en-US" sz="2000" dirty="0" smtClean="0"/>
            </a:br>
            <a:endParaRPr lang="en-US" sz="2000"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8010" y="1645240"/>
            <a:ext cx="4267200" cy="4152900"/>
          </a:xfrm>
          <a:prstGeom prst="rect">
            <a:avLst/>
          </a:prstGeom>
        </p:spPr>
      </p:pic>
      <p:sp>
        <p:nvSpPr>
          <p:cNvPr id="7" name="TextBox 6"/>
          <p:cNvSpPr txBox="1"/>
          <p:nvPr/>
        </p:nvSpPr>
        <p:spPr>
          <a:xfrm>
            <a:off x="743222" y="1449297"/>
            <a:ext cx="5956663" cy="5632311"/>
          </a:xfrm>
          <a:prstGeom prst="rect">
            <a:avLst/>
          </a:prstGeom>
          <a:noFill/>
        </p:spPr>
        <p:txBody>
          <a:bodyPr wrap="square" rtlCol="0">
            <a:spAutoFit/>
          </a:bodyPr>
          <a:lstStyle/>
          <a:p>
            <a:r>
              <a:rPr lang="en-US" dirty="0" smtClean="0"/>
              <a:t>Figure to the right is curve fit graph for GREAT LAKES, which shows us which of the models are closest to the actual data. </a:t>
            </a:r>
          </a:p>
          <a:p>
            <a:endParaRPr lang="en-US" dirty="0"/>
          </a:p>
          <a:p>
            <a:r>
              <a:rPr lang="en-US" dirty="0" smtClean="0"/>
              <a:t>Cubic model is the closest to actual, it also has the highest R-Squared value. However, the model is complex, having the lowest degrees of freedom. </a:t>
            </a:r>
            <a:br>
              <a:rPr lang="en-US" dirty="0" smtClean="0"/>
            </a:br>
            <a:r>
              <a:rPr lang="en-US" dirty="0" smtClean="0"/>
              <a:t/>
            </a:r>
            <a:br>
              <a:rPr lang="en-US" dirty="0" smtClean="0"/>
            </a:br>
            <a:r>
              <a:rPr lang="en-US" dirty="0" smtClean="0"/>
              <a:t>The results of cubic model need to be punished for higher complexity, chi square goodness of fit test is a good measure to account for the difference of degree of freedom when compared against a simpler model, such as exponential in this case.</a:t>
            </a:r>
            <a:br>
              <a:rPr lang="en-US" dirty="0" smtClean="0"/>
            </a:br>
            <a:r>
              <a:rPr lang="en-US" dirty="0" smtClean="0"/>
              <a:t/>
            </a:r>
            <a:br>
              <a:rPr lang="en-US" dirty="0" smtClean="0"/>
            </a:br>
            <a:r>
              <a:rPr lang="en-US" dirty="0" smtClean="0"/>
              <a:t>This analysis did not do the goodness of fit, however, the difference in R-square is so small 0.005, hence the need to do the test was not felt. </a:t>
            </a:r>
            <a:r>
              <a:rPr lang="en-US" u="sng" dirty="0" smtClean="0"/>
              <a:t>Since R squares are so high for all models, we will focus on predictive ability of the models, using residue vs fitted plots.</a:t>
            </a:r>
            <a:br>
              <a:rPr lang="en-US" u="sng" dirty="0" smtClean="0"/>
            </a:br>
            <a:r>
              <a:rPr lang="en-US" dirty="0" smtClean="0"/>
              <a:t/>
            </a:r>
            <a:br>
              <a:rPr lang="en-US" dirty="0" smtClean="0"/>
            </a:br>
            <a:endParaRPr lang="en-IN" dirty="0"/>
          </a:p>
        </p:txBody>
      </p:sp>
    </p:spTree>
    <p:extLst>
      <p:ext uri="{BB962C8B-B14F-4D97-AF65-F5344CB8AC3E}">
        <p14:creationId xmlns:p14="http://schemas.microsoft.com/office/powerpoint/2010/main" val="3490006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3222" y="705394"/>
            <a:ext cx="10515600" cy="5092746"/>
          </a:xfrm>
        </p:spPr>
        <p:txBody>
          <a:bodyPr/>
          <a:lstStyle/>
          <a:p>
            <a:pPr marL="0" indent="0">
              <a:buNone/>
            </a:pPr>
            <a:r>
              <a:rPr lang="en-US" dirty="0" smtClean="0"/>
              <a:t>CHOOSING A MODEL</a:t>
            </a:r>
          </a:p>
          <a:p>
            <a:pPr marL="0" indent="0">
              <a:buNone/>
            </a:pPr>
            <a:r>
              <a:rPr lang="en-US" sz="2000" dirty="0" smtClean="0"/>
              <a:t/>
            </a:r>
            <a:br>
              <a:rPr lang="en-US" sz="2000" dirty="0" smtClean="0"/>
            </a:br>
            <a:endParaRPr lang="en-US" sz="2000" dirty="0" smtClean="0"/>
          </a:p>
        </p:txBody>
      </p:sp>
      <p:sp>
        <p:nvSpPr>
          <p:cNvPr id="7" name="TextBox 6"/>
          <p:cNvSpPr txBox="1"/>
          <p:nvPr/>
        </p:nvSpPr>
        <p:spPr>
          <a:xfrm>
            <a:off x="743222" y="1400819"/>
            <a:ext cx="10933048" cy="1754326"/>
          </a:xfrm>
          <a:prstGeom prst="rect">
            <a:avLst/>
          </a:prstGeom>
          <a:noFill/>
        </p:spPr>
        <p:txBody>
          <a:bodyPr wrap="square" rtlCol="0">
            <a:spAutoFit/>
          </a:bodyPr>
          <a:lstStyle/>
          <a:p>
            <a:r>
              <a:rPr lang="en-US" dirty="0" smtClean="0"/>
              <a:t>Below figures compare residue-fitted graph between cubic model and exponential model. In the GREAT LAKES case, the exponential model is showing similar nature to linear model, which means a higher order term could be fitted to make the better. A higher order model, i.e. cubic shows randomness in the same plot, which is a good sign, however, the plot is concentrated at some points. Hence the results for cubic aren’t that great either.</a:t>
            </a:r>
            <a:br>
              <a:rPr lang="en-US" dirty="0" smtClean="0"/>
            </a:br>
            <a:r>
              <a:rPr lang="en-US" dirty="0" smtClean="0"/>
              <a:t/>
            </a:r>
            <a:br>
              <a:rPr lang="en-US" dirty="0" smtClean="0"/>
            </a:br>
            <a:r>
              <a:rPr lang="en-US" dirty="0" smtClean="0"/>
              <a:t>Similar analysis was performed for quadratic models, however, the ones of most interest are discussed here.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211" y="3344091"/>
            <a:ext cx="4806995" cy="326898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9885" y="3344091"/>
            <a:ext cx="4976385" cy="3268982"/>
          </a:xfrm>
          <a:prstGeom prst="rect">
            <a:avLst/>
          </a:prstGeom>
        </p:spPr>
      </p:pic>
    </p:spTree>
    <p:extLst>
      <p:ext uri="{BB962C8B-B14F-4D97-AF65-F5344CB8AC3E}">
        <p14:creationId xmlns:p14="http://schemas.microsoft.com/office/powerpoint/2010/main" val="533175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3222" y="705394"/>
            <a:ext cx="10515600" cy="5092746"/>
          </a:xfrm>
        </p:spPr>
        <p:txBody>
          <a:bodyPr/>
          <a:lstStyle/>
          <a:p>
            <a:pPr marL="0" indent="0">
              <a:buNone/>
            </a:pPr>
            <a:r>
              <a:rPr lang="en-US" dirty="0" smtClean="0"/>
              <a:t>CHOOSING A MODEL</a:t>
            </a:r>
          </a:p>
          <a:p>
            <a:pPr marL="0" indent="0">
              <a:buNone/>
            </a:pPr>
            <a:r>
              <a:rPr lang="en-US" sz="2000" dirty="0" smtClean="0"/>
              <a:t/>
            </a:r>
            <a:br>
              <a:rPr lang="en-US" sz="2000" dirty="0" smtClean="0"/>
            </a:br>
            <a:endParaRPr lang="en-US" sz="2000" dirty="0" smtClean="0"/>
          </a:p>
        </p:txBody>
      </p:sp>
      <p:sp>
        <p:nvSpPr>
          <p:cNvPr id="7" name="TextBox 6"/>
          <p:cNvSpPr txBox="1"/>
          <p:nvPr/>
        </p:nvSpPr>
        <p:spPr>
          <a:xfrm>
            <a:off x="743222" y="1400819"/>
            <a:ext cx="10933048" cy="2031325"/>
          </a:xfrm>
          <a:prstGeom prst="rect">
            <a:avLst/>
          </a:prstGeom>
          <a:noFill/>
        </p:spPr>
        <p:txBody>
          <a:bodyPr wrap="square" rtlCol="0">
            <a:spAutoFit/>
          </a:bodyPr>
          <a:lstStyle/>
          <a:p>
            <a:r>
              <a:rPr lang="en-US" dirty="0" smtClean="0"/>
              <a:t>The earlier mentioned analysis were performed with other beers. For Heineken cubic and exponential models are practically the same, giving the same residue plot and similar R-square Values. Hence the simpler model, i.e. exponential will be chosen as final. The results of the curve fitting are given in the attached finalized output.</a:t>
            </a:r>
          </a:p>
          <a:p>
            <a:r>
              <a:rPr lang="en-US" dirty="0" smtClean="0"/>
              <a:t/>
            </a:r>
            <a:br>
              <a:rPr lang="en-US" dirty="0" smtClean="0"/>
            </a:br>
            <a:endParaRPr lang="en-US" dirty="0" smtClean="0"/>
          </a:p>
          <a:p>
            <a:endParaRPr lang="en-US" dirty="0"/>
          </a:p>
          <a:p>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822" y="2977447"/>
            <a:ext cx="4087739" cy="327539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5304" y="3065947"/>
            <a:ext cx="3866842" cy="3098391"/>
          </a:xfrm>
          <a:prstGeom prst="rect">
            <a:avLst/>
          </a:prstGeom>
        </p:spPr>
      </p:pic>
    </p:spTree>
    <p:extLst>
      <p:ext uri="{BB962C8B-B14F-4D97-AF65-F5344CB8AC3E}">
        <p14:creationId xmlns:p14="http://schemas.microsoft.com/office/powerpoint/2010/main" val="996467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3222" y="705394"/>
            <a:ext cx="10515600" cy="5092746"/>
          </a:xfrm>
        </p:spPr>
        <p:txBody>
          <a:bodyPr/>
          <a:lstStyle/>
          <a:p>
            <a:pPr marL="0" indent="0">
              <a:buNone/>
            </a:pPr>
            <a:r>
              <a:rPr lang="en-US" dirty="0" smtClean="0"/>
              <a:t>DETERMINING BEST BEER</a:t>
            </a:r>
          </a:p>
          <a:p>
            <a:pPr marL="0" indent="0">
              <a:buNone/>
            </a:pPr>
            <a:r>
              <a:rPr lang="en-US" sz="2000" dirty="0" smtClean="0"/>
              <a:t/>
            </a:r>
            <a:br>
              <a:rPr lang="en-US" sz="2000" dirty="0" smtClean="0"/>
            </a:br>
            <a:endParaRPr lang="en-US" sz="2000" dirty="0" smtClean="0"/>
          </a:p>
        </p:txBody>
      </p:sp>
      <p:sp>
        <p:nvSpPr>
          <p:cNvPr id="7" name="TextBox 6"/>
          <p:cNvSpPr txBox="1"/>
          <p:nvPr/>
        </p:nvSpPr>
        <p:spPr>
          <a:xfrm>
            <a:off x="743222" y="1400819"/>
            <a:ext cx="10933048" cy="3416320"/>
          </a:xfrm>
          <a:prstGeom prst="rect">
            <a:avLst/>
          </a:prstGeom>
          <a:noFill/>
        </p:spPr>
        <p:txBody>
          <a:bodyPr wrap="square" rtlCol="0">
            <a:spAutoFit/>
          </a:bodyPr>
          <a:lstStyle/>
          <a:p>
            <a:r>
              <a:rPr lang="en-US" dirty="0" smtClean="0"/>
              <a:t>The equation is similar to diminishing return equation except for negative slope</a:t>
            </a:r>
            <a:br>
              <a:rPr lang="en-US" dirty="0" smtClean="0"/>
            </a:br>
            <a:r>
              <a:rPr lang="en-US" dirty="0"/>
              <a:t/>
            </a:r>
            <a:br>
              <a:rPr lang="en-US" dirty="0"/>
            </a:br>
            <a:r>
              <a:rPr lang="en-IN" i="1" dirty="0" smtClean="0"/>
              <a:t>Y</a:t>
            </a:r>
            <a:r>
              <a:rPr lang="en-IN" dirty="0"/>
              <a:t>= </a:t>
            </a:r>
            <a:r>
              <a:rPr lang="el-GR" dirty="0"/>
              <a:t>β1+ </a:t>
            </a:r>
            <a:r>
              <a:rPr lang="el-GR" dirty="0" smtClean="0"/>
              <a:t>β2</a:t>
            </a:r>
            <a:r>
              <a:rPr lang="en-US" dirty="0"/>
              <a:t>*</a:t>
            </a:r>
            <a:r>
              <a:rPr lang="en-IN" dirty="0" smtClean="0"/>
              <a:t>e^(</a:t>
            </a:r>
            <a:r>
              <a:rPr lang="el-GR" dirty="0" smtClean="0"/>
              <a:t>β3</a:t>
            </a:r>
            <a:r>
              <a:rPr lang="en-IN" dirty="0" smtClean="0"/>
              <a:t>X)    , where </a:t>
            </a:r>
            <a:r>
              <a:rPr lang="el-GR" dirty="0" smtClean="0"/>
              <a:t>β3</a:t>
            </a:r>
            <a:r>
              <a:rPr lang="en-US" dirty="0" smtClean="0"/>
              <a:t> &lt;0</a:t>
            </a:r>
            <a:r>
              <a:rPr lang="en-US" dirty="0" smtClean="0"/>
              <a:t/>
            </a:r>
            <a:br>
              <a:rPr lang="en-US" dirty="0" smtClean="0"/>
            </a:br>
            <a:r>
              <a:rPr lang="en-US" dirty="0" smtClean="0"/>
              <a:t>Initial values for betas were chosen based on the data and then optimized using SPSS, with some constraints (see syntax)</a:t>
            </a:r>
            <a:br>
              <a:rPr lang="en-US" dirty="0" smtClean="0"/>
            </a:br>
            <a:r>
              <a:rPr lang="en-US" dirty="0" smtClean="0"/>
              <a:t/>
            </a:r>
            <a:br>
              <a:rPr lang="en-US" dirty="0" smtClean="0"/>
            </a:br>
            <a:r>
              <a:rPr lang="en-US" dirty="0" smtClean="0"/>
              <a:t>The final results are shown below. </a:t>
            </a:r>
            <a:r>
              <a:rPr lang="en-US" b="1" dirty="0" smtClean="0"/>
              <a:t>All results are significant. Great lakes </a:t>
            </a:r>
            <a:r>
              <a:rPr lang="en-US" dirty="0" smtClean="0"/>
              <a:t>stands out as the best beer with slowest rate of decline B3, and it will always have some froth remaining when other two reach 0 , see B1.</a:t>
            </a:r>
            <a:endParaRPr lang="en-US" b="1" dirty="0" smtClean="0"/>
          </a:p>
          <a:p>
            <a:endParaRPr lang="en-US" b="1" dirty="0"/>
          </a:p>
          <a:p>
            <a:endParaRPr lang="en-US" b="1" dirty="0" smtClean="0"/>
          </a:p>
          <a:p>
            <a:endParaRPr lang="en-US" dirty="0"/>
          </a:p>
          <a:p>
            <a:endParaRPr lang="en-IN" dirty="0"/>
          </a:p>
        </p:txBody>
      </p:sp>
      <p:pic>
        <p:nvPicPr>
          <p:cNvPr id="4" name="Picture 3"/>
          <p:cNvPicPr>
            <a:picLocks noChangeAspect="1"/>
          </p:cNvPicPr>
          <p:nvPr/>
        </p:nvPicPr>
        <p:blipFill>
          <a:blip r:embed="rId2"/>
          <a:stretch>
            <a:fillRect/>
          </a:stretch>
        </p:blipFill>
        <p:spPr>
          <a:xfrm>
            <a:off x="874803" y="3735977"/>
            <a:ext cx="7720558" cy="2330495"/>
          </a:xfrm>
          <a:prstGeom prst="rect">
            <a:avLst/>
          </a:prstGeom>
        </p:spPr>
      </p:pic>
    </p:spTree>
    <p:extLst>
      <p:ext uri="{BB962C8B-B14F-4D97-AF65-F5344CB8AC3E}">
        <p14:creationId xmlns:p14="http://schemas.microsoft.com/office/powerpoint/2010/main" val="500267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3222" y="705394"/>
            <a:ext cx="10515600" cy="5092746"/>
          </a:xfrm>
        </p:spPr>
        <p:txBody>
          <a:bodyPr/>
          <a:lstStyle/>
          <a:p>
            <a:pPr marL="0" indent="0">
              <a:buNone/>
            </a:pPr>
            <a:r>
              <a:rPr lang="en-US" dirty="0" smtClean="0"/>
              <a:t>DETERMINING BEST BEER</a:t>
            </a:r>
          </a:p>
          <a:p>
            <a:pPr marL="0" indent="0">
              <a:buNone/>
            </a:pPr>
            <a:r>
              <a:rPr lang="en-US" sz="2000" dirty="0" smtClean="0"/>
              <a:t/>
            </a:r>
            <a:br>
              <a:rPr lang="en-US" sz="2000" dirty="0" smtClean="0"/>
            </a:br>
            <a:endParaRPr lang="en-US" sz="2000"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655" y="2899954"/>
            <a:ext cx="3698149" cy="312528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1343" y="2899954"/>
            <a:ext cx="3655870" cy="312528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6311" y="2886891"/>
            <a:ext cx="3429447" cy="3125288"/>
          </a:xfrm>
          <a:prstGeom prst="rect">
            <a:avLst/>
          </a:prstGeom>
        </p:spPr>
      </p:pic>
      <p:sp>
        <p:nvSpPr>
          <p:cNvPr id="8" name="TextBox 7"/>
          <p:cNvSpPr txBox="1"/>
          <p:nvPr/>
        </p:nvSpPr>
        <p:spPr>
          <a:xfrm>
            <a:off x="1071154" y="6139543"/>
            <a:ext cx="2547257" cy="369332"/>
          </a:xfrm>
          <a:prstGeom prst="rect">
            <a:avLst/>
          </a:prstGeom>
          <a:noFill/>
        </p:spPr>
        <p:txBody>
          <a:bodyPr wrap="square" rtlCol="0">
            <a:spAutoFit/>
          </a:bodyPr>
          <a:lstStyle/>
          <a:p>
            <a:r>
              <a:rPr lang="en-US" dirty="0" smtClean="0"/>
              <a:t>GREAT LAKES </a:t>
            </a:r>
            <a:endParaRPr lang="en-IN" dirty="0"/>
          </a:p>
        </p:txBody>
      </p:sp>
      <p:sp>
        <p:nvSpPr>
          <p:cNvPr id="9" name="TextBox 8"/>
          <p:cNvSpPr txBox="1"/>
          <p:nvPr/>
        </p:nvSpPr>
        <p:spPr>
          <a:xfrm>
            <a:off x="5299165" y="6139543"/>
            <a:ext cx="2547257" cy="369332"/>
          </a:xfrm>
          <a:prstGeom prst="rect">
            <a:avLst/>
          </a:prstGeom>
          <a:noFill/>
        </p:spPr>
        <p:txBody>
          <a:bodyPr wrap="square" rtlCol="0">
            <a:spAutoFit/>
          </a:bodyPr>
          <a:lstStyle/>
          <a:p>
            <a:r>
              <a:rPr lang="en-US" dirty="0" smtClean="0"/>
              <a:t>HEINNEKEN</a:t>
            </a:r>
            <a:endParaRPr lang="en-IN" dirty="0"/>
          </a:p>
        </p:txBody>
      </p:sp>
      <p:sp>
        <p:nvSpPr>
          <p:cNvPr id="10" name="TextBox 9"/>
          <p:cNvSpPr txBox="1"/>
          <p:nvPr/>
        </p:nvSpPr>
        <p:spPr>
          <a:xfrm>
            <a:off x="9129013" y="6079118"/>
            <a:ext cx="2547257" cy="369332"/>
          </a:xfrm>
          <a:prstGeom prst="rect">
            <a:avLst/>
          </a:prstGeom>
          <a:noFill/>
        </p:spPr>
        <p:txBody>
          <a:bodyPr wrap="square" rtlCol="0">
            <a:spAutoFit/>
          </a:bodyPr>
          <a:lstStyle/>
          <a:p>
            <a:r>
              <a:rPr lang="en-US" dirty="0" smtClean="0"/>
              <a:t>BUDWEISSER</a:t>
            </a:r>
            <a:endParaRPr lang="en-IN" dirty="0"/>
          </a:p>
        </p:txBody>
      </p:sp>
      <p:sp>
        <p:nvSpPr>
          <p:cNvPr id="11" name="TextBox 10"/>
          <p:cNvSpPr txBox="1"/>
          <p:nvPr/>
        </p:nvSpPr>
        <p:spPr>
          <a:xfrm>
            <a:off x="1071154" y="1397726"/>
            <a:ext cx="10605116" cy="1200329"/>
          </a:xfrm>
          <a:prstGeom prst="rect">
            <a:avLst/>
          </a:prstGeom>
          <a:noFill/>
        </p:spPr>
        <p:txBody>
          <a:bodyPr wrap="square" rtlCol="0">
            <a:spAutoFit/>
          </a:bodyPr>
          <a:lstStyle/>
          <a:p>
            <a:r>
              <a:rPr lang="en-US" dirty="0" smtClean="0"/>
              <a:t>Below are plots of residual vs fitted for the final model. There is a series of decreasing points in Y for all three. Literature has indicated that this implies there is an outlier in the data. However, there is no use deleting the initial and final point from the data, since we will have to do that again. Overall, all models are a great fit, but their future prediction accuracy is doubtful. </a:t>
            </a:r>
            <a:endParaRPr lang="en-IN" dirty="0"/>
          </a:p>
        </p:txBody>
      </p:sp>
    </p:spTree>
    <p:extLst>
      <p:ext uri="{BB962C8B-B14F-4D97-AF65-F5344CB8AC3E}">
        <p14:creationId xmlns:p14="http://schemas.microsoft.com/office/powerpoint/2010/main" val="388617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444</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ASSIGNMENT 1</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dc:title>
  <dc:creator>saral joshi</dc:creator>
  <cp:lastModifiedBy>saral joshi</cp:lastModifiedBy>
  <cp:revision>17</cp:revision>
  <dcterms:created xsi:type="dcterms:W3CDTF">2017-04-20T20:19:12Z</dcterms:created>
  <dcterms:modified xsi:type="dcterms:W3CDTF">2017-04-20T21:42:39Z</dcterms:modified>
</cp:coreProperties>
</file>