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2" r:id="rId5"/>
    <p:sldId id="273" r:id="rId6"/>
    <p:sldId id="275" r:id="rId7"/>
    <p:sldId id="276" r:id="rId8"/>
    <p:sldId id="277" r:id="rId9"/>
    <p:sldId id="281" r:id="rId10"/>
    <p:sldId id="278" r:id="rId11"/>
    <p:sldId id="28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06" autoAdjust="0"/>
    <p:restoredTop sz="94660"/>
  </p:normalViewPr>
  <p:slideViewPr>
    <p:cSldViewPr snapToGrid="0">
      <p:cViewPr>
        <p:scale>
          <a:sx n="60" d="100"/>
          <a:sy n="60" d="100"/>
        </p:scale>
        <p:origin x="1152"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DE97FFD-1EDA-4150-A24B-06C9D3D6625A}" type="datetimeFigureOut">
              <a:rPr lang="en-IN" smtClean="0"/>
              <a:t>29-04-2017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395FBD-2384-48AA-A932-FB457AE07CD7}" type="slidenum">
              <a:rPr lang="en-IN" smtClean="0"/>
              <a:t>‹#›</a:t>
            </a:fld>
            <a:endParaRPr lang="en-IN"/>
          </a:p>
        </p:txBody>
      </p:sp>
    </p:spTree>
    <p:extLst>
      <p:ext uri="{BB962C8B-B14F-4D97-AF65-F5344CB8AC3E}">
        <p14:creationId xmlns:p14="http://schemas.microsoft.com/office/powerpoint/2010/main" val="1065414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DE97FFD-1EDA-4150-A24B-06C9D3D6625A}" type="datetimeFigureOut">
              <a:rPr lang="en-IN" smtClean="0"/>
              <a:t>29-04-2017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395FBD-2384-48AA-A932-FB457AE07CD7}" type="slidenum">
              <a:rPr lang="en-IN" smtClean="0"/>
              <a:t>‹#›</a:t>
            </a:fld>
            <a:endParaRPr lang="en-IN"/>
          </a:p>
        </p:txBody>
      </p:sp>
    </p:spTree>
    <p:extLst>
      <p:ext uri="{BB962C8B-B14F-4D97-AF65-F5344CB8AC3E}">
        <p14:creationId xmlns:p14="http://schemas.microsoft.com/office/powerpoint/2010/main" val="227658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DE97FFD-1EDA-4150-A24B-06C9D3D6625A}" type="datetimeFigureOut">
              <a:rPr lang="en-IN" smtClean="0"/>
              <a:t>29-04-2017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395FBD-2384-48AA-A932-FB457AE07CD7}" type="slidenum">
              <a:rPr lang="en-IN" smtClean="0"/>
              <a:t>‹#›</a:t>
            </a:fld>
            <a:endParaRPr lang="en-IN"/>
          </a:p>
        </p:txBody>
      </p:sp>
    </p:spTree>
    <p:extLst>
      <p:ext uri="{BB962C8B-B14F-4D97-AF65-F5344CB8AC3E}">
        <p14:creationId xmlns:p14="http://schemas.microsoft.com/office/powerpoint/2010/main" val="3642764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DE97FFD-1EDA-4150-A24B-06C9D3D6625A}" type="datetimeFigureOut">
              <a:rPr lang="en-IN" smtClean="0"/>
              <a:t>29-04-2017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395FBD-2384-48AA-A932-FB457AE07CD7}" type="slidenum">
              <a:rPr lang="en-IN" smtClean="0"/>
              <a:t>‹#›</a:t>
            </a:fld>
            <a:endParaRPr lang="en-IN"/>
          </a:p>
        </p:txBody>
      </p:sp>
    </p:spTree>
    <p:extLst>
      <p:ext uri="{BB962C8B-B14F-4D97-AF65-F5344CB8AC3E}">
        <p14:creationId xmlns:p14="http://schemas.microsoft.com/office/powerpoint/2010/main" val="3627579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DE97FFD-1EDA-4150-A24B-06C9D3D6625A}" type="datetimeFigureOut">
              <a:rPr lang="en-IN" smtClean="0"/>
              <a:t>29-04-2017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395FBD-2384-48AA-A932-FB457AE07CD7}" type="slidenum">
              <a:rPr lang="en-IN" smtClean="0"/>
              <a:t>‹#›</a:t>
            </a:fld>
            <a:endParaRPr lang="en-IN"/>
          </a:p>
        </p:txBody>
      </p:sp>
    </p:spTree>
    <p:extLst>
      <p:ext uri="{BB962C8B-B14F-4D97-AF65-F5344CB8AC3E}">
        <p14:creationId xmlns:p14="http://schemas.microsoft.com/office/powerpoint/2010/main" val="670633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DE97FFD-1EDA-4150-A24B-06C9D3D6625A}" type="datetimeFigureOut">
              <a:rPr lang="en-IN" smtClean="0"/>
              <a:t>29-04-2017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395FBD-2384-48AA-A932-FB457AE07CD7}" type="slidenum">
              <a:rPr lang="en-IN" smtClean="0"/>
              <a:t>‹#›</a:t>
            </a:fld>
            <a:endParaRPr lang="en-IN"/>
          </a:p>
        </p:txBody>
      </p:sp>
    </p:spTree>
    <p:extLst>
      <p:ext uri="{BB962C8B-B14F-4D97-AF65-F5344CB8AC3E}">
        <p14:creationId xmlns:p14="http://schemas.microsoft.com/office/powerpoint/2010/main" val="2510511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DE97FFD-1EDA-4150-A24B-06C9D3D6625A}" type="datetimeFigureOut">
              <a:rPr lang="en-IN" smtClean="0"/>
              <a:t>29-04-2017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395FBD-2384-48AA-A932-FB457AE07CD7}" type="slidenum">
              <a:rPr lang="en-IN" smtClean="0"/>
              <a:t>‹#›</a:t>
            </a:fld>
            <a:endParaRPr lang="en-IN"/>
          </a:p>
        </p:txBody>
      </p:sp>
    </p:spTree>
    <p:extLst>
      <p:ext uri="{BB962C8B-B14F-4D97-AF65-F5344CB8AC3E}">
        <p14:creationId xmlns:p14="http://schemas.microsoft.com/office/powerpoint/2010/main" val="1225214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DE97FFD-1EDA-4150-A24B-06C9D3D6625A}" type="datetimeFigureOut">
              <a:rPr lang="en-IN" smtClean="0"/>
              <a:t>29-04-2017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C395FBD-2384-48AA-A932-FB457AE07CD7}" type="slidenum">
              <a:rPr lang="en-IN" smtClean="0"/>
              <a:t>‹#›</a:t>
            </a:fld>
            <a:endParaRPr lang="en-IN"/>
          </a:p>
        </p:txBody>
      </p:sp>
    </p:spTree>
    <p:extLst>
      <p:ext uri="{BB962C8B-B14F-4D97-AF65-F5344CB8AC3E}">
        <p14:creationId xmlns:p14="http://schemas.microsoft.com/office/powerpoint/2010/main" val="4276445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E97FFD-1EDA-4150-A24B-06C9D3D6625A}" type="datetimeFigureOut">
              <a:rPr lang="en-IN" smtClean="0"/>
              <a:t>29-04-2017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C395FBD-2384-48AA-A932-FB457AE07CD7}" type="slidenum">
              <a:rPr lang="en-IN" smtClean="0"/>
              <a:t>‹#›</a:t>
            </a:fld>
            <a:endParaRPr lang="en-IN"/>
          </a:p>
        </p:txBody>
      </p:sp>
    </p:spTree>
    <p:extLst>
      <p:ext uri="{BB962C8B-B14F-4D97-AF65-F5344CB8AC3E}">
        <p14:creationId xmlns:p14="http://schemas.microsoft.com/office/powerpoint/2010/main" val="3682625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DE97FFD-1EDA-4150-A24B-06C9D3D6625A}" type="datetimeFigureOut">
              <a:rPr lang="en-IN" smtClean="0"/>
              <a:t>29-04-2017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395FBD-2384-48AA-A932-FB457AE07CD7}" type="slidenum">
              <a:rPr lang="en-IN" smtClean="0"/>
              <a:t>‹#›</a:t>
            </a:fld>
            <a:endParaRPr lang="en-IN"/>
          </a:p>
        </p:txBody>
      </p:sp>
    </p:spTree>
    <p:extLst>
      <p:ext uri="{BB962C8B-B14F-4D97-AF65-F5344CB8AC3E}">
        <p14:creationId xmlns:p14="http://schemas.microsoft.com/office/powerpoint/2010/main" val="2551161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DE97FFD-1EDA-4150-A24B-06C9D3D6625A}" type="datetimeFigureOut">
              <a:rPr lang="en-IN" smtClean="0"/>
              <a:t>29-04-2017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395FBD-2384-48AA-A932-FB457AE07CD7}" type="slidenum">
              <a:rPr lang="en-IN" smtClean="0"/>
              <a:t>‹#›</a:t>
            </a:fld>
            <a:endParaRPr lang="en-IN"/>
          </a:p>
        </p:txBody>
      </p:sp>
    </p:spTree>
    <p:extLst>
      <p:ext uri="{BB962C8B-B14F-4D97-AF65-F5344CB8AC3E}">
        <p14:creationId xmlns:p14="http://schemas.microsoft.com/office/powerpoint/2010/main" val="208104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E97FFD-1EDA-4150-A24B-06C9D3D6625A}" type="datetimeFigureOut">
              <a:rPr lang="en-IN" smtClean="0"/>
              <a:t>29-04-2017</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395FBD-2384-48AA-A932-FB457AE07CD7}" type="slidenum">
              <a:rPr lang="en-IN" smtClean="0"/>
              <a:t>‹#›</a:t>
            </a:fld>
            <a:endParaRPr lang="en-IN"/>
          </a:p>
        </p:txBody>
      </p:sp>
    </p:spTree>
    <p:extLst>
      <p:ext uri="{BB962C8B-B14F-4D97-AF65-F5344CB8AC3E}">
        <p14:creationId xmlns:p14="http://schemas.microsoft.com/office/powerpoint/2010/main" val="3862359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emf"/></Relationships>
</file>

<file path=ppt/slides/_rels/slide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00891"/>
            <a:ext cx="9144000" cy="1119460"/>
          </a:xfrm>
        </p:spPr>
        <p:txBody>
          <a:bodyPr/>
          <a:lstStyle/>
          <a:p>
            <a:r>
              <a:rPr lang="en-US" dirty="0" smtClean="0"/>
              <a:t>ASSIGNMENT </a:t>
            </a:r>
            <a:r>
              <a:rPr lang="en-US" dirty="0" smtClean="0"/>
              <a:t>2</a:t>
            </a:r>
            <a:endParaRPr lang="en-IN" dirty="0"/>
          </a:p>
        </p:txBody>
      </p:sp>
      <p:sp>
        <p:nvSpPr>
          <p:cNvPr id="3" name="Subtitle 2"/>
          <p:cNvSpPr>
            <a:spLocks noGrp="1"/>
          </p:cNvSpPr>
          <p:nvPr>
            <p:ph type="subTitle" idx="1"/>
          </p:nvPr>
        </p:nvSpPr>
        <p:spPr>
          <a:xfrm>
            <a:off x="1524000" y="2465569"/>
            <a:ext cx="9144000" cy="1655762"/>
          </a:xfrm>
        </p:spPr>
        <p:txBody>
          <a:bodyPr/>
          <a:lstStyle/>
          <a:p>
            <a:r>
              <a:rPr lang="en-US" dirty="0" smtClean="0"/>
              <a:t>ROBUST REGRESSION TO ESTIMATE INCOME BASED ON GIVEN PREDICTORS</a:t>
            </a:r>
            <a:endParaRPr lang="en-IN" dirty="0"/>
          </a:p>
        </p:txBody>
      </p:sp>
      <p:sp>
        <p:nvSpPr>
          <p:cNvPr id="4" name="TextBox 3"/>
          <p:cNvSpPr txBox="1"/>
          <p:nvPr/>
        </p:nvSpPr>
        <p:spPr>
          <a:xfrm>
            <a:off x="1763486" y="5316583"/>
            <a:ext cx="2926080" cy="707886"/>
          </a:xfrm>
          <a:prstGeom prst="rect">
            <a:avLst/>
          </a:prstGeom>
          <a:noFill/>
        </p:spPr>
        <p:txBody>
          <a:bodyPr wrap="square" rtlCol="0">
            <a:spAutoFit/>
          </a:bodyPr>
          <a:lstStyle/>
          <a:p>
            <a:r>
              <a:rPr lang="en-US" sz="2000" dirty="0" smtClean="0"/>
              <a:t>SARAL JOSHI</a:t>
            </a:r>
          </a:p>
          <a:p>
            <a:endParaRPr lang="en-IN" sz="2000" dirty="0"/>
          </a:p>
        </p:txBody>
      </p:sp>
    </p:spTree>
    <p:extLst>
      <p:ext uri="{BB962C8B-B14F-4D97-AF65-F5344CB8AC3E}">
        <p14:creationId xmlns:p14="http://schemas.microsoft.com/office/powerpoint/2010/main" val="32035340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692330"/>
            <a:ext cx="10515600" cy="2103121"/>
          </a:xfrm>
        </p:spPr>
        <p:txBody>
          <a:bodyPr>
            <a:noAutofit/>
          </a:bodyPr>
          <a:lstStyle/>
          <a:p>
            <a:pPr marL="0" indent="0">
              <a:buNone/>
            </a:pPr>
            <a:r>
              <a:rPr lang="en-US" dirty="0" smtClean="0"/>
              <a:t>Checking for Robustness</a:t>
            </a:r>
            <a:endParaRPr lang="en-US" dirty="0" smtClean="0"/>
          </a:p>
          <a:p>
            <a:pPr marL="0" indent="0">
              <a:buNone/>
            </a:pPr>
            <a:r>
              <a:rPr lang="en-US" sz="1800" dirty="0" smtClean="0"/>
              <a:t/>
            </a:r>
            <a:br>
              <a:rPr lang="en-US" sz="1800" dirty="0" smtClean="0"/>
            </a:br>
            <a:r>
              <a:rPr lang="en-US" sz="1800" dirty="0" smtClean="0"/>
              <a:t>Again we created 6 random samples of n=300 each and ran bi-square weight method with MM estimation based regression to obtain good results for all variable coefficients. Since the coefficient ranged from –0.9 to -1 with standard error differing between 0.15 to 0.17. Below table shows the coefficients for race in various samples. Table to the right shows the coefficients from one of the samples.</a:t>
            </a:r>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a:p>
        </p:txBody>
      </p:sp>
      <p:pic>
        <p:nvPicPr>
          <p:cNvPr id="2" name="Picture 1"/>
          <p:cNvPicPr>
            <a:picLocks noChangeAspect="1"/>
          </p:cNvPicPr>
          <p:nvPr/>
        </p:nvPicPr>
        <p:blipFill>
          <a:blip r:embed="rId2"/>
          <a:stretch>
            <a:fillRect/>
          </a:stretch>
        </p:blipFill>
        <p:spPr>
          <a:xfrm>
            <a:off x="1075898" y="2795450"/>
            <a:ext cx="3846018" cy="1904886"/>
          </a:xfrm>
          <a:prstGeom prst="rect">
            <a:avLst/>
          </a:prstGeom>
        </p:spPr>
      </p:pic>
      <p:pic>
        <p:nvPicPr>
          <p:cNvPr id="5" name="Picture 4"/>
          <p:cNvPicPr>
            <a:picLocks noChangeAspect="1"/>
          </p:cNvPicPr>
          <p:nvPr/>
        </p:nvPicPr>
        <p:blipFill>
          <a:blip r:embed="rId3"/>
          <a:stretch>
            <a:fillRect/>
          </a:stretch>
        </p:blipFill>
        <p:spPr>
          <a:xfrm>
            <a:off x="6361695" y="2795451"/>
            <a:ext cx="3552325" cy="1366658"/>
          </a:xfrm>
          <a:prstGeom prst="rect">
            <a:avLst/>
          </a:prstGeom>
        </p:spPr>
      </p:pic>
      <p:sp>
        <p:nvSpPr>
          <p:cNvPr id="6" name="TextBox 5"/>
          <p:cNvSpPr txBox="1"/>
          <p:nvPr/>
        </p:nvSpPr>
        <p:spPr>
          <a:xfrm>
            <a:off x="6361695" y="4377171"/>
            <a:ext cx="4691314" cy="646331"/>
          </a:xfrm>
          <a:prstGeom prst="rect">
            <a:avLst/>
          </a:prstGeom>
          <a:noFill/>
        </p:spPr>
        <p:txBody>
          <a:bodyPr wrap="square" rtlCol="0">
            <a:spAutoFit/>
          </a:bodyPr>
          <a:lstStyle/>
          <a:p>
            <a:r>
              <a:rPr lang="en-US" dirty="0" smtClean="0"/>
              <a:t>Coefficients from 1 sample, very similar values seen in other random samples.</a:t>
            </a:r>
            <a:endParaRPr lang="en-IN" dirty="0"/>
          </a:p>
        </p:txBody>
      </p:sp>
      <p:sp>
        <p:nvSpPr>
          <p:cNvPr id="8" name="TextBox 7"/>
          <p:cNvSpPr txBox="1"/>
          <p:nvPr/>
        </p:nvSpPr>
        <p:spPr>
          <a:xfrm>
            <a:off x="838199" y="5618899"/>
            <a:ext cx="10214810" cy="646331"/>
          </a:xfrm>
          <a:prstGeom prst="rect">
            <a:avLst/>
          </a:prstGeom>
          <a:noFill/>
        </p:spPr>
        <p:txBody>
          <a:bodyPr wrap="square" rtlCol="0">
            <a:spAutoFit/>
          </a:bodyPr>
          <a:lstStyle/>
          <a:p>
            <a:r>
              <a:rPr lang="en-US" dirty="0" smtClean="0"/>
              <a:t>Taking above results into consideration, we can conclude the results are robust for the random samples, hence we can run the MM estimation bi square regression on the population data. </a:t>
            </a:r>
            <a:endParaRPr lang="en-IN" dirty="0"/>
          </a:p>
        </p:txBody>
      </p:sp>
    </p:spTree>
    <p:extLst>
      <p:ext uri="{BB962C8B-B14F-4D97-AF65-F5344CB8AC3E}">
        <p14:creationId xmlns:p14="http://schemas.microsoft.com/office/powerpoint/2010/main" val="3694374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692330"/>
            <a:ext cx="10515600" cy="2103121"/>
          </a:xfrm>
        </p:spPr>
        <p:txBody>
          <a:bodyPr>
            <a:noAutofit/>
          </a:bodyPr>
          <a:lstStyle/>
          <a:p>
            <a:pPr marL="0" indent="0">
              <a:buNone/>
            </a:pPr>
            <a:r>
              <a:rPr lang="en-US" dirty="0" smtClean="0"/>
              <a:t>Final Results</a:t>
            </a:r>
            <a:endParaRPr lang="en-US" dirty="0" smtClean="0"/>
          </a:p>
          <a:p>
            <a:pPr marL="0" indent="0">
              <a:buNone/>
            </a:pPr>
            <a:r>
              <a:rPr lang="en-US" sz="1800" dirty="0" smtClean="0"/>
              <a:t/>
            </a:r>
            <a:br>
              <a:rPr lang="en-US" sz="1800" dirty="0" smtClean="0"/>
            </a:br>
            <a:r>
              <a:rPr lang="en-US" sz="1800" dirty="0" smtClean="0"/>
              <a:t>We used the MM estimation on whole population with both Huber and bi-square and got the exact same results for all estimated parameters, The results are shown below.</a:t>
            </a:r>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a:p>
        </p:txBody>
      </p:sp>
      <p:sp>
        <p:nvSpPr>
          <p:cNvPr id="6" name="TextBox 5"/>
          <p:cNvSpPr txBox="1"/>
          <p:nvPr/>
        </p:nvSpPr>
        <p:spPr>
          <a:xfrm>
            <a:off x="1047965" y="4262903"/>
            <a:ext cx="4691314" cy="369332"/>
          </a:xfrm>
          <a:prstGeom prst="rect">
            <a:avLst/>
          </a:prstGeom>
          <a:noFill/>
        </p:spPr>
        <p:txBody>
          <a:bodyPr wrap="square" rtlCol="0">
            <a:spAutoFit/>
          </a:bodyPr>
          <a:lstStyle/>
          <a:p>
            <a:r>
              <a:rPr lang="en-US" dirty="0" smtClean="0"/>
              <a:t>Final results with whole population</a:t>
            </a:r>
            <a:endParaRPr lang="en-IN" dirty="0"/>
          </a:p>
        </p:txBody>
      </p:sp>
      <p:sp>
        <p:nvSpPr>
          <p:cNvPr id="8" name="TextBox 7"/>
          <p:cNvSpPr txBox="1"/>
          <p:nvPr/>
        </p:nvSpPr>
        <p:spPr>
          <a:xfrm>
            <a:off x="1019486" y="4772317"/>
            <a:ext cx="10214810" cy="1477328"/>
          </a:xfrm>
          <a:prstGeom prst="rect">
            <a:avLst/>
          </a:prstGeom>
          <a:noFill/>
        </p:spPr>
        <p:txBody>
          <a:bodyPr wrap="square" rtlCol="0">
            <a:spAutoFit/>
          </a:bodyPr>
          <a:lstStyle/>
          <a:p>
            <a:r>
              <a:rPr lang="en-US" dirty="0" smtClean="0"/>
              <a:t>Final results indicate that education and job experience have a much larger effect on income compared to race. Race is the least significant variable with a magnitude of only -0.925. These results clearly indicate the need for RR. Out intuition says that one race does have lower salary than the other and initial statistics agree strongly with that hypothesis. But with proper RR we can clearly say that race has very little effect on income. </a:t>
            </a:r>
            <a:endParaRPr lang="en-IN" dirty="0"/>
          </a:p>
        </p:txBody>
      </p:sp>
      <p:pic>
        <p:nvPicPr>
          <p:cNvPr id="9" name="Picture 8"/>
          <p:cNvPicPr>
            <a:picLocks noChangeAspect="1"/>
          </p:cNvPicPr>
          <p:nvPr/>
        </p:nvPicPr>
        <p:blipFill>
          <a:blip r:embed="rId2"/>
          <a:stretch>
            <a:fillRect/>
          </a:stretch>
        </p:blipFill>
        <p:spPr>
          <a:xfrm>
            <a:off x="1019486" y="2372996"/>
            <a:ext cx="3793145" cy="1749825"/>
          </a:xfrm>
          <a:prstGeom prst="rect">
            <a:avLst/>
          </a:prstGeom>
        </p:spPr>
      </p:pic>
      <p:sp>
        <p:nvSpPr>
          <p:cNvPr id="14" name="TextBox 13"/>
          <p:cNvSpPr txBox="1"/>
          <p:nvPr/>
        </p:nvSpPr>
        <p:spPr>
          <a:xfrm>
            <a:off x="5518484" y="2387803"/>
            <a:ext cx="3785937" cy="646331"/>
          </a:xfrm>
          <a:prstGeom prst="rect">
            <a:avLst/>
          </a:prstGeom>
          <a:noFill/>
        </p:spPr>
        <p:txBody>
          <a:bodyPr wrap="square" rtlCol="0">
            <a:spAutoFit/>
          </a:bodyPr>
          <a:lstStyle/>
          <a:p>
            <a:r>
              <a:rPr lang="en-IN" dirty="0"/>
              <a:t>Residual standard error: 1.234 on 496 degrees of freedom</a:t>
            </a:r>
          </a:p>
        </p:txBody>
      </p:sp>
    </p:spTree>
    <p:extLst>
      <p:ext uri="{BB962C8B-B14F-4D97-AF65-F5344CB8AC3E}">
        <p14:creationId xmlns:p14="http://schemas.microsoft.com/office/powerpoint/2010/main" val="3964089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IN" dirty="0"/>
          </a:p>
        </p:txBody>
      </p:sp>
      <p:sp>
        <p:nvSpPr>
          <p:cNvPr id="3" name="Content Placeholder 2"/>
          <p:cNvSpPr>
            <a:spLocks noGrp="1"/>
          </p:cNvSpPr>
          <p:nvPr>
            <p:ph idx="1"/>
          </p:nvPr>
        </p:nvSpPr>
        <p:spPr/>
        <p:txBody>
          <a:bodyPr/>
          <a:lstStyle/>
          <a:p>
            <a:r>
              <a:rPr lang="en-US" dirty="0" smtClean="0"/>
              <a:t>PROBLEM </a:t>
            </a:r>
            <a:r>
              <a:rPr lang="en-US" dirty="0" smtClean="0"/>
              <a:t>DISCUSSION</a:t>
            </a:r>
            <a:endParaRPr lang="en-US" dirty="0" smtClean="0"/>
          </a:p>
          <a:p>
            <a:r>
              <a:rPr lang="en-US" dirty="0" smtClean="0"/>
              <a:t>RUNNING OLS TO CHECK FOR OUTLIERS</a:t>
            </a:r>
            <a:endParaRPr lang="en-US" dirty="0" smtClean="0"/>
          </a:p>
          <a:p>
            <a:r>
              <a:rPr lang="en-US" dirty="0" smtClean="0"/>
              <a:t>ROBUST METHODS</a:t>
            </a:r>
            <a:endParaRPr lang="en-US" dirty="0" smtClean="0"/>
          </a:p>
          <a:p>
            <a:r>
              <a:rPr lang="en-US" dirty="0" smtClean="0"/>
              <a:t>CHECKING ROBUSTNESS</a:t>
            </a:r>
            <a:endParaRPr lang="en-US" dirty="0" smtClean="0"/>
          </a:p>
          <a:p>
            <a:r>
              <a:rPr lang="en-US" dirty="0" smtClean="0"/>
              <a:t>TRYING OUT STUFF</a:t>
            </a:r>
          </a:p>
          <a:p>
            <a:r>
              <a:rPr lang="en-US" dirty="0" smtClean="0"/>
              <a:t>FINAL RESULTS</a:t>
            </a:r>
            <a:endParaRPr lang="en-IN" dirty="0"/>
          </a:p>
        </p:txBody>
      </p:sp>
    </p:spTree>
    <p:extLst>
      <p:ext uri="{BB962C8B-B14F-4D97-AF65-F5344CB8AC3E}">
        <p14:creationId xmlns:p14="http://schemas.microsoft.com/office/powerpoint/2010/main" val="861074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84216"/>
            <a:ext cx="10515600" cy="3135087"/>
          </a:xfrm>
        </p:spPr>
        <p:txBody>
          <a:bodyPr>
            <a:normAutofit fontScale="92500" lnSpcReduction="10000"/>
          </a:bodyPr>
          <a:lstStyle/>
          <a:p>
            <a:pPr marL="0" indent="0">
              <a:buNone/>
            </a:pPr>
            <a:r>
              <a:rPr lang="en-US" dirty="0" smtClean="0"/>
              <a:t>PROBLEM DISCUSSION</a:t>
            </a:r>
          </a:p>
          <a:p>
            <a:pPr marL="0" indent="0">
              <a:buNone/>
            </a:pPr>
            <a:endParaRPr lang="en-US" sz="2000" dirty="0" smtClean="0"/>
          </a:p>
          <a:p>
            <a:pPr marL="0" indent="0">
              <a:buNone/>
            </a:pPr>
            <a:r>
              <a:rPr lang="en-US" sz="2000" dirty="0"/>
              <a:t>Given data has </a:t>
            </a:r>
            <a:r>
              <a:rPr lang="en-US" sz="2000" dirty="0" smtClean="0"/>
              <a:t>income of 500 individuals</a:t>
            </a:r>
            <a:r>
              <a:rPr lang="en-US" sz="2000" dirty="0" smtClean="0"/>
              <a:t>, with their experience and education length and race</a:t>
            </a:r>
            <a:r>
              <a:rPr lang="en-US" sz="2000" dirty="0" smtClean="0"/>
              <a:t>. </a:t>
            </a:r>
          </a:p>
          <a:p>
            <a:pPr marL="0" indent="0">
              <a:buNone/>
            </a:pPr>
            <a:r>
              <a:rPr lang="en-US" sz="2000" dirty="0" smtClean="0"/>
              <a:t>We have to estimate the income of an individual using regression analysis. The end goal being comparing the income of one race against the other.</a:t>
            </a:r>
            <a:br>
              <a:rPr lang="en-US" sz="2000" dirty="0" smtClean="0"/>
            </a:br>
            <a:r>
              <a:rPr lang="en-US" sz="2000" dirty="0" smtClean="0"/>
              <a:t>Issue: The data has several repeated observations due to averaging out done by source of data. Hence, any algorithm we try on the data will look at the data like this:</a:t>
            </a:r>
            <a:br>
              <a:rPr lang="en-US" sz="2000" dirty="0" smtClean="0"/>
            </a:br>
            <a:r>
              <a:rPr lang="en-US" sz="2000" dirty="0" smtClean="0"/>
              <a:t>						</a:t>
            </a:r>
            <a:br>
              <a:rPr lang="en-US" sz="2000" dirty="0" smtClean="0"/>
            </a:br>
            <a:r>
              <a:rPr lang="en-US" sz="2000" dirty="0" smtClean="0"/>
              <a:t>						</a:t>
            </a:r>
            <a:br>
              <a:rPr lang="en-US" sz="2000" dirty="0" smtClean="0"/>
            </a:br>
            <a:r>
              <a:rPr lang="en-US" sz="2000" dirty="0" smtClean="0"/>
              <a:t/>
            </a:r>
            <a:br>
              <a:rPr lang="en-US" sz="2000" dirty="0" smtClean="0"/>
            </a:b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a:p>
        </p:txBody>
      </p:sp>
      <p:pic>
        <p:nvPicPr>
          <p:cNvPr id="2" name="Picture 1"/>
          <p:cNvPicPr>
            <a:picLocks noChangeAspect="1"/>
          </p:cNvPicPr>
          <p:nvPr/>
        </p:nvPicPr>
        <p:blipFill>
          <a:blip r:embed="rId2"/>
          <a:stretch>
            <a:fillRect/>
          </a:stretch>
        </p:blipFill>
        <p:spPr>
          <a:xfrm>
            <a:off x="968828" y="3630590"/>
            <a:ext cx="4584589" cy="2755631"/>
          </a:xfrm>
          <a:prstGeom prst="rect">
            <a:avLst/>
          </a:prstGeom>
        </p:spPr>
      </p:pic>
      <p:sp>
        <p:nvSpPr>
          <p:cNvPr id="6" name="TextBox 5"/>
          <p:cNvSpPr txBox="1"/>
          <p:nvPr/>
        </p:nvSpPr>
        <p:spPr>
          <a:xfrm>
            <a:off x="5799909" y="3630590"/>
            <a:ext cx="5486400" cy="1754326"/>
          </a:xfrm>
          <a:prstGeom prst="rect">
            <a:avLst/>
          </a:prstGeom>
          <a:noFill/>
        </p:spPr>
        <p:txBody>
          <a:bodyPr wrap="square" rtlCol="0">
            <a:spAutoFit/>
          </a:bodyPr>
          <a:lstStyle/>
          <a:p>
            <a:r>
              <a:rPr lang="en-US" dirty="0" smtClean="0"/>
              <a:t>Therefore, the regression analysis results will be pulled towards observations that are more in number. WE could say there is not enough variance in the data to build a good model. </a:t>
            </a:r>
            <a:br>
              <a:rPr lang="en-US" dirty="0" smtClean="0"/>
            </a:br>
            <a:r>
              <a:rPr lang="en-US" dirty="0" smtClean="0"/>
              <a:t/>
            </a:r>
            <a:br>
              <a:rPr lang="en-US" dirty="0" smtClean="0"/>
            </a:br>
            <a:r>
              <a:rPr lang="en-US" dirty="0" smtClean="0"/>
              <a:t> </a:t>
            </a:r>
            <a:endParaRPr lang="en-IN" dirty="0"/>
          </a:p>
        </p:txBody>
      </p:sp>
    </p:spTree>
    <p:extLst>
      <p:ext uri="{BB962C8B-B14F-4D97-AF65-F5344CB8AC3E}">
        <p14:creationId xmlns:p14="http://schemas.microsoft.com/office/powerpoint/2010/main" val="2394170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84216"/>
            <a:ext cx="10515600" cy="2103121"/>
          </a:xfrm>
        </p:spPr>
        <p:txBody>
          <a:bodyPr>
            <a:noAutofit/>
          </a:bodyPr>
          <a:lstStyle/>
          <a:p>
            <a:pPr marL="0" indent="0">
              <a:buNone/>
            </a:pPr>
            <a:r>
              <a:rPr lang="en-US" dirty="0" smtClean="0"/>
              <a:t>PROBLEM DISCUSSION</a:t>
            </a:r>
          </a:p>
          <a:p>
            <a:pPr marL="0" indent="0">
              <a:buNone/>
            </a:pPr>
            <a:r>
              <a:rPr lang="en-US" sz="1800" dirty="0" smtClean="0"/>
              <a:t>However, when we remove duplicates from the data we find 20 unique observations with income distribution as below. The chart on the left is just 20 data points and summarizes</a:t>
            </a:r>
            <a:r>
              <a:rPr lang="en-US" sz="1800" dirty="0" smtClean="0"/>
              <a:t> the unique points in the data, there is a clear separation in the data due to some underlying factor. We checked for race against income and found the chart on the right, there is a clear separation of income levels on basis of race. 		</a:t>
            </a:r>
            <a:br>
              <a:rPr lang="en-US" sz="1800" dirty="0" smtClean="0"/>
            </a:br>
            <a:r>
              <a:rPr lang="en-US" sz="1800" dirty="0" smtClean="0"/>
              <a:t>Using this info, we could do a discriminant analysis with Race as dependent, and find the separation point for income. However, we will attempt robust regression methods to predict difference in income.</a:t>
            </a:r>
            <a:br>
              <a:rPr lang="en-US" sz="1800" dirty="0" smtClean="0"/>
            </a:br>
            <a:endParaRPr lang="en-US" sz="1800" dirty="0" smtClean="0"/>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a:p>
        </p:txBody>
      </p:sp>
      <p:pic>
        <p:nvPicPr>
          <p:cNvPr id="4" name="Picture 3"/>
          <p:cNvPicPr>
            <a:picLocks noChangeAspect="1"/>
          </p:cNvPicPr>
          <p:nvPr/>
        </p:nvPicPr>
        <p:blipFill>
          <a:blip r:embed="rId2"/>
          <a:stretch>
            <a:fillRect/>
          </a:stretch>
        </p:blipFill>
        <p:spPr>
          <a:xfrm>
            <a:off x="838200" y="3187337"/>
            <a:ext cx="4578493" cy="2755631"/>
          </a:xfrm>
          <a:prstGeom prst="rect">
            <a:avLst/>
          </a:prstGeom>
        </p:spPr>
      </p:pic>
      <p:pic>
        <p:nvPicPr>
          <p:cNvPr id="7" name="Picture 6"/>
          <p:cNvPicPr>
            <a:picLocks noChangeAspect="1"/>
          </p:cNvPicPr>
          <p:nvPr/>
        </p:nvPicPr>
        <p:blipFill>
          <a:blip r:embed="rId3"/>
          <a:stretch>
            <a:fillRect/>
          </a:stretch>
        </p:blipFill>
        <p:spPr>
          <a:xfrm>
            <a:off x="6294785" y="3187337"/>
            <a:ext cx="4749196" cy="2664183"/>
          </a:xfrm>
          <a:prstGeom prst="rect">
            <a:avLst/>
          </a:prstGeom>
        </p:spPr>
      </p:pic>
      <p:sp>
        <p:nvSpPr>
          <p:cNvPr id="8" name="TextBox 7"/>
          <p:cNvSpPr txBox="1"/>
          <p:nvPr/>
        </p:nvSpPr>
        <p:spPr>
          <a:xfrm>
            <a:off x="1058091" y="6178731"/>
            <a:ext cx="4101738" cy="369332"/>
          </a:xfrm>
          <a:prstGeom prst="rect">
            <a:avLst/>
          </a:prstGeom>
          <a:noFill/>
        </p:spPr>
        <p:txBody>
          <a:bodyPr wrap="square" rtlCol="0">
            <a:spAutoFit/>
          </a:bodyPr>
          <a:lstStyle/>
          <a:p>
            <a:r>
              <a:rPr lang="en-US" dirty="0" smtClean="0"/>
              <a:t>Unique Points only</a:t>
            </a:r>
            <a:endParaRPr lang="en-IN" dirty="0"/>
          </a:p>
        </p:txBody>
      </p:sp>
      <p:sp>
        <p:nvSpPr>
          <p:cNvPr id="9" name="TextBox 8"/>
          <p:cNvSpPr txBox="1"/>
          <p:nvPr/>
        </p:nvSpPr>
        <p:spPr>
          <a:xfrm>
            <a:off x="6942243" y="6033253"/>
            <a:ext cx="4101738" cy="369332"/>
          </a:xfrm>
          <a:prstGeom prst="rect">
            <a:avLst/>
          </a:prstGeom>
          <a:noFill/>
        </p:spPr>
        <p:txBody>
          <a:bodyPr wrap="square" rtlCol="0">
            <a:spAutoFit/>
          </a:bodyPr>
          <a:lstStyle/>
          <a:p>
            <a:r>
              <a:rPr lang="en-US" dirty="0" smtClean="0"/>
              <a:t>Income against race for unique points</a:t>
            </a:r>
            <a:endParaRPr lang="en-IN" dirty="0"/>
          </a:p>
        </p:txBody>
      </p:sp>
    </p:spTree>
    <p:extLst>
      <p:ext uri="{BB962C8B-B14F-4D97-AF65-F5344CB8AC3E}">
        <p14:creationId xmlns:p14="http://schemas.microsoft.com/office/powerpoint/2010/main" val="2643441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7389" y="866110"/>
            <a:ext cx="10515600" cy="2103121"/>
          </a:xfrm>
        </p:spPr>
        <p:txBody>
          <a:bodyPr>
            <a:noAutofit/>
          </a:bodyPr>
          <a:lstStyle/>
          <a:p>
            <a:pPr marL="0" indent="0">
              <a:buNone/>
            </a:pPr>
            <a:r>
              <a:rPr lang="en-US" dirty="0" smtClean="0"/>
              <a:t>OLS Regression</a:t>
            </a:r>
            <a:endParaRPr lang="en-US" dirty="0" smtClean="0"/>
          </a:p>
          <a:p>
            <a:pPr marL="0" indent="0">
              <a:buNone/>
            </a:pPr>
            <a:r>
              <a:rPr lang="en-US" sz="1800" dirty="0" smtClean="0"/>
              <a:t>Simple OLS regression taking all predictors in the model resulted in the below coefficients. As can be seen race has a strong negative impact on income. When the race is 1, the income will be reduced by a factor of 8.93. We use residues generated by OLS to calculate Cook’s D and obtain outliers. The outliers were then separated and the OLS was run again. (Criteria used was 4/n = 0.008, in this case). The size of coefficient for race goes down, however, education and experience are robust, with same size and small std. errors.</a:t>
            </a:r>
            <a:br>
              <a:rPr lang="en-US" sz="1800" dirty="0" smtClean="0"/>
            </a:br>
            <a:endParaRPr lang="en-US" sz="1800" dirty="0" smtClean="0"/>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a:p>
        </p:txBody>
      </p:sp>
      <p:pic>
        <p:nvPicPr>
          <p:cNvPr id="2" name="Picture 1"/>
          <p:cNvPicPr>
            <a:picLocks noChangeAspect="1"/>
          </p:cNvPicPr>
          <p:nvPr/>
        </p:nvPicPr>
        <p:blipFill>
          <a:blip r:embed="rId2"/>
          <a:stretch>
            <a:fillRect/>
          </a:stretch>
        </p:blipFill>
        <p:spPr>
          <a:xfrm>
            <a:off x="1064620" y="3174274"/>
            <a:ext cx="9039226" cy="1678985"/>
          </a:xfrm>
          <a:prstGeom prst="rect">
            <a:avLst/>
          </a:prstGeom>
        </p:spPr>
      </p:pic>
      <p:pic>
        <p:nvPicPr>
          <p:cNvPr id="5" name="Picture 4"/>
          <p:cNvPicPr>
            <a:picLocks noChangeAspect="1"/>
          </p:cNvPicPr>
          <p:nvPr/>
        </p:nvPicPr>
        <p:blipFill>
          <a:blip r:embed="rId3"/>
          <a:stretch>
            <a:fillRect/>
          </a:stretch>
        </p:blipFill>
        <p:spPr>
          <a:xfrm>
            <a:off x="1064621" y="4853259"/>
            <a:ext cx="9039225" cy="1772059"/>
          </a:xfrm>
          <a:prstGeom prst="rect">
            <a:avLst/>
          </a:prstGeom>
        </p:spPr>
      </p:pic>
      <p:sp>
        <p:nvSpPr>
          <p:cNvPr id="6" name="TextBox 5"/>
          <p:cNvSpPr txBox="1"/>
          <p:nvPr/>
        </p:nvSpPr>
        <p:spPr>
          <a:xfrm>
            <a:off x="10330268" y="3536871"/>
            <a:ext cx="1400178" cy="369332"/>
          </a:xfrm>
          <a:prstGeom prst="rect">
            <a:avLst/>
          </a:prstGeom>
          <a:noFill/>
        </p:spPr>
        <p:txBody>
          <a:bodyPr wrap="square" rtlCol="0">
            <a:spAutoFit/>
          </a:bodyPr>
          <a:lstStyle/>
          <a:p>
            <a:r>
              <a:rPr lang="en-US" dirty="0" smtClean="0"/>
              <a:t>Normal OLS</a:t>
            </a:r>
            <a:endParaRPr lang="en-IN" dirty="0"/>
          </a:p>
        </p:txBody>
      </p:sp>
      <p:sp>
        <p:nvSpPr>
          <p:cNvPr id="10" name="TextBox 9"/>
          <p:cNvSpPr txBox="1"/>
          <p:nvPr/>
        </p:nvSpPr>
        <p:spPr>
          <a:xfrm>
            <a:off x="10330268" y="5792391"/>
            <a:ext cx="1400178" cy="646331"/>
          </a:xfrm>
          <a:prstGeom prst="rect">
            <a:avLst/>
          </a:prstGeom>
          <a:noFill/>
        </p:spPr>
        <p:txBody>
          <a:bodyPr wrap="square" rtlCol="0">
            <a:spAutoFit/>
          </a:bodyPr>
          <a:lstStyle/>
          <a:p>
            <a:r>
              <a:rPr lang="en-US" dirty="0" smtClean="0"/>
              <a:t>Excluding Outliers</a:t>
            </a:r>
            <a:endParaRPr lang="en-IN" dirty="0"/>
          </a:p>
        </p:txBody>
      </p:sp>
    </p:spTree>
    <p:extLst>
      <p:ext uri="{BB962C8B-B14F-4D97-AF65-F5344CB8AC3E}">
        <p14:creationId xmlns:p14="http://schemas.microsoft.com/office/powerpoint/2010/main" val="1104418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692330"/>
            <a:ext cx="10515600" cy="2103121"/>
          </a:xfrm>
        </p:spPr>
        <p:txBody>
          <a:bodyPr>
            <a:noAutofit/>
          </a:bodyPr>
          <a:lstStyle/>
          <a:p>
            <a:pPr marL="0" indent="0">
              <a:buNone/>
            </a:pPr>
            <a:r>
              <a:rPr lang="en-US" dirty="0" smtClean="0"/>
              <a:t>OLS Regression</a:t>
            </a:r>
            <a:endParaRPr lang="en-US" dirty="0" smtClean="0"/>
          </a:p>
          <a:p>
            <a:pPr marL="0" indent="0">
              <a:buNone/>
            </a:pPr>
            <a:r>
              <a:rPr lang="en-US" sz="1800" dirty="0" smtClean="0"/>
              <a:t>Regression diagnostics had earlier revealed that there may some outliers. Cook’s D lines are not visibly clear due to scaling issues, and Normal Q-Q plot clearly shows that errors are non-normal. This plot more than anything tells us that robust techniques need to applied to ensure that the results are good.</a:t>
            </a:r>
            <a:br>
              <a:rPr lang="en-US" sz="1800" dirty="0" smtClean="0"/>
            </a:br>
            <a:endParaRPr lang="en-US" sz="1800" dirty="0" smtClean="0"/>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1965" y="2272937"/>
            <a:ext cx="10128069" cy="4342001"/>
          </a:xfrm>
          <a:prstGeom prst="rect">
            <a:avLst/>
          </a:prstGeom>
        </p:spPr>
      </p:pic>
    </p:spTree>
    <p:extLst>
      <p:ext uri="{BB962C8B-B14F-4D97-AF65-F5344CB8AC3E}">
        <p14:creationId xmlns:p14="http://schemas.microsoft.com/office/powerpoint/2010/main" val="3992892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692330"/>
            <a:ext cx="10515600" cy="2103121"/>
          </a:xfrm>
        </p:spPr>
        <p:txBody>
          <a:bodyPr>
            <a:noAutofit/>
          </a:bodyPr>
          <a:lstStyle/>
          <a:p>
            <a:pPr marL="0" indent="0">
              <a:buNone/>
            </a:pPr>
            <a:r>
              <a:rPr lang="en-US" dirty="0" smtClean="0"/>
              <a:t>Robust Methods</a:t>
            </a:r>
            <a:endParaRPr lang="en-US" dirty="0" smtClean="0"/>
          </a:p>
          <a:p>
            <a:pPr marL="0" indent="0">
              <a:buNone/>
            </a:pPr>
            <a:r>
              <a:rPr lang="en-US" sz="1800" dirty="0" smtClean="0"/>
              <a:t/>
            </a:r>
            <a:br>
              <a:rPr lang="en-US" sz="1800" dirty="0" smtClean="0"/>
            </a:br>
            <a:r>
              <a:rPr lang="en-US" sz="1800" dirty="0" smtClean="0"/>
              <a:t>We used Huber and Tukey’s Bi-square outlier weighing methods to do some robust regression. To check for robustness we tried random samples, removing or adding variables and changing the k-value, we also had to set iterations to 45. There were several regression outputs and some of them are presented here for comparison.</a:t>
            </a:r>
            <a:br>
              <a:rPr lang="en-US" sz="1800" dirty="0" smtClean="0"/>
            </a:br>
            <a:endParaRPr lang="en-US" sz="1800" dirty="0" smtClean="0"/>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a:p>
        </p:txBody>
      </p:sp>
      <p:graphicFrame>
        <p:nvGraphicFramePr>
          <p:cNvPr id="6" name="Object 5"/>
          <p:cNvGraphicFramePr>
            <a:graphicFrameLocks noChangeAspect="1"/>
          </p:cNvGraphicFramePr>
          <p:nvPr>
            <p:extLst>
              <p:ext uri="{D42A27DB-BD31-4B8C-83A1-F6EECF244321}">
                <p14:modId xmlns:p14="http://schemas.microsoft.com/office/powerpoint/2010/main" val="1366473322"/>
              </p:ext>
            </p:extLst>
          </p:nvPr>
        </p:nvGraphicFramePr>
        <p:xfrm>
          <a:off x="838199" y="2669903"/>
          <a:ext cx="10020300" cy="1724025"/>
        </p:xfrm>
        <a:graphic>
          <a:graphicData uri="http://schemas.openxmlformats.org/presentationml/2006/ole">
            <mc:AlternateContent xmlns:mc="http://schemas.openxmlformats.org/markup-compatibility/2006">
              <mc:Choice xmlns:v="urn:schemas-microsoft-com:vml" Requires="v">
                <p:oleObj spid="_x0000_s1040" name="Worksheet" r:id="rId3" imgW="10020471" imgH="1723974" progId="Excel.Sheet.12">
                  <p:embed/>
                </p:oleObj>
              </mc:Choice>
              <mc:Fallback>
                <p:oleObj name="Worksheet" r:id="rId3" imgW="10020471" imgH="1723974" progId="Excel.Sheet.12">
                  <p:embed/>
                  <p:pic>
                    <p:nvPicPr>
                      <p:cNvPr id="0" name=""/>
                      <p:cNvPicPr/>
                      <p:nvPr/>
                    </p:nvPicPr>
                    <p:blipFill>
                      <a:blip r:embed="rId4"/>
                      <a:stretch>
                        <a:fillRect/>
                      </a:stretch>
                    </p:blipFill>
                    <p:spPr>
                      <a:xfrm>
                        <a:off x="838199" y="2669903"/>
                        <a:ext cx="10020300" cy="1724025"/>
                      </a:xfrm>
                      <a:prstGeom prst="rect">
                        <a:avLst/>
                      </a:prstGeom>
                    </p:spPr>
                  </p:pic>
                </p:oleObj>
              </mc:Fallback>
            </mc:AlternateContent>
          </a:graphicData>
        </a:graphic>
      </p:graphicFrame>
      <p:sp>
        <p:nvSpPr>
          <p:cNvPr id="7" name="TextBox 6"/>
          <p:cNvSpPr txBox="1"/>
          <p:nvPr/>
        </p:nvSpPr>
        <p:spPr>
          <a:xfrm>
            <a:off x="838199" y="4773024"/>
            <a:ext cx="10020300" cy="1754326"/>
          </a:xfrm>
          <a:prstGeom prst="rect">
            <a:avLst/>
          </a:prstGeom>
          <a:noFill/>
        </p:spPr>
        <p:txBody>
          <a:bodyPr wrap="square" rtlCol="0">
            <a:spAutoFit/>
          </a:bodyPr>
          <a:lstStyle/>
          <a:p>
            <a:r>
              <a:rPr lang="en-US" dirty="0" smtClean="0"/>
              <a:t>As seen above, Huber leads to more significant results,  because it has larger abs t-values, and smaller std. error. There is not a very large departure from OLS as well.</a:t>
            </a:r>
            <a:br>
              <a:rPr lang="en-US" dirty="0" smtClean="0"/>
            </a:br>
            <a:endParaRPr lang="en-US" dirty="0" smtClean="0"/>
          </a:p>
          <a:p>
            <a:r>
              <a:rPr lang="en-US" dirty="0" smtClean="0"/>
              <a:t>However, we need to check for robustness of these models as well. Specially since we saw near perfect separation in the data earlier. We check the coefficients using random samples and changing the number of predictors.</a:t>
            </a:r>
            <a:endParaRPr lang="en-IN" dirty="0"/>
          </a:p>
        </p:txBody>
      </p:sp>
    </p:spTree>
    <p:extLst>
      <p:ext uri="{BB962C8B-B14F-4D97-AF65-F5344CB8AC3E}">
        <p14:creationId xmlns:p14="http://schemas.microsoft.com/office/powerpoint/2010/main" val="4045206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692330"/>
            <a:ext cx="10515600" cy="2103121"/>
          </a:xfrm>
        </p:spPr>
        <p:txBody>
          <a:bodyPr>
            <a:noAutofit/>
          </a:bodyPr>
          <a:lstStyle/>
          <a:p>
            <a:pPr marL="0" indent="0">
              <a:buNone/>
            </a:pPr>
            <a:r>
              <a:rPr lang="en-US" dirty="0" smtClean="0"/>
              <a:t>Checking for Robustness</a:t>
            </a:r>
            <a:endParaRPr lang="en-US" dirty="0" smtClean="0"/>
          </a:p>
          <a:p>
            <a:pPr marL="0" indent="0">
              <a:buNone/>
            </a:pPr>
            <a:r>
              <a:rPr lang="en-US" sz="1800" dirty="0" smtClean="0"/>
              <a:t/>
            </a:r>
            <a:br>
              <a:rPr lang="en-US" sz="1800" dirty="0" smtClean="0"/>
            </a:br>
            <a:r>
              <a:rPr lang="en-US" sz="1800" dirty="0" smtClean="0"/>
              <a:t>We created 6 random samples of n=300 each (using </a:t>
            </a:r>
            <a:r>
              <a:rPr lang="en-US" sz="1800" dirty="0" err="1" smtClean="0"/>
              <a:t>dplyr</a:t>
            </a:r>
            <a:r>
              <a:rPr lang="en-US" sz="1800" dirty="0" smtClean="0"/>
              <a:t>) and ran Huber based regression to obtain disappointing results for the race coefficient. Since the coefficient ranged from -8 to &lt;-11 with standard error differing from 1.2 to 2.1 However, the results were robust for education and experience. Below table shows the coefficients for race in various samples. We also tried to remove variables from the analysis to check how coefficients change and found drastic changes, specially in the race variable, those results are not shown here.</a:t>
            </a:r>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a:p>
        </p:txBody>
      </p:sp>
      <p:pic>
        <p:nvPicPr>
          <p:cNvPr id="4" name="Picture 3"/>
          <p:cNvPicPr>
            <a:picLocks noChangeAspect="1"/>
          </p:cNvPicPr>
          <p:nvPr/>
        </p:nvPicPr>
        <p:blipFill>
          <a:blip r:embed="rId2"/>
          <a:stretch>
            <a:fillRect/>
          </a:stretch>
        </p:blipFill>
        <p:spPr>
          <a:xfrm>
            <a:off x="2999873" y="3210997"/>
            <a:ext cx="4732422" cy="2211233"/>
          </a:xfrm>
          <a:prstGeom prst="rect">
            <a:avLst/>
          </a:prstGeom>
        </p:spPr>
      </p:pic>
      <p:sp>
        <p:nvSpPr>
          <p:cNvPr id="5" name="TextBox 4"/>
          <p:cNvSpPr txBox="1"/>
          <p:nvPr/>
        </p:nvSpPr>
        <p:spPr>
          <a:xfrm>
            <a:off x="2550694" y="5653110"/>
            <a:ext cx="6785811" cy="369332"/>
          </a:xfrm>
          <a:prstGeom prst="rect">
            <a:avLst/>
          </a:prstGeom>
          <a:noFill/>
        </p:spPr>
        <p:txBody>
          <a:bodyPr wrap="square" rtlCol="0">
            <a:spAutoFit/>
          </a:bodyPr>
          <a:lstStyle/>
          <a:p>
            <a:r>
              <a:rPr lang="en-US" dirty="0" smtClean="0"/>
              <a:t>Fig. Coefficients and std. errors for race across random samples</a:t>
            </a:r>
            <a:endParaRPr lang="en-IN" dirty="0"/>
          </a:p>
        </p:txBody>
      </p:sp>
    </p:spTree>
    <p:extLst>
      <p:ext uri="{BB962C8B-B14F-4D97-AF65-F5344CB8AC3E}">
        <p14:creationId xmlns:p14="http://schemas.microsoft.com/office/powerpoint/2010/main" val="2054149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692330"/>
            <a:ext cx="10515600" cy="2103121"/>
          </a:xfrm>
        </p:spPr>
        <p:txBody>
          <a:bodyPr>
            <a:noAutofit/>
          </a:bodyPr>
          <a:lstStyle/>
          <a:p>
            <a:pPr marL="0" indent="0">
              <a:buNone/>
            </a:pPr>
            <a:r>
              <a:rPr lang="en-US" dirty="0" smtClean="0"/>
              <a:t>Trying out stuff</a:t>
            </a:r>
            <a:endParaRPr lang="en-US" dirty="0" smtClean="0"/>
          </a:p>
          <a:p>
            <a:pPr marL="0" indent="0">
              <a:buNone/>
            </a:pPr>
            <a:r>
              <a:rPr lang="en-US" sz="1800" dirty="0" smtClean="0"/>
              <a:t/>
            </a:r>
            <a:br>
              <a:rPr lang="en-US" sz="1800" dirty="0" smtClean="0"/>
            </a:br>
            <a:endParaRPr lang="en-US" sz="1800" dirty="0"/>
          </a:p>
          <a:p>
            <a:pPr marL="0" indent="0">
              <a:buNone/>
            </a:pPr>
            <a:endParaRPr lang="en-US" sz="1800" dirty="0" smtClean="0"/>
          </a:p>
          <a:p>
            <a:pPr marL="0" indent="0">
              <a:buNone/>
            </a:pPr>
            <a:endParaRPr lang="en-US" sz="1800" dirty="0"/>
          </a:p>
          <a:p>
            <a:pPr marL="0" indent="0">
              <a:buNone/>
            </a:pPr>
            <a:endParaRPr lang="en-US" sz="1800" dirty="0"/>
          </a:p>
        </p:txBody>
      </p:sp>
      <p:sp>
        <p:nvSpPr>
          <p:cNvPr id="7" name="TextBox 6"/>
          <p:cNvSpPr txBox="1"/>
          <p:nvPr/>
        </p:nvSpPr>
        <p:spPr>
          <a:xfrm>
            <a:off x="838199" y="1998981"/>
            <a:ext cx="10020300" cy="3139321"/>
          </a:xfrm>
          <a:prstGeom prst="rect">
            <a:avLst/>
          </a:prstGeom>
          <a:noFill/>
        </p:spPr>
        <p:txBody>
          <a:bodyPr wrap="square" rtlCol="0">
            <a:spAutoFit/>
          </a:bodyPr>
          <a:lstStyle/>
          <a:p>
            <a:r>
              <a:rPr lang="en-US" dirty="0" smtClean="0"/>
              <a:t/>
            </a:r>
            <a:br>
              <a:rPr lang="en-US" dirty="0" smtClean="0"/>
            </a:br>
            <a:r>
              <a:rPr lang="en-US" dirty="0" smtClean="0"/>
              <a:t>1) We then attempted to do the exact same analyses with only unique data rows and got the same results.</a:t>
            </a:r>
          </a:p>
          <a:p>
            <a:endParaRPr lang="en-US" dirty="0" smtClean="0"/>
          </a:p>
          <a:p>
            <a:r>
              <a:rPr lang="en-US" dirty="0" smtClean="0"/>
              <a:t>2) Splitting data into black and white to get coefficients of income for the two data sets, this worked well,  and showed black have lower salary. It also had robust results, but it is not shown here because the third method worked better. Besides, splitting the data is not a good long term plan, since the models cannot be used in the future.</a:t>
            </a:r>
          </a:p>
          <a:p>
            <a:endParaRPr lang="en-US" dirty="0" smtClean="0"/>
          </a:p>
          <a:p>
            <a:r>
              <a:rPr lang="en-US" dirty="0" smtClean="0"/>
              <a:t>2) Tried to change from “M” estimation to “MM” estimation. This resulted in robust results however, the scale of race went down significantly, see next slide for results.</a:t>
            </a:r>
            <a:endParaRPr lang="en-IN" dirty="0"/>
          </a:p>
        </p:txBody>
      </p:sp>
    </p:spTree>
    <p:extLst>
      <p:ext uri="{BB962C8B-B14F-4D97-AF65-F5344CB8AC3E}">
        <p14:creationId xmlns:p14="http://schemas.microsoft.com/office/powerpoint/2010/main" val="33371069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340</TotalTime>
  <Words>578</Words>
  <Application>Microsoft Office PowerPoint</Application>
  <PresentationFormat>Widescreen</PresentationFormat>
  <Paragraphs>65</Paragraphs>
  <Slides>11</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6" baseType="lpstr">
      <vt:lpstr>Arial</vt:lpstr>
      <vt:lpstr>Calibri</vt:lpstr>
      <vt:lpstr>Calibri Light</vt:lpstr>
      <vt:lpstr>Office Theme</vt:lpstr>
      <vt:lpstr>Microsoft Excel Worksheet</vt:lpstr>
      <vt:lpstr>ASSIGNMENT 2</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1</dc:title>
  <dc:creator>saral joshi</dc:creator>
  <cp:lastModifiedBy>saral joshi</cp:lastModifiedBy>
  <cp:revision>41</cp:revision>
  <dcterms:created xsi:type="dcterms:W3CDTF">2017-04-20T20:19:12Z</dcterms:created>
  <dcterms:modified xsi:type="dcterms:W3CDTF">2017-04-30T02:41:52Z</dcterms:modified>
</cp:coreProperties>
</file>