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71" r:id="rId5"/>
    <p:sldId id="296" r:id="rId6"/>
    <p:sldId id="297" r:id="rId7"/>
    <p:sldId id="298" r:id="rId8"/>
    <p:sldId id="299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3590" autoAdjust="0"/>
  </p:normalViewPr>
  <p:slideViewPr>
    <p:cSldViewPr snapToGrid="0">
      <p:cViewPr varScale="1">
        <p:scale>
          <a:sx n="68" d="100"/>
          <a:sy n="68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ongYuanYuan\Desktop\CWRU%20WSOM\Digital%20analytics\HW1\Graphs%20mod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ongYuanYuan\Desktop\CWRU%20WSOM\Digital%20analytics\HW1\Graphs%20modifi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ongYuanYuan\Desktop\CWRU%20WSOM\Digital%20analytics\HW1\Graphs%20modifi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TongYuanYuan\Desktop\CWRU%20WSOM\Digital%20analytics\HW1\Graphs%20modifi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Sports Pack Channel Susbcriber Frequency</a:t>
            </a:r>
          </a:p>
        </c:rich>
      </c:tx>
      <c:layout>
        <c:manualLayout>
          <c:xMode val="edge"/>
          <c:yMode val="edge"/>
          <c:x val="0.124322017382898"/>
          <c:y val="5.019012308436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98733594246799E-2"/>
          <c:y val="0.31219112820414902"/>
          <c:w val="0.70729237750804697"/>
          <c:h val="0.67170542623085405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3091516743884899"/>
          <c:y val="0.51682319202038096"/>
          <c:w val="0.24542884630991699"/>
          <c:h val="0.2331869981642850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Sports Pack Channel Susbcriber Frequency</a:t>
            </a:r>
          </a:p>
        </c:rich>
      </c:tx>
      <c:layout>
        <c:manualLayout>
          <c:xMode val="edge"/>
          <c:yMode val="edge"/>
          <c:x val="0.124322017382898"/>
          <c:y val="5.019012308436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98733594246799E-2"/>
          <c:y val="0.31219112820414902"/>
          <c:w val="0.70729237750804697"/>
          <c:h val="0.67170542623085405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3091516743884899"/>
          <c:y val="0.51682319202038096"/>
          <c:w val="0.24542884630991699"/>
          <c:h val="0.2331869981642850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Sports Pack Channel Susbcriber Frequency</a:t>
            </a:r>
          </a:p>
        </c:rich>
      </c:tx>
      <c:layout>
        <c:manualLayout>
          <c:xMode val="edge"/>
          <c:yMode val="edge"/>
          <c:x val="0.124322017382898"/>
          <c:y val="5.019012308436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98733594246799E-2"/>
          <c:y val="0.31219112820414902"/>
          <c:w val="0.70729237750804697"/>
          <c:h val="0.67170542623085405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3091516743884899"/>
          <c:y val="0.51682319202038096"/>
          <c:w val="0.24542884630991699"/>
          <c:h val="0.2331869981642850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atin typeface="Arial" charset="0"/>
                <a:ea typeface="Arial" charset="0"/>
                <a:cs typeface="Arial" charset="0"/>
              </a:rPr>
              <a:t>Sports Pack Channel Susbcriber Frequency</a:t>
            </a:r>
          </a:p>
        </c:rich>
      </c:tx>
      <c:layout>
        <c:manualLayout>
          <c:xMode val="edge"/>
          <c:yMode val="edge"/>
          <c:x val="0.124322017382898"/>
          <c:y val="5.019012308436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8098733594246799E-2"/>
          <c:y val="0.31219112820414902"/>
          <c:w val="0.70729237750804697"/>
          <c:h val="0.67170542623085405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3091516743884899"/>
          <c:y val="0.51682319202038096"/>
          <c:w val="0.24542884630991699"/>
          <c:h val="0.2331869981642850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2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6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50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1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2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9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51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4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6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pPr/>
              <a:t>2016/11/27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0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5479040" y="6145424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38005" y="5064863"/>
            <a:ext cx="6218119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"/>
                <a:cs typeface="Arial"/>
              </a:rPr>
              <a:t>Yuanyuan Tong, Saral Joshi</a:t>
            </a:r>
            <a:endParaRPr lang="zh-CN" altLang="en-US" sz="2400" dirty="0">
              <a:solidFill>
                <a:schemeClr val="bg1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4985" y="6125185"/>
            <a:ext cx="38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Arial"/>
                <a:cs typeface="Arial"/>
              </a:rPr>
              <a:t>Assignment </a:t>
            </a:r>
            <a:r>
              <a:rPr kumimoji="1" lang="en-US" altLang="zh-CN" dirty="0" smtClean="0">
                <a:latin typeface="Arial"/>
                <a:cs typeface="Arial"/>
              </a:rPr>
              <a:t>7     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6411" y="2523457"/>
            <a:ext cx="9073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latin typeface="Arial"/>
                <a:cs typeface="Arial"/>
              </a:rPr>
              <a:t>A/B TESTING</a:t>
            </a:r>
            <a:endParaRPr kumimoji="1" lang="zh-CN" alt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0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869613" y="2877642"/>
            <a:ext cx="366811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2"/>
                </a:solidFill>
                <a:latin typeface="Arial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en-US" altLang="zh-CN" sz="2400" dirty="0" smtClean="0"/>
              <a:t>Testing – Coupon Source</a:t>
            </a:r>
            <a:endParaRPr lang="zh-CN" altLang="en-US" sz="2400" dirty="0"/>
          </a:p>
        </p:txBody>
      </p:sp>
      <p:sp>
        <p:nvSpPr>
          <p:cNvPr id="91" name="文本框 90"/>
          <p:cNvSpPr txBox="1"/>
          <p:nvPr/>
        </p:nvSpPr>
        <p:spPr>
          <a:xfrm>
            <a:off x="1869613" y="1861988"/>
            <a:ext cx="3082887" cy="52321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latin typeface="Arial"/>
                <a:ea typeface="微软雅黑" panose="020B0503020204020204" pitchFamily="34" charset="-122"/>
                <a:cs typeface="Arial"/>
              </a:rPr>
              <a:t>Business Problem</a:t>
            </a:r>
            <a:endParaRPr lang="zh-CN" altLang="en-US" sz="2800" dirty="0">
              <a:solidFill>
                <a:schemeClr val="tx2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7" name="文本框 88"/>
          <p:cNvSpPr txBox="1"/>
          <p:nvPr/>
        </p:nvSpPr>
        <p:spPr>
          <a:xfrm>
            <a:off x="1869613" y="3339303"/>
            <a:ext cx="366811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2"/>
                </a:solidFill>
                <a:latin typeface="Arial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en-US" altLang="zh-CN" sz="2400" dirty="0" smtClean="0"/>
              <a:t>Testing – Shop For</a:t>
            </a:r>
            <a:endParaRPr lang="zh-CN" altLang="en-US" sz="2400" dirty="0"/>
          </a:p>
        </p:txBody>
      </p:sp>
      <p:sp>
        <p:nvSpPr>
          <p:cNvPr id="28" name="文本框 88"/>
          <p:cNvSpPr txBox="1"/>
          <p:nvPr/>
        </p:nvSpPr>
        <p:spPr>
          <a:xfrm>
            <a:off x="1869613" y="3833727"/>
            <a:ext cx="366811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tx2"/>
                </a:solidFill>
                <a:latin typeface="Arial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en-US" altLang="zh-CN" sz="2400" dirty="0" smtClean="0"/>
              <a:t>Testing – Interaction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89139" y="252859"/>
            <a:ext cx="11402863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52" name="圆角矩形 51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sp>
        <p:nvSpPr>
          <p:cNvPr id="20" name="矩形 46"/>
          <p:cNvSpPr/>
          <p:nvPr/>
        </p:nvSpPr>
        <p:spPr>
          <a:xfrm>
            <a:off x="902169" y="224316"/>
            <a:ext cx="2667710" cy="461661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2400" dirty="0" smtClean="0">
                <a:latin typeface="Arial"/>
                <a:ea typeface="微软雅黑" panose="020B0503020204020204" pitchFamily="34" charset="-122"/>
                <a:cs typeface="Arial"/>
              </a:rPr>
              <a:t>Business Problem</a:t>
            </a:r>
            <a:endParaRPr lang="en-US" altLang="zh-CN" sz="2400" dirty="0"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139" y="899730"/>
            <a:ext cx="1051983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dirty="0"/>
          </a:p>
          <a:p>
            <a:r>
              <a:rPr lang="en-IN" sz="2800" dirty="0"/>
              <a:t>A major grocery chain wants to find out whether  coupon usage increases the amount customers </a:t>
            </a:r>
            <a:r>
              <a:rPr lang="en-IN" sz="2800" dirty="0" smtClean="0"/>
              <a:t>pay, </a:t>
            </a:r>
            <a:r>
              <a:rPr lang="en-IN" sz="2800" dirty="0"/>
              <a:t>and how this amount </a:t>
            </a:r>
            <a:r>
              <a:rPr lang="en-IN" sz="2800" dirty="0" smtClean="0"/>
              <a:t>changes </a:t>
            </a:r>
            <a:r>
              <a:rPr lang="en-IN" sz="2800" dirty="0"/>
              <a:t>with other factors such as source of the coupon, or who does the consumer shop for.</a:t>
            </a:r>
            <a:endParaRPr lang="en-IN" sz="6000" dirty="0" smtClean="0"/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Coupon Use – 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Way ANOVA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aphicFrame>
        <p:nvGraphicFramePr>
          <p:cNvPr id="67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21583"/>
              </p:ext>
            </p:extLst>
          </p:nvPr>
        </p:nvGraphicFramePr>
        <p:xfrm>
          <a:off x="910704" y="1939179"/>
          <a:ext cx="5085884" cy="403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3589" y="958966"/>
            <a:ext cx="591219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Recoded Coupon use to three categories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H0 : No difference in mean amount spent by customers classified on basis of coupon use.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Classification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See diagram to the right, it shows us mean of each category, with global mean amount as a reference line, and a standard error of each category.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standard error for each category overlaps, (except 1&amp;3) which tells us that we cannot say the means are different without ANOVA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Result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Null hypothesis rejected, based on ANOVA results (on the right), </a:t>
            </a:r>
            <a:r>
              <a:rPr lang="en-US" dirty="0">
                <a:solidFill>
                  <a:srgbClr val="FFFF00"/>
                </a:solidFill>
              </a:rPr>
              <a:t>F (2) = 7.768 </a:t>
            </a:r>
            <a:r>
              <a:rPr lang="en-US" dirty="0" smtClean="0">
                <a:solidFill>
                  <a:srgbClr val="FFFF00"/>
                </a:solidFill>
              </a:rPr>
              <a:t>p-value&lt;0.05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ANOVA shows us that there is a difference amongst mean values of the three groups, but by how much and between which all groups is not known.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47493"/>
              </p:ext>
            </p:extLst>
          </p:nvPr>
        </p:nvGraphicFramePr>
        <p:xfrm>
          <a:off x="6586916" y="5241937"/>
          <a:ext cx="5369615" cy="1257717"/>
        </p:xfrm>
        <a:graphic>
          <a:graphicData uri="http://schemas.openxmlformats.org/drawingml/2006/table">
            <a:tbl>
              <a:tblPr/>
              <a:tblGrid>
                <a:gridCol w="1189660">
                  <a:extLst>
                    <a:ext uri="{9D8B030D-6E8A-4147-A177-3AD203B41FA5}">
                      <a16:colId xmlns:a16="http://schemas.microsoft.com/office/drawing/2014/main" val="4085102801"/>
                    </a:ext>
                  </a:extLst>
                </a:gridCol>
                <a:gridCol w="1028843">
                  <a:extLst>
                    <a:ext uri="{9D8B030D-6E8A-4147-A177-3AD203B41FA5}">
                      <a16:colId xmlns:a16="http://schemas.microsoft.com/office/drawing/2014/main" val="1215603652"/>
                    </a:ext>
                  </a:extLst>
                </a:gridCol>
                <a:gridCol w="721774">
                  <a:extLst>
                    <a:ext uri="{9D8B030D-6E8A-4147-A177-3AD203B41FA5}">
                      <a16:colId xmlns:a16="http://schemas.microsoft.com/office/drawing/2014/main" val="343185367"/>
                    </a:ext>
                  </a:extLst>
                </a:gridCol>
                <a:gridCol w="985790">
                  <a:extLst>
                    <a:ext uri="{9D8B030D-6E8A-4147-A177-3AD203B41FA5}">
                      <a16:colId xmlns:a16="http://schemas.microsoft.com/office/drawing/2014/main" val="2978325022"/>
                    </a:ext>
                  </a:extLst>
                </a:gridCol>
                <a:gridCol w="721774">
                  <a:extLst>
                    <a:ext uri="{9D8B030D-6E8A-4147-A177-3AD203B41FA5}">
                      <a16:colId xmlns:a16="http://schemas.microsoft.com/office/drawing/2014/main" val="742271084"/>
                    </a:ext>
                  </a:extLst>
                </a:gridCol>
                <a:gridCol w="721774">
                  <a:extLst>
                    <a:ext uri="{9D8B030D-6E8A-4147-A177-3AD203B41FA5}">
                      <a16:colId xmlns:a16="http://schemas.microsoft.com/office/drawing/2014/main" val="196955177"/>
                    </a:ext>
                  </a:extLst>
                </a:gridCol>
              </a:tblGrid>
              <a:tr h="206014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ANOVA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1236"/>
                  </a:ext>
                </a:extLst>
              </a:tr>
              <a:tr h="206014">
                <a:tc gridSpan="6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spent 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05628"/>
                  </a:ext>
                </a:extLst>
              </a:tr>
              <a:tr h="213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437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Between Groups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36261.668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18130.834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23553"/>
                  </a:ext>
                </a:extLst>
              </a:tr>
              <a:tr h="21322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Groups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3269983.695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2334.035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82762"/>
                  </a:ext>
                </a:extLst>
              </a:tr>
              <a:tr h="21322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3306245.363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8006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97" y="1187355"/>
            <a:ext cx="5382234" cy="36043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25652" y="4862943"/>
            <a:ext cx="47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Marginal Mean Plot, with error margin &amp; Baseline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25652" y="6537854"/>
            <a:ext cx="476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Fig. ANOVA results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1525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Continued.. Coupon Use – 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Way ANOVA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graphicFrame>
        <p:nvGraphicFramePr>
          <p:cNvPr id="67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21583"/>
              </p:ext>
            </p:extLst>
          </p:nvPr>
        </p:nvGraphicFramePr>
        <p:xfrm>
          <a:off x="910704" y="1939179"/>
          <a:ext cx="5085884" cy="403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0473" y="1325853"/>
            <a:ext cx="11460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specify exactly which groups differ from each other we look at Post Hoc tests, which compares the means of all three groups.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 statistic shows us that the variance across categories is not homogenous, hence we will use the Games-Howell post statistic test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										</a:t>
            </a:r>
            <a:r>
              <a:rPr lang="en-US" dirty="0" smtClean="0"/>
              <a:t>Fig. </a:t>
            </a:r>
            <a:r>
              <a:rPr lang="en-US" dirty="0" err="1" smtClean="0"/>
              <a:t>Levene’s</a:t>
            </a:r>
            <a:r>
              <a:rPr lang="en-US" dirty="0" smtClean="0"/>
              <a:t> test for homogeneity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G-H test reveals that there is significant difference between amount paid when using a coupon, and not using a coupon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4010"/>
              </p:ext>
            </p:extLst>
          </p:nvPr>
        </p:nvGraphicFramePr>
        <p:xfrm>
          <a:off x="478622" y="2375910"/>
          <a:ext cx="4382135" cy="884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413">
                  <a:extLst>
                    <a:ext uri="{9D8B030D-6E8A-4147-A177-3AD203B41FA5}">
                      <a16:colId xmlns:a16="http://schemas.microsoft.com/office/drawing/2014/main" val="2755939704"/>
                    </a:ext>
                  </a:extLst>
                </a:gridCol>
                <a:gridCol w="988574">
                  <a:extLst>
                    <a:ext uri="{9D8B030D-6E8A-4147-A177-3AD203B41FA5}">
                      <a16:colId xmlns:a16="http://schemas.microsoft.com/office/drawing/2014/main" val="3624967948"/>
                    </a:ext>
                  </a:extLst>
                </a:gridCol>
                <a:gridCol w="988574">
                  <a:extLst>
                    <a:ext uri="{9D8B030D-6E8A-4147-A177-3AD203B41FA5}">
                      <a16:colId xmlns:a16="http://schemas.microsoft.com/office/drawing/2014/main" val="2572626806"/>
                    </a:ext>
                  </a:extLst>
                </a:gridCol>
                <a:gridCol w="988574">
                  <a:extLst>
                    <a:ext uri="{9D8B030D-6E8A-4147-A177-3AD203B41FA5}">
                      <a16:colId xmlns:a16="http://schemas.microsoft.com/office/drawing/2014/main" val="1208689682"/>
                    </a:ext>
                  </a:extLst>
                </a:gridCol>
              </a:tblGrid>
              <a:tr h="227062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of Homogeneity of Variances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40876"/>
                  </a:ext>
                </a:extLst>
              </a:tr>
              <a:tr h="219240">
                <a:tc gridSpan="4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Amount spent 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65172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Levene Statistic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Sig.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2955631"/>
                  </a:ext>
                </a:extLst>
              </a:tr>
              <a:tr h="219240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5.372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1401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.005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30739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73433"/>
              </p:ext>
            </p:extLst>
          </p:nvPr>
        </p:nvGraphicFramePr>
        <p:xfrm>
          <a:off x="478623" y="3956473"/>
          <a:ext cx="5562886" cy="2108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35">
                  <a:extLst>
                    <a:ext uri="{9D8B030D-6E8A-4147-A177-3AD203B41FA5}">
                      <a16:colId xmlns:a16="http://schemas.microsoft.com/office/drawing/2014/main" val="3091602316"/>
                    </a:ext>
                  </a:extLst>
                </a:gridCol>
                <a:gridCol w="1199391">
                  <a:extLst>
                    <a:ext uri="{9D8B030D-6E8A-4147-A177-3AD203B41FA5}">
                      <a16:colId xmlns:a16="http://schemas.microsoft.com/office/drawing/2014/main" val="1784484478"/>
                    </a:ext>
                  </a:extLst>
                </a:gridCol>
                <a:gridCol w="1199391">
                  <a:extLst>
                    <a:ext uri="{9D8B030D-6E8A-4147-A177-3AD203B41FA5}">
                      <a16:colId xmlns:a16="http://schemas.microsoft.com/office/drawing/2014/main" val="803459258"/>
                    </a:ext>
                  </a:extLst>
                </a:gridCol>
                <a:gridCol w="1050893">
                  <a:extLst>
                    <a:ext uri="{9D8B030D-6E8A-4147-A177-3AD203B41FA5}">
                      <a16:colId xmlns:a16="http://schemas.microsoft.com/office/drawing/2014/main" val="2814484428"/>
                    </a:ext>
                  </a:extLst>
                </a:gridCol>
                <a:gridCol w="571138">
                  <a:extLst>
                    <a:ext uri="{9D8B030D-6E8A-4147-A177-3AD203B41FA5}">
                      <a16:colId xmlns:a16="http://schemas.microsoft.com/office/drawing/2014/main" val="2573839094"/>
                    </a:ext>
                  </a:extLst>
                </a:gridCol>
                <a:gridCol w="571138">
                  <a:extLst>
                    <a:ext uri="{9D8B030D-6E8A-4147-A177-3AD203B41FA5}">
                      <a16:colId xmlns:a16="http://schemas.microsoft.com/office/drawing/2014/main" val="380799041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(I) 3 categories</a:t>
                      </a:r>
                      <a:endParaRPr lang="en-IN" sz="1200" b="0" i="0" u="none" strike="noStrike" dirty="0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(J) 3 categories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Mean Difference (I-J)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Std. Error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Sig.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5131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No Coupons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Either One Coupon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-6.65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2.75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solidFill>
                            <a:srgbClr val="FF0000"/>
                          </a:solidFill>
                          <a:effectLst/>
                        </a:rPr>
                        <a:t>0.04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642342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Both Coupons</a:t>
                      </a:r>
                      <a:endParaRPr lang="en-IN" sz="1200" b="0" i="0" u="none" strike="noStrike" dirty="0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-14.90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4.04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0.00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083683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Either One Coupon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No Coupons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6.65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2.75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0.04</a:t>
                      </a:r>
                      <a:endParaRPr lang="en-IN" sz="1200" b="0" i="0" u="none" strike="noStrike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8285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Both Coupons</a:t>
                      </a:r>
                      <a:endParaRPr lang="en-IN" sz="1200" b="0" i="0" u="none" strike="noStrike" dirty="0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-8.25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3.89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0.09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0.09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704357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Both Coupons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No Coupons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14.90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4.04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0.00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0.00</a:t>
                      </a:r>
                      <a:endParaRPr lang="en-IN" sz="1200" b="0" i="0" u="none" strike="noStrike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84241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Either One Coupon</a:t>
                      </a:r>
                      <a:endParaRPr lang="en-IN" sz="1200" b="0" i="0" u="none" strike="noStrike">
                        <a:solidFill>
                          <a:srgbClr val="264A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8.25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3.89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0.09</a:t>
                      </a:r>
                      <a:endParaRPr lang="en-IN" sz="1200" b="0" i="0" u="none" strike="noStrike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0.09</a:t>
                      </a:r>
                      <a:endParaRPr lang="en-IN" sz="1200" b="0" i="0" u="none" strike="noStrike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4894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21115" y="3956473"/>
            <a:ext cx="5329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certainly better to provide coupons since they increase sales amount.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if a customer uses only one type of coupon, they will still pay more in the store than not using a coupon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There’s no significant difference in amount of sales between customers who use one type of coupon vs customers who use both type of coupons.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622" y="6225833"/>
            <a:ext cx="513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</a:t>
            </a:r>
            <a:r>
              <a:rPr lang="en-US" dirty="0" smtClean="0"/>
              <a:t>Games – </a:t>
            </a:r>
            <a:r>
              <a:rPr lang="en-US" dirty="0" err="1" smtClean="0"/>
              <a:t>Howel</a:t>
            </a:r>
            <a:r>
              <a:rPr lang="en-US" dirty="0" smtClean="0"/>
              <a:t> Post Hoc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92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Shopping For – 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Way ANOVA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graphicFrame>
        <p:nvGraphicFramePr>
          <p:cNvPr id="67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21583"/>
              </p:ext>
            </p:extLst>
          </p:nvPr>
        </p:nvGraphicFramePr>
        <p:xfrm>
          <a:off x="910704" y="1939179"/>
          <a:ext cx="5085884" cy="403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6892" y="912285"/>
            <a:ext cx="64273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Similar analysis can be performed for another variable,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ShopFor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which splits customer base according who they shopped for, themselves or family/friends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H0: Mean Amount doesn’t differ across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shopfor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categories.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Classification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 requested, the model is based on 2 categories, as shown to the right. There is a distinction between people who buy for someone else, vs people who buy for themselves. ANOVA will show whether the difference is statistically good.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Null hypothesis is rejected, the means are different across categories </a:t>
            </a:r>
            <a:r>
              <a:rPr lang="en-US" dirty="0">
                <a:solidFill>
                  <a:srgbClr val="FFFF00"/>
                </a:solidFill>
              </a:rPr>
              <a:t>F </a:t>
            </a:r>
            <a:r>
              <a:rPr lang="en-US" dirty="0" smtClean="0">
                <a:solidFill>
                  <a:srgbClr val="FFFF00"/>
                </a:solidFill>
              </a:rPr>
              <a:t>(1)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66.912 p-value&lt;0.05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*Again, this tells us that, the two categories have different results, there is no to do post hoc analysis, since it is understood that the two existing categories are distinct.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3" y="1257851"/>
            <a:ext cx="4563978" cy="320251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80216"/>
              </p:ext>
            </p:extLst>
          </p:nvPr>
        </p:nvGraphicFramePr>
        <p:xfrm>
          <a:off x="6954253" y="4939997"/>
          <a:ext cx="4654368" cy="1436624"/>
        </p:xfrm>
        <a:graphic>
          <a:graphicData uri="http://schemas.openxmlformats.org/drawingml/2006/table">
            <a:tbl>
              <a:tblPr/>
              <a:tblGrid>
                <a:gridCol w="1033502">
                  <a:extLst>
                    <a:ext uri="{9D8B030D-6E8A-4147-A177-3AD203B41FA5}">
                      <a16:colId xmlns:a16="http://schemas.microsoft.com/office/drawing/2014/main" val="3534545349"/>
                    </a:ext>
                  </a:extLst>
                </a:gridCol>
                <a:gridCol w="893555">
                  <a:extLst>
                    <a:ext uri="{9D8B030D-6E8A-4147-A177-3AD203B41FA5}">
                      <a16:colId xmlns:a16="http://schemas.microsoft.com/office/drawing/2014/main" val="2224653310"/>
                    </a:ext>
                  </a:extLst>
                </a:gridCol>
                <a:gridCol w="623655">
                  <a:extLst>
                    <a:ext uri="{9D8B030D-6E8A-4147-A177-3AD203B41FA5}">
                      <a16:colId xmlns:a16="http://schemas.microsoft.com/office/drawing/2014/main" val="1842877526"/>
                    </a:ext>
                  </a:extLst>
                </a:gridCol>
                <a:gridCol w="856346">
                  <a:extLst>
                    <a:ext uri="{9D8B030D-6E8A-4147-A177-3AD203B41FA5}">
                      <a16:colId xmlns:a16="http://schemas.microsoft.com/office/drawing/2014/main" val="3989991875"/>
                    </a:ext>
                  </a:extLst>
                </a:gridCol>
                <a:gridCol w="623655">
                  <a:extLst>
                    <a:ext uri="{9D8B030D-6E8A-4147-A177-3AD203B41FA5}">
                      <a16:colId xmlns:a16="http://schemas.microsoft.com/office/drawing/2014/main" val="2986303699"/>
                    </a:ext>
                  </a:extLst>
                </a:gridCol>
                <a:gridCol w="623655">
                  <a:extLst>
                    <a:ext uri="{9D8B030D-6E8A-4147-A177-3AD203B41FA5}">
                      <a16:colId xmlns:a16="http://schemas.microsoft.com/office/drawing/2014/main" val="760744043"/>
                    </a:ext>
                  </a:extLst>
                </a:gridCol>
              </a:tblGrid>
              <a:tr h="123977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ANOVA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9307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spent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 of Squares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Square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826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Between Groups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150605.676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150605.676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66.912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0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Groups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3155639.687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2250.813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51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3306245.363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27719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54253" y="4512950"/>
            <a:ext cx="45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Marginal means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02379" y="6434336"/>
            <a:ext cx="446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ANOVA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93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Shopping and Coupon Use – </a:t>
            </a:r>
            <a:r>
              <a:rPr lang="en-IN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nivariate Analysis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graphicFrame>
        <p:nvGraphicFramePr>
          <p:cNvPr id="67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421583"/>
              </p:ext>
            </p:extLst>
          </p:nvPr>
        </p:nvGraphicFramePr>
        <p:xfrm>
          <a:off x="910704" y="1939179"/>
          <a:ext cx="5085884" cy="4034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6892" y="1200515"/>
            <a:ext cx="8726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Keeping amount as the dependent variable, we can use univariate analysis (GLM) to obtain what kind of interaction effects between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shopfor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couponuse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influence amount variable.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7442"/>
              </p:ext>
            </p:extLst>
          </p:nvPr>
        </p:nvGraphicFramePr>
        <p:xfrm>
          <a:off x="9198591" y="1316077"/>
          <a:ext cx="2579427" cy="946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146">
                  <a:extLst>
                    <a:ext uri="{9D8B030D-6E8A-4147-A177-3AD203B41FA5}">
                      <a16:colId xmlns:a16="http://schemas.microsoft.com/office/drawing/2014/main" val="3092071911"/>
                    </a:ext>
                  </a:extLst>
                </a:gridCol>
                <a:gridCol w="524122">
                  <a:extLst>
                    <a:ext uri="{9D8B030D-6E8A-4147-A177-3AD203B41FA5}">
                      <a16:colId xmlns:a16="http://schemas.microsoft.com/office/drawing/2014/main" val="2971365237"/>
                    </a:ext>
                  </a:extLst>
                </a:gridCol>
                <a:gridCol w="703821">
                  <a:extLst>
                    <a:ext uri="{9D8B030D-6E8A-4147-A177-3AD203B41FA5}">
                      <a16:colId xmlns:a16="http://schemas.microsoft.com/office/drawing/2014/main" val="3824377638"/>
                    </a:ext>
                  </a:extLst>
                </a:gridCol>
                <a:gridCol w="842338">
                  <a:extLst>
                    <a:ext uri="{9D8B030D-6E8A-4147-A177-3AD203B41FA5}">
                      <a16:colId xmlns:a16="http://schemas.microsoft.com/office/drawing/2014/main" val="3828421684"/>
                    </a:ext>
                  </a:extLst>
                </a:gridCol>
              </a:tblGrid>
              <a:tr h="31432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 err="1">
                          <a:effectLst/>
                        </a:rPr>
                        <a:t>Levene's</a:t>
                      </a:r>
                      <a:r>
                        <a:rPr lang="en-IN" sz="1200" u="none" strike="noStrike" dirty="0">
                          <a:effectLst/>
                        </a:rPr>
                        <a:t> Test of Equality of Error </a:t>
                      </a:r>
                      <a:r>
                        <a:rPr lang="en-IN" sz="1200" u="none" strike="noStrike" dirty="0" err="1">
                          <a:effectLst/>
                        </a:rPr>
                        <a:t>Variances</a:t>
                      </a:r>
                      <a:r>
                        <a:rPr lang="en-IN" sz="1200" u="none" strike="noStrike" baseline="30000" dirty="0" err="1">
                          <a:effectLst/>
                        </a:rPr>
                        <a:t>a</a:t>
                      </a:r>
                      <a:endParaRPr lang="en-IN" sz="1200" b="1" i="0" u="none" strike="noStrike" dirty="0">
                        <a:solidFill>
                          <a:srgbClr val="9933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6388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Dependent Variable: </a:t>
                      </a:r>
                      <a:endParaRPr lang="en-IN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83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df1</a:t>
                      </a:r>
                      <a:endParaRPr lang="en-IN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df2</a:t>
                      </a:r>
                      <a:endParaRPr lang="en-IN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Sig.</a:t>
                      </a:r>
                      <a:endParaRPr lang="en-IN" sz="11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8427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14.579</a:t>
                      </a:r>
                      <a:endParaRPr lang="en-IN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1398</a:t>
                      </a:r>
                      <a:endParaRPr lang="en-IN" sz="11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 dirty="0">
                          <a:effectLst/>
                        </a:rPr>
                        <a:t>0.000</a:t>
                      </a:r>
                      <a:endParaRPr lang="en-IN" sz="11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323755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89409" y="2378424"/>
            <a:ext cx="2920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Assumption of homo-variance failed</a:t>
            </a:r>
            <a:endParaRPr lang="en-IN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43327"/>
              </p:ext>
            </p:extLst>
          </p:nvPr>
        </p:nvGraphicFramePr>
        <p:xfrm>
          <a:off x="5704763" y="3440768"/>
          <a:ext cx="6073255" cy="2648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139">
                  <a:extLst>
                    <a:ext uri="{9D8B030D-6E8A-4147-A177-3AD203B41FA5}">
                      <a16:colId xmlns:a16="http://schemas.microsoft.com/office/drawing/2014/main" val="750248957"/>
                    </a:ext>
                  </a:extLst>
                </a:gridCol>
                <a:gridCol w="1417093">
                  <a:extLst>
                    <a:ext uri="{9D8B030D-6E8A-4147-A177-3AD203B41FA5}">
                      <a16:colId xmlns:a16="http://schemas.microsoft.com/office/drawing/2014/main" val="1097494108"/>
                    </a:ext>
                  </a:extLst>
                </a:gridCol>
                <a:gridCol w="647814">
                  <a:extLst>
                    <a:ext uri="{9D8B030D-6E8A-4147-A177-3AD203B41FA5}">
                      <a16:colId xmlns:a16="http://schemas.microsoft.com/office/drawing/2014/main" val="1714490941"/>
                    </a:ext>
                  </a:extLst>
                </a:gridCol>
                <a:gridCol w="809767">
                  <a:extLst>
                    <a:ext uri="{9D8B030D-6E8A-4147-A177-3AD203B41FA5}">
                      <a16:colId xmlns:a16="http://schemas.microsoft.com/office/drawing/2014/main" val="60516922"/>
                    </a:ext>
                  </a:extLst>
                </a:gridCol>
                <a:gridCol w="647814">
                  <a:extLst>
                    <a:ext uri="{9D8B030D-6E8A-4147-A177-3AD203B41FA5}">
                      <a16:colId xmlns:a16="http://schemas.microsoft.com/office/drawing/2014/main" val="3384074999"/>
                    </a:ext>
                  </a:extLst>
                </a:gridCol>
                <a:gridCol w="647814">
                  <a:extLst>
                    <a:ext uri="{9D8B030D-6E8A-4147-A177-3AD203B41FA5}">
                      <a16:colId xmlns:a16="http://schemas.microsoft.com/office/drawing/2014/main" val="3709358684"/>
                    </a:ext>
                  </a:extLst>
                </a:gridCol>
                <a:gridCol w="647814">
                  <a:extLst>
                    <a:ext uri="{9D8B030D-6E8A-4147-A177-3AD203B41FA5}">
                      <a16:colId xmlns:a16="http://schemas.microsoft.com/office/drawing/2014/main" val="3221448168"/>
                    </a:ext>
                  </a:extLst>
                </a:gridCol>
              </a:tblGrid>
              <a:tr h="199140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Dependent Variable: 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805670"/>
                  </a:ext>
                </a:extLst>
              </a:tr>
              <a:tr h="5117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Source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>
                          <a:effectLst/>
                        </a:rPr>
                        <a:t>Type III Sum of Squares</a:t>
                      </a:r>
                      <a:endParaRPr lang="en-IN" sz="105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df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Mean Square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F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Sig.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Partial Eta Squared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72117593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Corrected Model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195724.151</a:t>
                      </a:r>
                      <a:r>
                        <a:rPr lang="en-IN" sz="1050" u="none" strike="noStrike" baseline="30000">
                          <a:effectLst/>
                        </a:rPr>
                        <a:t>a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5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39144.830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17.593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0.000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0.059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38583913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Intercept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9664192.793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9664192.793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4343.498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0.000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0.757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3103764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usecouprecode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37906.134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2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18953.067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8.518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0.000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0.012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07387277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shopforrecode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128040.879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128040.879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57.547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0.000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0.040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8862831"/>
                  </a:ext>
                </a:extLst>
              </a:tr>
              <a:tr h="3445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usecouprecode</a:t>
                      </a:r>
                      <a:r>
                        <a:rPr lang="en-IN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* </a:t>
                      </a:r>
                      <a:r>
                        <a:rPr lang="en-IN" sz="11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shopforrecode</a:t>
                      </a:r>
                      <a:endParaRPr lang="en-IN" sz="1100" b="1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14674.629</a:t>
                      </a:r>
                      <a:endParaRPr lang="en-IN" sz="1100" b="1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7337.314</a:t>
                      </a:r>
                      <a:endParaRPr lang="en-IN" sz="1100" b="1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3.298</a:t>
                      </a:r>
                      <a:endParaRPr lang="en-IN" sz="1100" b="1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0.037</a:t>
                      </a:r>
                      <a:endParaRPr lang="en-IN" sz="1100" b="1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0.005</a:t>
                      </a:r>
                      <a:endParaRPr lang="en-IN" sz="1100" b="1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06220831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Error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3110521.212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1398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2224.979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76746746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Total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17327659.518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1404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85148694"/>
                  </a:ext>
                </a:extLst>
              </a:tr>
              <a:tr h="1991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Corrected Total</a:t>
                      </a:r>
                      <a:endParaRPr lang="en-IN" sz="105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3306245.363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1403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>
                          <a:effectLst/>
                        </a:rPr>
                        <a:t> </a:t>
                      </a:r>
                      <a:endParaRPr lang="en-IN" sz="105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02646875"/>
                  </a:ext>
                </a:extLst>
              </a:tr>
              <a:tr h="199140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IN" sz="1050" u="none" strike="noStrike" dirty="0">
                          <a:effectLst/>
                        </a:rPr>
                        <a:t>a. R Squared = .059 (Adjusted R Squared = .056)</a:t>
                      </a:r>
                      <a:endParaRPr lang="en-IN" sz="105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284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9555" y="2901644"/>
            <a:ext cx="4570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ran our model using above variables and obtained the following results: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Interaction effect is significant since sig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Main effects are account for more variance explained that the interaction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Interaction effect accounts for very less variance explained.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model has a low overall F statistic.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66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Cont… Shopping and Coupon Use – </a:t>
            </a:r>
            <a:r>
              <a:rPr lang="en-IN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nivariate Analysis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6071"/>
              </p:ext>
            </p:extLst>
          </p:nvPr>
        </p:nvGraphicFramePr>
        <p:xfrm>
          <a:off x="5556739" y="1261111"/>
          <a:ext cx="6364166" cy="2791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440">
                  <a:extLst>
                    <a:ext uri="{9D8B030D-6E8A-4147-A177-3AD203B41FA5}">
                      <a16:colId xmlns:a16="http://schemas.microsoft.com/office/drawing/2014/main" val="1894075125"/>
                    </a:ext>
                  </a:extLst>
                </a:gridCol>
                <a:gridCol w="1728806">
                  <a:extLst>
                    <a:ext uri="{9D8B030D-6E8A-4147-A177-3AD203B41FA5}">
                      <a16:colId xmlns:a16="http://schemas.microsoft.com/office/drawing/2014/main" val="2689636180"/>
                    </a:ext>
                  </a:extLst>
                </a:gridCol>
                <a:gridCol w="1415460">
                  <a:extLst>
                    <a:ext uri="{9D8B030D-6E8A-4147-A177-3AD203B41FA5}">
                      <a16:colId xmlns:a16="http://schemas.microsoft.com/office/drawing/2014/main" val="3050096314"/>
                    </a:ext>
                  </a:extLst>
                </a:gridCol>
                <a:gridCol w="1415460">
                  <a:extLst>
                    <a:ext uri="{9D8B030D-6E8A-4147-A177-3AD203B41FA5}">
                      <a16:colId xmlns:a16="http://schemas.microsoft.com/office/drawing/2014/main" val="2133272792"/>
                    </a:ext>
                  </a:extLst>
                </a:gridCol>
              </a:tblGrid>
              <a:tr h="165925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</a:rPr>
                        <a:t>Contrast Results (K Matrix)</a:t>
                      </a:r>
                      <a:endParaRPr lang="en-IN" sz="1200" b="1" i="0" u="none" strike="noStrike">
                        <a:solidFill>
                          <a:srgbClr val="9933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1759"/>
                  </a:ext>
                </a:extLst>
              </a:tr>
              <a:tr h="169882">
                <a:tc rowSpan="2" gridSpan="3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3 categories Simple Contrast</a:t>
                      </a:r>
                      <a:r>
                        <a:rPr lang="en-IN" sz="1000" u="none" strike="noStrike" baseline="30000">
                          <a:effectLst/>
                        </a:rPr>
                        <a:t>a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</a:rPr>
                        <a:t>Dependent Variable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22300389"/>
                  </a:ext>
                </a:extLst>
              </a:tr>
              <a:tr h="137379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>
                          <a:effectLst/>
                        </a:rPr>
                        <a:t>Amount spent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3473996"/>
                  </a:ext>
                </a:extLst>
              </a:tr>
              <a:tr h="137379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effectLst/>
                        </a:rPr>
                        <a:t>Level 2 vs. Level 1</a:t>
                      </a:r>
                      <a:endParaRPr lang="en-IN" sz="100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Contrast Estimate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9.370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69024304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Hypothesized Value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10163423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Difference (Estimate - Hypothesized)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9.370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5543584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Std. Error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3.060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65617420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Sig.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0.002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8578386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95% Confidence Interval for Difference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Lower Bound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3.366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58397264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Upper Bound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15.373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70363328"/>
                  </a:ext>
                </a:extLst>
              </a:tr>
              <a:tr h="137379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effectLst/>
                        </a:rPr>
                        <a:t>Level 3 vs. Level 1</a:t>
                      </a:r>
                      <a:endParaRPr lang="en-IN" sz="1000" b="0" i="0" u="none" strike="noStrike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Contrast Estimate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15.787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47612419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Hypothesized Value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31136642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Difference (Estimate - Hypothesized)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15.787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61593238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Std. Error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4.030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7345656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Sig.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0.000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05128359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95% Confidence Interval for Difference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Lower Bound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>
                          <a:effectLst/>
                        </a:rPr>
                        <a:t>7.883</a:t>
                      </a:r>
                      <a:endParaRPr lang="en-IN" sz="10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7704820"/>
                  </a:ext>
                </a:extLst>
              </a:tr>
              <a:tr h="1373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Upper Bound</a:t>
                      </a:r>
                      <a:endParaRPr lang="en-IN" sz="10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000" u="none" strike="noStrike" dirty="0">
                          <a:effectLst/>
                        </a:rPr>
                        <a:t>23.692</a:t>
                      </a:r>
                      <a:endParaRPr lang="en-IN" sz="10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1191211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26"/>
              </p:ext>
            </p:extLst>
          </p:nvPr>
        </p:nvGraphicFramePr>
        <p:xfrm>
          <a:off x="5556739" y="4576240"/>
          <a:ext cx="636416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440">
                  <a:extLst>
                    <a:ext uri="{9D8B030D-6E8A-4147-A177-3AD203B41FA5}">
                      <a16:colId xmlns:a16="http://schemas.microsoft.com/office/drawing/2014/main" val="2404792328"/>
                    </a:ext>
                  </a:extLst>
                </a:gridCol>
                <a:gridCol w="1728806">
                  <a:extLst>
                    <a:ext uri="{9D8B030D-6E8A-4147-A177-3AD203B41FA5}">
                      <a16:colId xmlns:a16="http://schemas.microsoft.com/office/drawing/2014/main" val="169112412"/>
                    </a:ext>
                  </a:extLst>
                </a:gridCol>
                <a:gridCol w="1415460">
                  <a:extLst>
                    <a:ext uri="{9D8B030D-6E8A-4147-A177-3AD203B41FA5}">
                      <a16:colId xmlns:a16="http://schemas.microsoft.com/office/drawing/2014/main" val="1353047047"/>
                    </a:ext>
                  </a:extLst>
                </a:gridCol>
                <a:gridCol w="1415460">
                  <a:extLst>
                    <a:ext uri="{9D8B030D-6E8A-4147-A177-3AD203B41FA5}">
                      <a16:colId xmlns:a16="http://schemas.microsoft.com/office/drawing/2014/main" val="2774280766"/>
                    </a:ext>
                  </a:extLst>
                </a:gridCol>
              </a:tblGrid>
              <a:tr h="190500">
                <a:tc rowSpan="2" gridSpan="3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Recoded Simple Contrast</a:t>
                      </a:r>
                      <a:r>
                        <a:rPr lang="en-IN" sz="900" u="none" strike="noStrike" baseline="30000">
                          <a:effectLst/>
                        </a:rPr>
                        <a:t>a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Dependent Variable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86132501"/>
                  </a:ext>
                </a:extLst>
              </a:tr>
              <a:tr h="190500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Amount spent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977068"/>
                  </a:ext>
                </a:extLst>
              </a:tr>
              <a:tr h="190500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Level 2 vs. Level 1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Contrast Estimate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22.345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99444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Hypothesized Value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2167335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Difference (Estimate - Hypothesized)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22.345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3136169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Std. Error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2.946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114966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Sig.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0.000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6259436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95% Confidence Interval for Difference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Lower Bound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>
                          <a:effectLst/>
                        </a:rPr>
                        <a:t>16.567</a:t>
                      </a:r>
                      <a:endParaRPr lang="en-IN" sz="900" b="0" i="0" u="none" strike="noStrike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48731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</a:rPr>
                        <a:t>Upper Bound</a:t>
                      </a:r>
                      <a:endParaRPr lang="en-IN" sz="900" b="0" i="0" u="none" strike="noStrike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900" u="none" strike="noStrike" dirty="0">
                          <a:effectLst/>
                        </a:rPr>
                        <a:t>28.123</a:t>
                      </a:r>
                      <a:endParaRPr lang="en-IN" sz="900" b="0" i="0" u="none" strike="noStrike" dirty="0">
                        <a:solidFill>
                          <a:srgbClr val="99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42501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56738" y="4129590"/>
            <a:ext cx="51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results for Coupon Use variable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70805" y="6290740"/>
            <a:ext cx="51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Contrast results for </a:t>
            </a:r>
            <a:r>
              <a:rPr lang="en-US" dirty="0" err="1" smtClean="0"/>
              <a:t>Shopfor</a:t>
            </a:r>
            <a:r>
              <a:rPr lang="en-US" dirty="0" smtClean="0"/>
              <a:t> variable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8623" y="1434905"/>
            <a:ext cx="4205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Both these tests reveal that the main influence have statistically significant influence on amount (p-value&lt;0.05).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“Contrast estimate” metric tells us the size of the difference of the mean with “first” category as reference.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2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57"/>
          <p:cNvSpPr/>
          <p:nvPr/>
        </p:nvSpPr>
        <p:spPr>
          <a:xfrm>
            <a:off x="779555" y="252859"/>
            <a:ext cx="11412448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IN" altLang="zh-CN" sz="2400" dirty="0" smtClean="0"/>
              <a:t>Gender and Coupon Use – </a:t>
            </a:r>
            <a:r>
              <a:rPr lang="en-IN" altLang="zh-C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</a:t>
            </a:r>
            <a:r>
              <a:rPr lang="en-IN" altLang="zh-C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nivariate Analysis</a:t>
            </a:r>
            <a:endParaRPr lang="zh-CN" alt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79554" y="1280160"/>
            <a:ext cx="911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 don’t require analysis of covariance because there are no continuous predictors, all predictors are categorical, if there was a continuous predictor we could have used ANCOVA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88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3389</TotalTime>
  <Words>832</Words>
  <Application>Microsoft Office PowerPoint</Application>
  <PresentationFormat>Widescreen</PresentationFormat>
  <Paragraphs>280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SimSun</vt:lpstr>
      <vt:lpstr>Arial</vt:lpstr>
      <vt:lpstr>Arial Bold</vt:lpstr>
      <vt:lpstr>Calibri</vt:lpstr>
      <vt:lpstr>Century Gothic</vt:lpstr>
      <vt:lpstr>Eras Light ITC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saral joshi</cp:lastModifiedBy>
  <cp:revision>289</cp:revision>
  <dcterms:created xsi:type="dcterms:W3CDTF">2015-04-07T16:28:23Z</dcterms:created>
  <dcterms:modified xsi:type="dcterms:W3CDTF">2016-11-27T10:19:06Z</dcterms:modified>
  <cp:category/>
</cp:coreProperties>
</file>