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2" r:id="rId5"/>
    <p:sldId id="264" r:id="rId6"/>
    <p:sldId id="269" r:id="rId7"/>
    <p:sldId id="265" r:id="rId8"/>
    <p:sldId id="27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333"/>
    <a:srgbClr val="FE58C7"/>
    <a:srgbClr val="33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1"/>
    <p:restoredTop sz="94696"/>
  </p:normalViewPr>
  <p:slideViewPr>
    <p:cSldViewPr snapToGrid="0" snapToObjects="1">
      <p:cViewPr varScale="1">
        <p:scale>
          <a:sx n="69" d="100"/>
          <a:sy n="69" d="100"/>
        </p:scale>
        <p:origin x="10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10/15/2016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alpha val="21000"/>
              </a:srgbClr>
            </a:gs>
            <a:gs pos="66000">
              <a:srgbClr val="E96333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Bencare</a:t>
            </a:r>
            <a:r>
              <a:rPr lang="en-US" sz="7200" dirty="0" smtClean="0"/>
              <a:t> insurance company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Saral</a:t>
            </a:r>
            <a:r>
              <a:rPr lang="en-US" dirty="0" smtClean="0"/>
              <a:t> Joshi &amp; </a:t>
            </a:r>
            <a:r>
              <a:rPr lang="en-US" dirty="0" err="1" smtClean="0"/>
              <a:t>Yuanyuan</a:t>
            </a:r>
            <a:r>
              <a:rPr lang="en-US" dirty="0" smtClean="0"/>
              <a:t> Tong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246376"/>
            <a:ext cx="11480800" cy="4611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two different scales </a:t>
            </a:r>
            <a:r>
              <a:rPr lang="en-US" dirty="0"/>
              <a:t>used in the questionnaire, 1-10 and 1-7. </a:t>
            </a:r>
            <a:r>
              <a:rPr lang="en-US" dirty="0" smtClean="0"/>
              <a:t>However, we do not need to standardize variables scales since SPPS by default uses correlation matrix which is standardized.</a:t>
            </a:r>
          </a:p>
          <a:p>
            <a:pPr>
              <a:lnSpc>
                <a:spcPct val="200000"/>
              </a:lnSpc>
            </a:pPr>
            <a:r>
              <a:rPr lang="en-US" dirty="0"/>
              <a:t>Since our data is </a:t>
            </a:r>
            <a:r>
              <a:rPr lang="en-US" dirty="0">
                <a:solidFill>
                  <a:srgbClr val="FF0000"/>
                </a:solidFill>
              </a:rPr>
              <a:t>mostly non-normal</a:t>
            </a:r>
            <a:r>
              <a:rPr lang="en-US" dirty="0"/>
              <a:t>, w</a:t>
            </a:r>
            <a:r>
              <a:rPr lang="en-US" dirty="0" smtClean="0"/>
              <a:t>e choose </a:t>
            </a:r>
            <a:r>
              <a:rPr lang="en-US" dirty="0">
                <a:solidFill>
                  <a:srgbClr val="FF0000"/>
                </a:solidFill>
              </a:rPr>
              <a:t>Principal Axis Factoring (</a:t>
            </a:r>
            <a:r>
              <a:rPr lang="en-US" dirty="0" smtClean="0">
                <a:solidFill>
                  <a:srgbClr val="FF0000"/>
                </a:solidFill>
              </a:rPr>
              <a:t>PAF) </a:t>
            </a:r>
            <a:r>
              <a:rPr lang="en-US" dirty="0" smtClean="0"/>
              <a:t>as </a:t>
            </a:r>
            <a:r>
              <a:rPr lang="en-US" dirty="0"/>
              <a:t>it takes non – normality into </a:t>
            </a:r>
            <a:r>
              <a:rPr lang="en-US" dirty="0" smtClean="0"/>
              <a:t>account.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800" dirty="0" smtClean="0"/>
              <a:t>-Normality &amp; Scaling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0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Bencare</a:t>
            </a:r>
            <a:r>
              <a:rPr lang="en-US" dirty="0"/>
              <a:t> has been </a:t>
            </a:r>
            <a:r>
              <a:rPr lang="en-US" b="1" dirty="0">
                <a:solidFill>
                  <a:srgbClr val="FF0000"/>
                </a:solidFill>
              </a:rPr>
              <a:t>losing loyal customers </a:t>
            </a:r>
            <a:r>
              <a:rPr lang="en-US" dirty="0"/>
              <a:t>to its competitors in recent times. 5 key variables were identified </a:t>
            </a:r>
            <a:r>
              <a:rPr lang="en-US" dirty="0" smtClean="0"/>
              <a:t>by management </a:t>
            </a:r>
            <a:r>
              <a:rPr lang="en-US" dirty="0" smtClean="0"/>
              <a:t>to </a:t>
            </a:r>
            <a:r>
              <a:rPr lang="en-US" dirty="0"/>
              <a:t>better understand customer base and a survey was conducted. Post data collection, </a:t>
            </a:r>
            <a:r>
              <a:rPr lang="en-US" dirty="0" smtClean="0"/>
              <a:t>It is necessary for </a:t>
            </a:r>
            <a:r>
              <a:rPr lang="en-US" dirty="0" err="1" smtClean="0"/>
              <a:t>Bencare</a:t>
            </a:r>
            <a:r>
              <a:rPr lang="en-US" dirty="0" smtClean="0"/>
              <a:t> to </a:t>
            </a:r>
            <a:r>
              <a:rPr lang="en-US" dirty="0">
                <a:solidFill>
                  <a:srgbClr val="FF0000"/>
                </a:solidFill>
              </a:rPr>
              <a:t>analyze if these key variables are effective</a:t>
            </a:r>
            <a:r>
              <a:rPr lang="en-US" dirty="0"/>
              <a:t> in addressing business needs in terms of how customers view the company, its products, and company-customer relationship.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set &amp; </a:t>
            </a:r>
            <a:r>
              <a:rPr lang="en-US" dirty="0" err="1" smtClean="0"/>
              <a:t>aSSUMPTIONS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sz="2800" dirty="0" smtClean="0"/>
              <a:t>-Basic description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199" y="5873168"/>
            <a:ext cx="3575896" cy="48463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Example: Customer </a:t>
            </a:r>
            <a:r>
              <a:rPr lang="en-US" sz="1400" smtClean="0"/>
              <a:t>Loyalty Survey Result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749" y="1983140"/>
            <a:ext cx="6007233" cy="375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1400" dirty="0" smtClean="0"/>
              <a:t>The </a:t>
            </a:r>
            <a:r>
              <a:rPr lang="en-US" sz="1400" dirty="0"/>
              <a:t>dataset contains </a:t>
            </a:r>
            <a:r>
              <a:rPr lang="en-US" sz="1400" dirty="0">
                <a:solidFill>
                  <a:srgbClr val="FF0000"/>
                </a:solidFill>
              </a:rPr>
              <a:t>39</a:t>
            </a:r>
            <a:r>
              <a:rPr lang="en-US" sz="1400" dirty="0"/>
              <a:t> </a:t>
            </a:r>
            <a:r>
              <a:rPr lang="en-US" sz="1400" dirty="0" smtClean="0"/>
              <a:t>variables. </a:t>
            </a:r>
            <a:br>
              <a:rPr lang="en-US" sz="1400" dirty="0" smtClean="0"/>
            </a:br>
            <a:r>
              <a:rPr lang="en-US" sz="1400" dirty="0" smtClean="0"/>
              <a:t>Analyzing </a:t>
            </a:r>
            <a:r>
              <a:rPr lang="en-US" sz="1400" dirty="0" smtClean="0">
                <a:solidFill>
                  <a:schemeClr val="accent1"/>
                </a:solidFill>
              </a:rPr>
              <a:t>25</a:t>
            </a:r>
            <a:r>
              <a:rPr lang="en-US" sz="1400" dirty="0" smtClean="0"/>
              <a:t> variables </a:t>
            </a:r>
            <a:br>
              <a:rPr lang="en-US" sz="1400" dirty="0" smtClean="0"/>
            </a:br>
            <a:r>
              <a:rPr lang="en-US" sz="1400" dirty="0" smtClean="0"/>
              <a:t>Assumed data </a:t>
            </a:r>
            <a:r>
              <a:rPr lang="en-US" sz="1400" dirty="0"/>
              <a:t>has </a:t>
            </a:r>
            <a:r>
              <a:rPr lang="en-US" sz="1400" dirty="0">
                <a:solidFill>
                  <a:srgbClr val="FF0000"/>
                </a:solidFill>
              </a:rPr>
              <a:t>5 underlying </a:t>
            </a:r>
            <a:r>
              <a:rPr lang="en-US" sz="1400" dirty="0" smtClean="0">
                <a:solidFill>
                  <a:srgbClr val="FF0000"/>
                </a:solidFill>
              </a:rPr>
              <a:t>factors </a:t>
            </a:r>
            <a:r>
              <a:rPr lang="en-US" sz="1400" dirty="0" smtClean="0"/>
              <a:t>identified by management.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1</a:t>
            </a:r>
            <a:r>
              <a:rPr lang="en-US" sz="1400" dirty="0"/>
              <a:t>. Customer’s Trust in the Company Representative (Rep17 to Rep </a:t>
            </a:r>
            <a:r>
              <a:rPr lang="en-US" sz="1400" dirty="0" smtClean="0"/>
              <a:t>20)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dirty="0"/>
              <a:t>. Customer’s Trust in the Company (Prac17 to </a:t>
            </a:r>
            <a:r>
              <a:rPr lang="en-US" sz="1400" dirty="0" smtClean="0"/>
              <a:t>Prac20)</a:t>
            </a:r>
            <a:br>
              <a:rPr lang="en-US" sz="1400" dirty="0" smtClean="0"/>
            </a:br>
            <a:r>
              <a:rPr lang="en-US" sz="1400" dirty="0" smtClean="0"/>
              <a:t>3</a:t>
            </a:r>
            <a:r>
              <a:rPr lang="en-US" sz="1400" dirty="0"/>
              <a:t>. Customer Satisfaction with Company products (Inter1 to </a:t>
            </a:r>
            <a:r>
              <a:rPr lang="en-US" sz="1400" dirty="0" smtClean="0"/>
              <a:t>Inter3)</a:t>
            </a:r>
            <a:br>
              <a:rPr lang="en-US" sz="1400" dirty="0" smtClean="0"/>
            </a:br>
            <a:r>
              <a:rPr lang="en-US" sz="1400" dirty="0" smtClean="0"/>
              <a:t>4</a:t>
            </a:r>
            <a:r>
              <a:rPr lang="en-US" sz="1400" dirty="0"/>
              <a:t>. Customer’s Value (benefits relative to costs) Assessment (Val1 to Val6)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5</a:t>
            </a:r>
            <a:r>
              <a:rPr lang="en-US" sz="1400" dirty="0"/>
              <a:t>. Customer Loyalty (Loy1 to Loy8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70000"/>
              </a:lnSpc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2983" y="2117677"/>
            <a:ext cx="5805054" cy="3341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400" dirty="0" smtClean="0"/>
              <a:t>Standard deviation of all variables is </a:t>
            </a:r>
            <a:r>
              <a:rPr lang="en-US" sz="3400" dirty="0" smtClean="0">
                <a:solidFill>
                  <a:srgbClr val="FF0000"/>
                </a:solidFill>
              </a:rPr>
              <a:t>greater than 1 and similar. </a:t>
            </a:r>
          </a:p>
          <a:p>
            <a:pPr>
              <a:lnSpc>
                <a:spcPct val="150000"/>
              </a:lnSpc>
            </a:pPr>
            <a:r>
              <a:rPr lang="en-US" sz="3400" dirty="0" smtClean="0"/>
              <a:t>Variables have skewed distribution but </a:t>
            </a:r>
            <a:r>
              <a:rPr lang="en-US" sz="3400" dirty="0"/>
              <a:t>Data set is large enough to run factor analysis</a:t>
            </a:r>
            <a:r>
              <a:rPr lang="en-US" sz="3400" dirty="0" smtClean="0"/>
              <a:t>, assuming weak normality </a:t>
            </a:r>
            <a:r>
              <a:rPr lang="en-US" sz="3400" dirty="0"/>
              <a:t>very few missing </a:t>
            </a:r>
            <a:r>
              <a:rPr lang="en-US" sz="3400" dirty="0" smtClean="0"/>
              <a:t>values</a:t>
            </a:r>
          </a:p>
          <a:p>
            <a:pPr>
              <a:lnSpc>
                <a:spcPct val="150000"/>
              </a:lnSpc>
            </a:pPr>
            <a:r>
              <a:rPr lang="en-US" sz="3400" dirty="0" smtClean="0"/>
              <a:t>Further discussion on normality and scaling has been discussed at the end of the presentation</a:t>
            </a:r>
            <a:endParaRPr lang="en-US" sz="3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577"/>
            <a:ext cx="10058400" cy="1609344"/>
          </a:xfrm>
        </p:spPr>
        <p:txBody>
          <a:bodyPr/>
          <a:lstStyle/>
          <a:p>
            <a:r>
              <a:rPr lang="en-US" dirty="0" smtClean="0"/>
              <a:t>BEST 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79984"/>
              </p:ext>
            </p:extLst>
          </p:nvPr>
        </p:nvGraphicFramePr>
        <p:xfrm>
          <a:off x="817419" y="1717964"/>
          <a:ext cx="6082143" cy="1717961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2437331">
                  <a:extLst>
                    <a:ext uri="{9D8B030D-6E8A-4147-A177-3AD203B41FA5}">
                      <a16:colId xmlns:a16="http://schemas.microsoft.com/office/drawing/2014/main" val="1021513468"/>
                    </a:ext>
                  </a:extLst>
                </a:gridCol>
                <a:gridCol w="2437331">
                  <a:extLst>
                    <a:ext uri="{9D8B030D-6E8A-4147-A177-3AD203B41FA5}">
                      <a16:colId xmlns:a16="http://schemas.microsoft.com/office/drawing/2014/main" val="2221972950"/>
                    </a:ext>
                  </a:extLst>
                </a:gridCol>
                <a:gridCol w="1207481">
                  <a:extLst>
                    <a:ext uri="{9D8B030D-6E8A-4147-A177-3AD203B41FA5}">
                      <a16:colId xmlns:a16="http://schemas.microsoft.com/office/drawing/2014/main" val="2276922262"/>
                    </a:ext>
                  </a:extLst>
                </a:gridCol>
              </a:tblGrid>
              <a:tr h="2798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KMO and Bartlett's Test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31884"/>
                  </a:ext>
                </a:extLst>
              </a:tr>
              <a:tr h="51327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Kaiser-Meyer-</a:t>
                      </a:r>
                      <a:r>
                        <a:rPr lang="en-IN" sz="1200" b="1" u="none" strike="noStrike" dirty="0" err="1">
                          <a:effectLst/>
                        </a:rPr>
                        <a:t>Olkin</a:t>
                      </a:r>
                      <a:r>
                        <a:rPr lang="en-IN" sz="1200" b="1" u="none" strike="noStrike" dirty="0">
                          <a:effectLst/>
                        </a:rPr>
                        <a:t> Measure of Sampling Adequacy.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0.958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85279"/>
                  </a:ext>
                </a:extLst>
              </a:tr>
              <a:tr h="36499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effectLst/>
                        </a:rPr>
                        <a:t>Bartlett's Test of Sphericity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Approx. Chi-Square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27096.924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437091"/>
                  </a:ext>
                </a:extLst>
              </a:tr>
              <a:tr h="2798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 err="1">
                          <a:effectLst/>
                        </a:rPr>
                        <a:t>df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253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376061"/>
                  </a:ext>
                </a:extLst>
              </a:tr>
              <a:tr h="2798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>
                          <a:effectLst/>
                        </a:rPr>
                        <a:t>Sig.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0.000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36409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35091" y="1579415"/>
            <a:ext cx="4502728" cy="185650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IN" sz="1400" dirty="0"/>
              <a:t>Sampling adequacy of </a:t>
            </a:r>
            <a:r>
              <a:rPr lang="en-IN" sz="1400" dirty="0">
                <a:solidFill>
                  <a:srgbClr val="FF0000"/>
                </a:solidFill>
              </a:rPr>
              <a:t>0.958 </a:t>
            </a:r>
            <a:r>
              <a:rPr lang="en-IN" sz="1400" dirty="0"/>
              <a:t>is a very good indicator that our model is good, since it is above 0.9. </a:t>
            </a:r>
            <a:r>
              <a:rPr lang="en-IN" sz="1400" dirty="0" smtClean="0"/>
              <a:t>Anti-image </a:t>
            </a:r>
            <a:r>
              <a:rPr lang="en-IN" sz="1400" dirty="0"/>
              <a:t>correlation </a:t>
            </a:r>
            <a:r>
              <a:rPr lang="en-IN" sz="1400" dirty="0" smtClean="0"/>
              <a:t>matrix also gave good results for individual variables.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7135091" y="3721251"/>
            <a:ext cx="4502727" cy="2246769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dirty="0"/>
              <a:t>In the case, for Eigen values&gt;1, the total variance explained is less, i.e. </a:t>
            </a:r>
            <a:r>
              <a:rPr lang="en-US" sz="1400" dirty="0" smtClean="0"/>
              <a:t>77</a:t>
            </a:r>
            <a:r>
              <a:rPr lang="en-US" sz="1400" dirty="0" smtClean="0"/>
              <a:t>%, </a:t>
            </a:r>
            <a:r>
              <a:rPr lang="en-US" sz="1400" dirty="0"/>
              <a:t>we can go up to </a:t>
            </a:r>
            <a:r>
              <a:rPr lang="en-US" sz="1400" dirty="0" smtClean="0">
                <a:solidFill>
                  <a:srgbClr val="FF0000"/>
                </a:solidFill>
              </a:rPr>
              <a:t>83</a:t>
            </a:r>
            <a:r>
              <a:rPr lang="en-US" sz="1400" dirty="0" smtClean="0">
                <a:solidFill>
                  <a:srgbClr val="FF0000"/>
                </a:solidFill>
              </a:rPr>
              <a:t>% </a:t>
            </a:r>
            <a:r>
              <a:rPr lang="en-US" sz="1400" dirty="0"/>
              <a:t>by setting the selection criteria to </a:t>
            </a:r>
            <a:r>
              <a:rPr lang="en-US" sz="1400" dirty="0">
                <a:solidFill>
                  <a:srgbClr val="FF0000"/>
                </a:solidFill>
              </a:rPr>
              <a:t>Eigen Values&gt;0.7</a:t>
            </a:r>
            <a:r>
              <a:rPr lang="en-US" sz="1400" dirty="0"/>
              <a:t>. This threshold is known as the </a:t>
            </a:r>
            <a:r>
              <a:rPr lang="en-US" sz="1400" b="1" dirty="0">
                <a:solidFill>
                  <a:srgbClr val="FF0000"/>
                </a:solidFill>
              </a:rPr>
              <a:t>Joliffe criteria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>
              <a:lnSpc>
                <a:spcPct val="200000"/>
              </a:lnSpc>
            </a:pPr>
            <a:r>
              <a:rPr lang="en-US" sz="1400" dirty="0" smtClean="0"/>
              <a:t>Therefore, we get 5 factors for further analysis.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96564"/>
              </p:ext>
            </p:extLst>
          </p:nvPr>
        </p:nvGraphicFramePr>
        <p:xfrm>
          <a:off x="817419" y="3713298"/>
          <a:ext cx="6082144" cy="26570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26472">
                  <a:extLst>
                    <a:ext uri="{9D8B030D-6E8A-4147-A177-3AD203B41FA5}">
                      <a16:colId xmlns:a16="http://schemas.microsoft.com/office/drawing/2014/main" val="22925749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574636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1805659045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93836818"/>
                    </a:ext>
                  </a:extLst>
                </a:gridCol>
                <a:gridCol w="529731">
                  <a:extLst>
                    <a:ext uri="{9D8B030D-6E8A-4147-A177-3AD203B41FA5}">
                      <a16:colId xmlns:a16="http://schemas.microsoft.com/office/drawing/2014/main" val="3566612685"/>
                    </a:ext>
                  </a:extLst>
                </a:gridCol>
                <a:gridCol w="624106">
                  <a:extLst>
                    <a:ext uri="{9D8B030D-6E8A-4147-A177-3AD203B41FA5}">
                      <a16:colId xmlns:a16="http://schemas.microsoft.com/office/drawing/2014/main" val="3140952806"/>
                    </a:ext>
                  </a:extLst>
                </a:gridCol>
                <a:gridCol w="1167310">
                  <a:extLst>
                    <a:ext uri="{9D8B030D-6E8A-4147-A177-3AD203B41FA5}">
                      <a16:colId xmlns:a16="http://schemas.microsoft.com/office/drawing/2014/main" val="2664747149"/>
                    </a:ext>
                  </a:extLst>
                </a:gridCol>
                <a:gridCol w="1170198">
                  <a:extLst>
                    <a:ext uri="{9D8B030D-6E8A-4147-A177-3AD203B41FA5}">
                      <a16:colId xmlns:a16="http://schemas.microsoft.com/office/drawing/2014/main" val="1848687630"/>
                    </a:ext>
                  </a:extLst>
                </a:gridCol>
              </a:tblGrid>
              <a:tr h="28095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Total Variance Explained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7275"/>
                  </a:ext>
                </a:extLst>
              </a:tr>
              <a:tr h="4816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Factor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Initial Eigenvalues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Extraction Sums of Squared Loadings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Rotation Sums of Squared </a:t>
                      </a:r>
                      <a:r>
                        <a:rPr lang="en-IN" sz="1100" b="1" u="none" strike="noStrike" dirty="0" smtClean="0">
                          <a:effectLst/>
                        </a:rPr>
                        <a:t>Loading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09612"/>
                  </a:ext>
                </a:extLst>
              </a:tr>
              <a:tr h="4548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% of Variance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Cumulative 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% of Variance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Cumulative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34158"/>
                  </a:ext>
                </a:extLst>
              </a:tr>
              <a:tr h="2809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15.474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67.279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67.279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15.349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66.734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66.734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13.136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183054"/>
                  </a:ext>
                </a:extLst>
              </a:tr>
              <a:tr h="267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1.584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6.889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74.168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1.332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5.792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72.526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10.451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82327"/>
                  </a:ext>
                </a:extLst>
              </a:tr>
              <a:tr h="267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1.336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5.808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79.977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1.205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5.241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77.767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11.333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97757"/>
                  </a:ext>
                </a:extLst>
              </a:tr>
              <a:tr h="267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0.806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3.505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83.482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0.707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3.074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80.841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11.632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47165"/>
                  </a:ext>
                </a:extLst>
              </a:tr>
              <a:tr h="267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0.684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2.972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86.454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0.506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2.202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83.043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12.077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1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2248" y="-4184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Result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313" y="1442429"/>
            <a:ext cx="5850029" cy="4635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This model coincides with the managements idea that the survey can be factored in 5 key variables 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Factor </a:t>
            </a:r>
            <a:r>
              <a:rPr lang="en-US" sz="1800" b="1" dirty="0"/>
              <a:t>1 can be explained by Customer’s Trust in the Company</a:t>
            </a:r>
            <a:endParaRPr lang="en-IN" sz="1800" dirty="0"/>
          </a:p>
          <a:p>
            <a:pPr lvl="0"/>
            <a:r>
              <a:rPr lang="en-US" sz="1800" b="1" dirty="0"/>
              <a:t>Factor 2 can be explained by Customer Loyalty </a:t>
            </a:r>
            <a:endParaRPr lang="en-IN" sz="1800" dirty="0"/>
          </a:p>
          <a:p>
            <a:pPr lvl="0"/>
            <a:r>
              <a:rPr lang="en-US" sz="1800" b="1" dirty="0"/>
              <a:t>Factor 3 can be explained by Customer’s Trust in the Company Representative </a:t>
            </a:r>
            <a:endParaRPr lang="en-IN" sz="1800" dirty="0"/>
          </a:p>
          <a:p>
            <a:pPr lvl="0"/>
            <a:r>
              <a:rPr lang="en-US" sz="1800" b="1" dirty="0"/>
              <a:t>Factor 4 can be explained by Customer Satisfaction with Company product </a:t>
            </a:r>
            <a:endParaRPr lang="en-IN" sz="1800" dirty="0"/>
          </a:p>
          <a:p>
            <a:pPr lvl="0"/>
            <a:r>
              <a:rPr lang="en-US" sz="1800" b="1" dirty="0"/>
              <a:t>Factor 5 can be explained by Customer’s Value (benefits relative to costs) Assessment </a:t>
            </a:r>
            <a:endParaRPr lang="en-IN" sz="1800" dirty="0"/>
          </a:p>
          <a:p>
            <a:pPr marL="0" indent="0">
              <a:buNone/>
            </a:pPr>
            <a:r>
              <a:rPr lang="en-US" sz="1600" dirty="0" smtClean="0"/>
              <a:t>Notes 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Removed </a:t>
            </a:r>
            <a:r>
              <a:rPr lang="en-US" sz="1600" dirty="0"/>
              <a:t>Cog-loy4 &amp; </a:t>
            </a:r>
            <a:r>
              <a:rPr lang="en-US" sz="1600" dirty="0" smtClean="0"/>
              <a:t>Beh-loy1 variable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FACTOR METHOD – PRINCIPAL AXIS FACTORING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ROTATION – </a:t>
            </a:r>
            <a:r>
              <a:rPr lang="en-US" sz="1600" dirty="0" smtClean="0"/>
              <a:t>OBLIMIN WITH KAISER NORMALIZATION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3" y="1317585"/>
            <a:ext cx="519415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1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7818"/>
            <a:ext cx="10058400" cy="1330037"/>
          </a:xfrm>
        </p:spPr>
        <p:txBody>
          <a:bodyPr/>
          <a:lstStyle/>
          <a:p>
            <a:r>
              <a:rPr lang="en-IN" dirty="0" smtClean="0"/>
              <a:t>COMPARISON WITH OTHER METHODS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0" y="1898075"/>
            <a:ext cx="3616040" cy="3796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5" y="1898075"/>
            <a:ext cx="4619625" cy="38238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796" y="1537855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PAF WITH PROMAX ROTATION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40436" y="1389542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MAXIMUM LIKELIHOOD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11788" y="3422842"/>
            <a:ext cx="2918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Overall, loading is lower in 3 factors, and higher in 2 factors. Hence Oblimin with PAF has been preferred. Also cross loading is on one variable with Oblimin vs 2 in </a:t>
            </a:r>
            <a:r>
              <a:rPr lang="en-IN" sz="1600" dirty="0" err="1" smtClean="0"/>
              <a:t>Promax</a:t>
            </a:r>
            <a:r>
              <a:rPr lang="en-IN" sz="16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48581" y="5800272"/>
            <a:ext cx="444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With Maximum Likelihood there is a clear problem of cross loading between factors</a:t>
            </a:r>
            <a:endParaRPr lang="en-IN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35" y="5870407"/>
            <a:ext cx="2819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577"/>
            <a:ext cx="10058400" cy="1609344"/>
          </a:xfrm>
        </p:spPr>
        <p:txBody>
          <a:bodyPr/>
          <a:lstStyle/>
          <a:p>
            <a:r>
              <a:rPr lang="en-IN" dirty="0" smtClean="0"/>
              <a:t>Using the factors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448" y="1387116"/>
            <a:ext cx="10470988" cy="5276919"/>
          </a:xfrm>
        </p:spPr>
        <p:txBody>
          <a:bodyPr/>
          <a:lstStyle/>
          <a:p>
            <a:r>
              <a:rPr lang="en-IN" dirty="0" smtClean="0"/>
              <a:t>Hypothesis : Mean values of factors differentiated by segments based on demographics is same (ANOVA null hypothesis)</a:t>
            </a:r>
          </a:p>
          <a:p>
            <a:r>
              <a:rPr lang="en-IN" dirty="0" smtClean="0"/>
              <a:t>We test one case here, by education </a:t>
            </a:r>
            <a:br>
              <a:rPr lang="en-IN" dirty="0" smtClean="0"/>
            </a:b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98487"/>
              </p:ext>
            </p:extLst>
          </p:nvPr>
        </p:nvGraphicFramePr>
        <p:xfrm>
          <a:off x="1219200" y="2632362"/>
          <a:ext cx="7398326" cy="3764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037">
                  <a:extLst>
                    <a:ext uri="{9D8B030D-6E8A-4147-A177-3AD203B41FA5}">
                      <a16:colId xmlns:a16="http://schemas.microsoft.com/office/drawing/2014/main" val="2596484740"/>
                    </a:ext>
                  </a:extLst>
                </a:gridCol>
                <a:gridCol w="1559004">
                  <a:extLst>
                    <a:ext uri="{9D8B030D-6E8A-4147-A177-3AD203B41FA5}">
                      <a16:colId xmlns:a16="http://schemas.microsoft.com/office/drawing/2014/main" val="997178131"/>
                    </a:ext>
                  </a:extLst>
                </a:gridCol>
                <a:gridCol w="856857">
                  <a:extLst>
                    <a:ext uri="{9D8B030D-6E8A-4147-A177-3AD203B41FA5}">
                      <a16:colId xmlns:a16="http://schemas.microsoft.com/office/drawing/2014/main" val="3490200417"/>
                    </a:ext>
                  </a:extLst>
                </a:gridCol>
                <a:gridCol w="856857">
                  <a:extLst>
                    <a:ext uri="{9D8B030D-6E8A-4147-A177-3AD203B41FA5}">
                      <a16:colId xmlns:a16="http://schemas.microsoft.com/office/drawing/2014/main" val="3332492651"/>
                    </a:ext>
                  </a:extLst>
                </a:gridCol>
                <a:gridCol w="856857">
                  <a:extLst>
                    <a:ext uri="{9D8B030D-6E8A-4147-A177-3AD203B41FA5}">
                      <a16:colId xmlns:a16="http://schemas.microsoft.com/office/drawing/2014/main" val="708337947"/>
                    </a:ext>
                  </a:extLst>
                </a:gridCol>
                <a:gridCol w="856857">
                  <a:extLst>
                    <a:ext uri="{9D8B030D-6E8A-4147-A177-3AD203B41FA5}">
                      <a16:colId xmlns:a16="http://schemas.microsoft.com/office/drawing/2014/main" val="3335300098"/>
                    </a:ext>
                  </a:extLst>
                </a:gridCol>
                <a:gridCol w="856857">
                  <a:extLst>
                    <a:ext uri="{9D8B030D-6E8A-4147-A177-3AD203B41FA5}">
                      <a16:colId xmlns:a16="http://schemas.microsoft.com/office/drawing/2014/main" val="228183368"/>
                    </a:ext>
                  </a:extLst>
                </a:gridCol>
              </a:tblGrid>
              <a:tr h="207031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ANOVA</a:t>
                      </a:r>
                      <a:endParaRPr lang="en-IN" sz="1800" b="1" i="0" u="none" strike="noStrike">
                        <a:solidFill>
                          <a:srgbClr val="9933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26907"/>
                  </a:ext>
                </a:extLst>
              </a:tr>
              <a:tr h="331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Sum of Squares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df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Mean Square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F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Sig.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2363512"/>
                  </a:ext>
                </a:extLst>
              </a:tr>
              <a:tr h="20703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Trust in company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Between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18.443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3.689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3.816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0.002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0798131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Within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743.287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0.967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13420153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761.730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774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67240547"/>
                  </a:ext>
                </a:extLst>
              </a:tr>
              <a:tr h="20703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Customer loyalty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Between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40.714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8.143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9.341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0.000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6253671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Within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670.390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0.872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03423799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711.105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774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7665060"/>
                  </a:ext>
                </a:extLst>
              </a:tr>
              <a:tr h="20703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Trust in Rep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Between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23.779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4.756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4.977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0.000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36830865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Within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734.875</a:t>
                      </a:r>
                      <a:endParaRPr lang="en-IN" sz="12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0.956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07111831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758.654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774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86049211"/>
                  </a:ext>
                </a:extLst>
              </a:tr>
              <a:tr h="20703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Customer Satisfaction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Between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21.013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4.203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4.418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60576428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Within Groups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731.426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0.951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694769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752.439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774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5873749"/>
                  </a:ext>
                </a:extLst>
              </a:tr>
              <a:tr h="20703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VAlue Assesment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Between Groups</a:t>
                      </a:r>
                      <a:endParaRPr lang="en-IN" sz="120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16.292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3.258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3.408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0.005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60802008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Within Groups</a:t>
                      </a:r>
                      <a:endParaRPr lang="en-IN" sz="120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735.248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769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0.956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68549575"/>
                  </a:ext>
                </a:extLst>
              </a:tr>
              <a:tr h="2070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751.540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774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91318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1491" y="2632362"/>
            <a:ext cx="2576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p&lt;0.05 </a:t>
            </a:r>
            <a:br>
              <a:rPr lang="en-IN" dirty="0" smtClean="0"/>
            </a:br>
            <a:r>
              <a:rPr lang="en-IN" dirty="0" smtClean="0"/>
              <a:t>Null hypothesis is rejected for all factors, on basis of education level. Which means that these 5 variables show different mean value based on  Level of education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5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managerial view of 5 key variables is effective since it gives 5 clear factors with significant loading.</a:t>
            </a:r>
          </a:p>
          <a:p>
            <a:r>
              <a:rPr lang="en-IN" dirty="0" smtClean="0"/>
              <a:t>Different methods yield different results and PAF with Oblimin rotation has yielded the best results in this case with 5 factors</a:t>
            </a:r>
          </a:p>
          <a:p>
            <a:r>
              <a:rPr lang="en-IN" dirty="0" smtClean="0"/>
              <a:t>The factors were used to perform a one-way ANOVA test, where it emerged that mean values of factors for different segments based on education is different.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31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55" y="2246376"/>
            <a:ext cx="5584483" cy="45100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Normality</a:t>
            </a:r>
          </a:p>
          <a:p>
            <a:pPr>
              <a:lnSpc>
                <a:spcPct val="17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step </a:t>
            </a:r>
            <a:r>
              <a:rPr lang="en-US" dirty="0"/>
              <a:t>in factor analysis is to determine whether given variables have a </a:t>
            </a:r>
            <a:r>
              <a:rPr lang="en-US" dirty="0">
                <a:solidFill>
                  <a:srgbClr val="FF0000"/>
                </a:solidFill>
              </a:rPr>
              <a:t>normal distribution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/>
              <a:t>In all,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 variables have </a:t>
            </a:r>
            <a:r>
              <a:rPr lang="en-US" dirty="0">
                <a:solidFill>
                  <a:srgbClr val="FF0000"/>
                </a:solidFill>
              </a:rPr>
              <a:t>skewness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greater than -1.0</a:t>
            </a:r>
            <a:r>
              <a:rPr lang="en-US" dirty="0"/>
              <a:t>, but some still have high skewness (-0.8 to -0.9).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Q-Q plot shows the </a:t>
            </a:r>
            <a:r>
              <a:rPr lang="en-IN" dirty="0"/>
              <a:t>distribution is </a:t>
            </a:r>
            <a:r>
              <a:rPr lang="en-IN" dirty="0">
                <a:solidFill>
                  <a:srgbClr val="FF0000"/>
                </a:solidFill>
              </a:rPr>
              <a:t>left </a:t>
            </a:r>
            <a:r>
              <a:rPr lang="en-IN" dirty="0" smtClean="0">
                <a:solidFill>
                  <a:srgbClr val="FF0000"/>
                </a:solidFill>
              </a:rPr>
              <a:t>skewed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similar results for other variables except </a:t>
            </a:r>
            <a:r>
              <a:rPr lang="en-IN" dirty="0"/>
              <a:t>Price Variables and Reputation variables.</a:t>
            </a: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800" dirty="0" smtClean="0"/>
              <a:t>-Normality &amp; Scaling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38" y="2743775"/>
            <a:ext cx="2985845" cy="262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14" y="2743775"/>
            <a:ext cx="2985845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983061" y="5659124"/>
            <a:ext cx="22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QQ Plot for Trust-Agent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1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682</TotalTime>
  <Words>732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Bold</vt:lpstr>
      <vt:lpstr>Calibri</vt:lpstr>
      <vt:lpstr>Rockwell</vt:lpstr>
      <vt:lpstr>Rockwell Condensed</vt:lpstr>
      <vt:lpstr>Rockwell Extra Bold</vt:lpstr>
      <vt:lpstr>Wingdings</vt:lpstr>
      <vt:lpstr>Wood Type</vt:lpstr>
      <vt:lpstr>Bencare insurance company</vt:lpstr>
      <vt:lpstr>Business problem</vt:lpstr>
      <vt:lpstr>Data set &amp; aSSUMPTIONS   -Basic description</vt:lpstr>
      <vt:lpstr>BEST Results</vt:lpstr>
      <vt:lpstr>PowerPoint Presentation</vt:lpstr>
      <vt:lpstr>COMPARISON WITH OTHER METHODS</vt:lpstr>
      <vt:lpstr>Using the factors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Bencare insurance company</dc:title>
  <dc:creator>童媛媛</dc:creator>
  <cp:lastModifiedBy>saral joshi</cp:lastModifiedBy>
  <cp:revision>32</cp:revision>
  <dcterms:created xsi:type="dcterms:W3CDTF">2016-10-08T23:39:40Z</dcterms:created>
  <dcterms:modified xsi:type="dcterms:W3CDTF">2016-10-16T03:40:25Z</dcterms:modified>
</cp:coreProperties>
</file>