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71" r:id="rId4"/>
    <p:sldId id="295" r:id="rId5"/>
    <p:sldId id="297" r:id="rId6"/>
    <p:sldId id="298" r:id="rId7"/>
    <p:sldId id="300" r:id="rId8"/>
    <p:sldId id="299" r:id="rId9"/>
    <p:sldId id="302" r:id="rId10"/>
    <p:sldId id="30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79" autoAdjust="0"/>
    <p:restoredTop sz="92518" autoAdjust="0"/>
  </p:normalViewPr>
  <p:slideViewPr>
    <p:cSldViewPr snapToGrid="0">
      <p:cViewPr varScale="1">
        <p:scale>
          <a:sx n="68" d="100"/>
          <a:sy n="68" d="100"/>
        </p:scale>
        <p:origin x="52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localhost\Users\TongYuanYuan\Desktop\CWRU%20WSOM\Digital%20analytics\HW1\Graphs%20modifi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localhost\Users\TongYuanYuan\Desktop\CWRU%20WSOM\Digital%20analytics\HW1\Graphs%20modifi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localhost\Users\TongYuanYuan\Desktop\CWRU%20WSOM\Digital%20analytics\HW1\Graphs%20modifi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localhost\Users\TongYuanYuan\Desktop\CWRU%20WSOM\Digital%20analytics\HW1\Graphs%20modifi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localhost\Users\TongYuanYuan\Desktop\CWRU%20WSOM\Digital%20analytics\HW1\Graphs%20modifi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localhost\Users\TongYuanYuan\Desktop\CWRU%20WSOM\Digital%20analytics\HW1\Graphs%20modifi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localhost\Users\TongYuanYuan\Desktop\CWRU%20WSOM\Digital%20analytics\HW1\Graphs%20modifi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localhost\Users\TongYuanYuan\Desktop\CWRU%20WSOM\Digital%20analytics\HW1\Graphs%20modified.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r>
              <a:rPr lang="en-US" sz="1600">
                <a:latin typeface="Arial" charset="0"/>
                <a:ea typeface="Arial" charset="0"/>
                <a:cs typeface="Arial" charset="0"/>
              </a:rPr>
              <a:t>Sports Pack Channel Susbcriber Frequency</a:t>
            </a:r>
          </a:p>
        </c:rich>
      </c:tx>
      <c:layout>
        <c:manualLayout>
          <c:xMode val="edge"/>
          <c:yMode val="edge"/>
          <c:x val="0.124322017382898"/>
          <c:y val="5.019012308436090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8098733594246799E-2"/>
          <c:y val="0.31219112820414902"/>
          <c:w val="0.70729237750804697"/>
          <c:h val="0.67170542623085405"/>
        </c:manualLayout>
      </c:layout>
      <c:pie3DChart>
        <c:varyColors val="1"/>
        <c:dLbls>
          <c:showLegendKey val="0"/>
          <c:showVal val="0"/>
          <c:showCatName val="0"/>
          <c:showSerName val="0"/>
          <c:showPercent val="1"/>
          <c:showBubbleSize val="0"/>
          <c:showLeaderLines val="0"/>
        </c:dLbls>
      </c:pie3DChart>
      <c:spPr>
        <a:noFill/>
        <a:ln w="25400">
          <a:noFill/>
        </a:ln>
        <a:effectLst/>
      </c:spPr>
    </c:plotArea>
    <c:legend>
      <c:legendPos val="r"/>
      <c:layout>
        <c:manualLayout>
          <c:xMode val="edge"/>
          <c:yMode val="edge"/>
          <c:x val="0.73091516743884899"/>
          <c:y val="0.51682319202038096"/>
          <c:w val="0.24542884630991699"/>
          <c:h val="0.2331869981642850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Arial" charset="0"/>
              <a:ea typeface="Arial" charset="0"/>
              <a:cs typeface="Arial" charset="0"/>
            </a:defRPr>
          </a:pPr>
          <a:endParaRPr lang="en-US"/>
        </a:p>
      </c:txPr>
    </c:legend>
    <c:plotVisOnly val="1"/>
    <c:dispBlanksAs val="gap"/>
    <c:showDLblsOverMax val="0"/>
  </c:chart>
  <c:spPr>
    <a:noFill/>
    <a:ln w="9525" cap="flat" cmpd="sng" algn="ctr">
      <a:solidFill>
        <a:schemeClr val="bg1">
          <a:alpha val="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r>
              <a:rPr lang="en-US" sz="1600">
                <a:latin typeface="Arial" charset="0"/>
                <a:ea typeface="Arial" charset="0"/>
                <a:cs typeface="Arial" charset="0"/>
              </a:rPr>
              <a:t>Sports Pack Channel Susbcriber Frequency</a:t>
            </a:r>
          </a:p>
        </c:rich>
      </c:tx>
      <c:layout>
        <c:manualLayout>
          <c:xMode val="edge"/>
          <c:yMode val="edge"/>
          <c:x val="0.124322017382898"/>
          <c:y val="5.019012308436090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8098733594246799E-2"/>
          <c:y val="0.31219112820414902"/>
          <c:w val="0.70729237750804697"/>
          <c:h val="0.67170542623085405"/>
        </c:manualLayout>
      </c:layout>
      <c:pie3DChart>
        <c:varyColors val="1"/>
        <c:dLbls>
          <c:showLegendKey val="0"/>
          <c:showVal val="0"/>
          <c:showCatName val="0"/>
          <c:showSerName val="0"/>
          <c:showPercent val="1"/>
          <c:showBubbleSize val="0"/>
          <c:showLeaderLines val="0"/>
        </c:dLbls>
      </c:pie3DChart>
      <c:spPr>
        <a:noFill/>
        <a:ln w="25400">
          <a:noFill/>
        </a:ln>
        <a:effectLst/>
      </c:spPr>
    </c:plotArea>
    <c:legend>
      <c:legendPos val="r"/>
      <c:layout>
        <c:manualLayout>
          <c:xMode val="edge"/>
          <c:yMode val="edge"/>
          <c:x val="0.73091516743884899"/>
          <c:y val="0.51682319202038096"/>
          <c:w val="0.24542884630991699"/>
          <c:h val="0.2331869981642850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Arial" charset="0"/>
              <a:ea typeface="Arial" charset="0"/>
              <a:cs typeface="Arial" charset="0"/>
            </a:defRPr>
          </a:pPr>
          <a:endParaRPr lang="en-US"/>
        </a:p>
      </c:txPr>
    </c:legend>
    <c:plotVisOnly val="1"/>
    <c:dispBlanksAs val="gap"/>
    <c:showDLblsOverMax val="0"/>
  </c:chart>
  <c:spPr>
    <a:noFill/>
    <a:ln w="9525" cap="flat" cmpd="sng" algn="ctr">
      <a:solidFill>
        <a:schemeClr val="bg1">
          <a:alpha val="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r>
              <a:rPr lang="en-US" sz="1600">
                <a:latin typeface="Arial" charset="0"/>
                <a:ea typeface="Arial" charset="0"/>
                <a:cs typeface="Arial" charset="0"/>
              </a:rPr>
              <a:t>Sports Pack Channel Susbcriber Frequency</a:t>
            </a:r>
          </a:p>
        </c:rich>
      </c:tx>
      <c:layout>
        <c:manualLayout>
          <c:xMode val="edge"/>
          <c:yMode val="edge"/>
          <c:x val="0.124322017382898"/>
          <c:y val="5.019012308436090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8098733594246799E-2"/>
          <c:y val="0.31219112820414902"/>
          <c:w val="0.70729237750804697"/>
          <c:h val="0.67170542623085405"/>
        </c:manualLayout>
      </c:layout>
      <c:pie3DChart>
        <c:varyColors val="1"/>
        <c:dLbls>
          <c:showLegendKey val="0"/>
          <c:showVal val="0"/>
          <c:showCatName val="0"/>
          <c:showSerName val="0"/>
          <c:showPercent val="1"/>
          <c:showBubbleSize val="0"/>
          <c:showLeaderLines val="0"/>
        </c:dLbls>
      </c:pie3DChart>
      <c:spPr>
        <a:noFill/>
        <a:ln w="25400">
          <a:noFill/>
        </a:ln>
        <a:effectLst/>
      </c:spPr>
    </c:plotArea>
    <c:legend>
      <c:legendPos val="r"/>
      <c:layout>
        <c:manualLayout>
          <c:xMode val="edge"/>
          <c:yMode val="edge"/>
          <c:x val="0.73091516743884899"/>
          <c:y val="0.51682319202038096"/>
          <c:w val="0.24542884630991699"/>
          <c:h val="0.2331869981642850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Arial" charset="0"/>
              <a:ea typeface="Arial" charset="0"/>
              <a:cs typeface="Arial" charset="0"/>
            </a:defRPr>
          </a:pPr>
          <a:endParaRPr lang="en-US"/>
        </a:p>
      </c:txPr>
    </c:legend>
    <c:plotVisOnly val="1"/>
    <c:dispBlanksAs val="gap"/>
    <c:showDLblsOverMax val="0"/>
  </c:chart>
  <c:spPr>
    <a:noFill/>
    <a:ln w="9525" cap="flat" cmpd="sng" algn="ctr">
      <a:solidFill>
        <a:schemeClr val="bg1">
          <a:alpha val="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r>
              <a:rPr lang="en-US" sz="1600">
                <a:latin typeface="Arial" charset="0"/>
                <a:ea typeface="Arial" charset="0"/>
                <a:cs typeface="Arial" charset="0"/>
              </a:rPr>
              <a:t>Sports Pack Channel Susbcriber Frequency</a:t>
            </a:r>
          </a:p>
        </c:rich>
      </c:tx>
      <c:layout>
        <c:manualLayout>
          <c:xMode val="edge"/>
          <c:yMode val="edge"/>
          <c:x val="0.124322017382898"/>
          <c:y val="5.019012308436090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8098733594246799E-2"/>
          <c:y val="0.31219112820414902"/>
          <c:w val="0.70729237750804697"/>
          <c:h val="0.67170542623085405"/>
        </c:manualLayout>
      </c:layout>
      <c:pie3DChart>
        <c:varyColors val="1"/>
        <c:dLbls>
          <c:showLegendKey val="0"/>
          <c:showVal val="0"/>
          <c:showCatName val="0"/>
          <c:showSerName val="0"/>
          <c:showPercent val="1"/>
          <c:showBubbleSize val="0"/>
          <c:showLeaderLines val="0"/>
        </c:dLbls>
      </c:pie3DChart>
      <c:spPr>
        <a:noFill/>
        <a:ln w="25400">
          <a:noFill/>
        </a:ln>
        <a:effectLst/>
      </c:spPr>
    </c:plotArea>
    <c:legend>
      <c:legendPos val="r"/>
      <c:layout>
        <c:manualLayout>
          <c:xMode val="edge"/>
          <c:yMode val="edge"/>
          <c:x val="0.73091516743884899"/>
          <c:y val="0.51682319202038096"/>
          <c:w val="0.24542884630991699"/>
          <c:h val="0.2331869981642850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Arial" charset="0"/>
              <a:ea typeface="Arial" charset="0"/>
              <a:cs typeface="Arial" charset="0"/>
            </a:defRPr>
          </a:pPr>
          <a:endParaRPr lang="en-US"/>
        </a:p>
      </c:txPr>
    </c:legend>
    <c:plotVisOnly val="1"/>
    <c:dispBlanksAs val="gap"/>
    <c:showDLblsOverMax val="0"/>
  </c:chart>
  <c:spPr>
    <a:noFill/>
    <a:ln w="9525" cap="flat" cmpd="sng" algn="ctr">
      <a:solidFill>
        <a:schemeClr val="bg1">
          <a:alpha val="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r>
              <a:rPr lang="en-US" sz="1600">
                <a:latin typeface="Arial" charset="0"/>
                <a:ea typeface="Arial" charset="0"/>
                <a:cs typeface="Arial" charset="0"/>
              </a:rPr>
              <a:t>Sports Pack Channel Susbcriber Frequency</a:t>
            </a:r>
          </a:p>
        </c:rich>
      </c:tx>
      <c:layout>
        <c:manualLayout>
          <c:xMode val="edge"/>
          <c:yMode val="edge"/>
          <c:x val="0.124322017382898"/>
          <c:y val="5.019012308436090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8098733594246799E-2"/>
          <c:y val="0.31219112820414902"/>
          <c:w val="0.70729237750804697"/>
          <c:h val="0.67170542623085405"/>
        </c:manualLayout>
      </c:layout>
      <c:pie3DChart>
        <c:varyColors val="1"/>
        <c:dLbls>
          <c:showLegendKey val="0"/>
          <c:showVal val="0"/>
          <c:showCatName val="0"/>
          <c:showSerName val="0"/>
          <c:showPercent val="1"/>
          <c:showBubbleSize val="0"/>
          <c:showLeaderLines val="0"/>
        </c:dLbls>
      </c:pie3DChart>
      <c:spPr>
        <a:noFill/>
        <a:ln w="25400">
          <a:noFill/>
        </a:ln>
        <a:effectLst/>
      </c:spPr>
    </c:plotArea>
    <c:legend>
      <c:legendPos val="r"/>
      <c:layout>
        <c:manualLayout>
          <c:xMode val="edge"/>
          <c:yMode val="edge"/>
          <c:x val="0.73091516743884899"/>
          <c:y val="0.51682319202038096"/>
          <c:w val="0.24542884630991699"/>
          <c:h val="0.2331869981642850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Arial" charset="0"/>
              <a:ea typeface="Arial" charset="0"/>
              <a:cs typeface="Arial" charset="0"/>
            </a:defRPr>
          </a:pPr>
          <a:endParaRPr lang="en-US"/>
        </a:p>
      </c:txPr>
    </c:legend>
    <c:plotVisOnly val="1"/>
    <c:dispBlanksAs val="gap"/>
    <c:showDLblsOverMax val="0"/>
  </c:chart>
  <c:spPr>
    <a:noFill/>
    <a:ln w="9525" cap="flat" cmpd="sng" algn="ctr">
      <a:solidFill>
        <a:schemeClr val="bg1">
          <a:alpha val="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r>
              <a:rPr lang="en-US" sz="1600">
                <a:latin typeface="Arial" charset="0"/>
                <a:ea typeface="Arial" charset="0"/>
                <a:cs typeface="Arial" charset="0"/>
              </a:rPr>
              <a:t>Sports Pack Channel Susbcriber Frequency</a:t>
            </a:r>
          </a:p>
        </c:rich>
      </c:tx>
      <c:layout>
        <c:manualLayout>
          <c:xMode val="edge"/>
          <c:yMode val="edge"/>
          <c:x val="0.124322017382898"/>
          <c:y val="5.019012308436090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8098733594246799E-2"/>
          <c:y val="0.31219112820414902"/>
          <c:w val="0.70729237750804697"/>
          <c:h val="0.67170542623085405"/>
        </c:manualLayout>
      </c:layout>
      <c:pie3DChart>
        <c:varyColors val="1"/>
        <c:dLbls>
          <c:showLegendKey val="0"/>
          <c:showVal val="0"/>
          <c:showCatName val="0"/>
          <c:showSerName val="0"/>
          <c:showPercent val="1"/>
          <c:showBubbleSize val="0"/>
          <c:showLeaderLines val="0"/>
        </c:dLbls>
      </c:pie3DChart>
      <c:spPr>
        <a:noFill/>
        <a:ln w="25400">
          <a:noFill/>
        </a:ln>
        <a:effectLst/>
      </c:spPr>
    </c:plotArea>
    <c:legend>
      <c:legendPos val="r"/>
      <c:layout>
        <c:manualLayout>
          <c:xMode val="edge"/>
          <c:yMode val="edge"/>
          <c:x val="0.73091516743884899"/>
          <c:y val="0.51682319202038096"/>
          <c:w val="0.24542884630991699"/>
          <c:h val="0.2331869981642850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Arial" charset="0"/>
              <a:ea typeface="Arial" charset="0"/>
              <a:cs typeface="Arial" charset="0"/>
            </a:defRPr>
          </a:pPr>
          <a:endParaRPr lang="en-US"/>
        </a:p>
      </c:txPr>
    </c:legend>
    <c:plotVisOnly val="1"/>
    <c:dispBlanksAs val="gap"/>
    <c:showDLblsOverMax val="0"/>
  </c:chart>
  <c:spPr>
    <a:noFill/>
    <a:ln w="9525" cap="flat" cmpd="sng" algn="ctr">
      <a:solidFill>
        <a:schemeClr val="bg1">
          <a:alpha val="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r>
              <a:rPr lang="en-US" sz="1600">
                <a:latin typeface="Arial" charset="0"/>
                <a:ea typeface="Arial" charset="0"/>
                <a:cs typeface="Arial" charset="0"/>
              </a:rPr>
              <a:t>Sports Pack Channel Susbcriber Frequency</a:t>
            </a:r>
          </a:p>
        </c:rich>
      </c:tx>
      <c:layout>
        <c:manualLayout>
          <c:xMode val="edge"/>
          <c:yMode val="edge"/>
          <c:x val="0.124322017382898"/>
          <c:y val="5.019012308436090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8098733594246799E-2"/>
          <c:y val="0.31219112820414902"/>
          <c:w val="0.70729237750804697"/>
          <c:h val="0.67170542623085405"/>
        </c:manualLayout>
      </c:layout>
      <c:pie3DChart>
        <c:varyColors val="1"/>
        <c:dLbls>
          <c:showLegendKey val="0"/>
          <c:showVal val="0"/>
          <c:showCatName val="0"/>
          <c:showSerName val="0"/>
          <c:showPercent val="1"/>
          <c:showBubbleSize val="0"/>
          <c:showLeaderLines val="0"/>
        </c:dLbls>
      </c:pie3DChart>
      <c:spPr>
        <a:noFill/>
        <a:ln w="25400">
          <a:noFill/>
        </a:ln>
        <a:effectLst/>
      </c:spPr>
    </c:plotArea>
    <c:legend>
      <c:legendPos val="r"/>
      <c:layout>
        <c:manualLayout>
          <c:xMode val="edge"/>
          <c:yMode val="edge"/>
          <c:x val="0.73091516743884899"/>
          <c:y val="0.51682319202038096"/>
          <c:w val="0.24542884630991699"/>
          <c:h val="0.2331869981642850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Arial" charset="0"/>
              <a:ea typeface="Arial" charset="0"/>
              <a:cs typeface="Arial" charset="0"/>
            </a:defRPr>
          </a:pPr>
          <a:endParaRPr lang="en-US"/>
        </a:p>
      </c:txPr>
    </c:legend>
    <c:plotVisOnly val="1"/>
    <c:dispBlanksAs val="gap"/>
    <c:showDLblsOverMax val="0"/>
  </c:chart>
  <c:spPr>
    <a:noFill/>
    <a:ln w="9525" cap="flat" cmpd="sng" algn="ctr">
      <a:solidFill>
        <a:schemeClr val="bg1">
          <a:alpha val="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r>
              <a:rPr lang="en-US" sz="1600">
                <a:latin typeface="Arial" charset="0"/>
                <a:ea typeface="Arial" charset="0"/>
                <a:cs typeface="Arial" charset="0"/>
              </a:rPr>
              <a:t>Sports Pack Channel Susbcriber Frequency</a:t>
            </a:r>
          </a:p>
        </c:rich>
      </c:tx>
      <c:layout>
        <c:manualLayout>
          <c:xMode val="edge"/>
          <c:yMode val="edge"/>
          <c:x val="0.124322017382898"/>
          <c:y val="5.019012308436090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8098733594246799E-2"/>
          <c:y val="0.31219112820414902"/>
          <c:w val="0.70729237750804697"/>
          <c:h val="0.67170542623085405"/>
        </c:manualLayout>
      </c:layout>
      <c:pie3DChart>
        <c:varyColors val="1"/>
        <c:dLbls>
          <c:showLegendKey val="0"/>
          <c:showVal val="0"/>
          <c:showCatName val="0"/>
          <c:showSerName val="0"/>
          <c:showPercent val="1"/>
          <c:showBubbleSize val="0"/>
          <c:showLeaderLines val="0"/>
        </c:dLbls>
      </c:pie3DChart>
      <c:spPr>
        <a:noFill/>
        <a:ln w="25400">
          <a:noFill/>
        </a:ln>
        <a:effectLst/>
      </c:spPr>
    </c:plotArea>
    <c:legend>
      <c:legendPos val="r"/>
      <c:layout>
        <c:manualLayout>
          <c:xMode val="edge"/>
          <c:yMode val="edge"/>
          <c:x val="0.73091516743884899"/>
          <c:y val="0.51682319202038096"/>
          <c:w val="0.24542884630991699"/>
          <c:h val="0.2331869981642850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Arial" charset="0"/>
              <a:ea typeface="Arial" charset="0"/>
              <a:cs typeface="Arial" charset="0"/>
            </a:defRPr>
          </a:pPr>
          <a:endParaRPr lang="en-US"/>
        </a:p>
      </c:txPr>
    </c:legend>
    <c:plotVisOnly val="1"/>
    <c:dispBlanksAs val="gap"/>
    <c:showDLblsOverMax val="0"/>
  </c:chart>
  <c:spPr>
    <a:noFill/>
    <a:ln w="9525" cap="flat" cmpd="sng" algn="ctr">
      <a:solidFill>
        <a:schemeClr val="bg1">
          <a:alpha val="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pPr/>
              <a:t>2016/11/28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pPr/>
              <a:t>‹#›</a:t>
            </a:fld>
            <a:endParaRPr lang="zh-CN" altLang="en-US"/>
          </a:p>
        </p:txBody>
      </p:sp>
    </p:spTree>
    <p:extLst>
      <p:ext uri="{BB962C8B-B14F-4D97-AF65-F5344CB8AC3E}">
        <p14:creationId xmlns:p14="http://schemas.microsoft.com/office/powerpoint/2010/main" val="637815863"/>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2268193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180752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1947262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8F8D02-9041-4C59-BC62-13DE0E5C6713}" type="slidenum">
              <a:rPr lang="zh-CN" altLang="en-US" smtClean="0"/>
              <a:pPr/>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07500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1669411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4039029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762495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756151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388224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314059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149045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124203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265462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177830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173798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1120222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AB7A37-B852-49AB-B2E2-96296AB21F67}" type="datetimeFigureOut">
              <a:rPr lang="zh-CN" altLang="en-US" smtClean="0"/>
              <a:pPr/>
              <a:t>2016/11/28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77578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AB7A37-B852-49AB-B2E2-96296AB21F67}" type="datetimeFigureOut">
              <a:rPr lang="zh-CN" altLang="en-US" smtClean="0"/>
              <a:pPr/>
              <a:t>2016/11/28</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8F8D02-9041-4C59-BC62-13DE0E5C6713}" type="slidenum">
              <a:rPr lang="zh-CN" altLang="en-US" smtClean="0"/>
              <a:pPr/>
              <a:t>‹#›</a:t>
            </a:fld>
            <a:endParaRPr lang="zh-CN" altLang="en-US"/>
          </a:p>
        </p:txBody>
      </p:sp>
    </p:spTree>
    <p:extLst>
      <p:ext uri="{BB962C8B-B14F-4D97-AF65-F5344CB8AC3E}">
        <p14:creationId xmlns:p14="http://schemas.microsoft.com/office/powerpoint/2010/main" val="5218095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hart" Target="../charts/chart7.xml"/><Relationship Id="rId1" Type="http://schemas.openxmlformats.org/officeDocument/2006/relationships/slideLayout" Target="../slideLayouts/slideLayout2.xml"/><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4"/>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5" y="5106095"/>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圆角矩形 24"/>
          <p:cNvSpPr/>
          <p:nvPr/>
        </p:nvSpPr>
        <p:spPr>
          <a:xfrm rot="10800000" flipV="1">
            <a:off x="5479040" y="6145424"/>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
        <p:nvSpPr>
          <p:cNvPr id="46" name="文本框 45"/>
          <p:cNvSpPr txBox="1"/>
          <p:nvPr/>
        </p:nvSpPr>
        <p:spPr>
          <a:xfrm>
            <a:off x="3538005" y="5064863"/>
            <a:ext cx="6218119" cy="461661"/>
          </a:xfrm>
          <a:prstGeom prst="rect">
            <a:avLst/>
          </a:prstGeom>
          <a:noFill/>
        </p:spPr>
        <p:txBody>
          <a:bodyPr wrap="square" lIns="91436" tIns="45718" rIns="91436" bIns="45718" rtlCol="0">
            <a:spAutoFit/>
          </a:bodyPr>
          <a:lstStyle/>
          <a:p>
            <a:pPr algn="r"/>
            <a:r>
              <a:rPr lang="en-US" altLang="zh-CN" sz="2400" dirty="0">
                <a:solidFill>
                  <a:schemeClr val="bg1"/>
                </a:solidFill>
                <a:latin typeface="Arial"/>
                <a:cs typeface="Arial"/>
              </a:rPr>
              <a:t>Yuanyuan Tong, Saral Joshi</a:t>
            </a:r>
            <a:endParaRPr lang="zh-CN" altLang="en-US" sz="2400" dirty="0">
              <a:solidFill>
                <a:schemeClr val="bg1"/>
              </a:solidFill>
              <a:latin typeface="Arial"/>
              <a:ea typeface="微软雅黑" panose="020B0503020204020204" pitchFamily="34" charset="-122"/>
              <a:cs typeface="Arial"/>
            </a:endParaRPr>
          </a:p>
        </p:txBody>
      </p:sp>
      <p:sp>
        <p:nvSpPr>
          <p:cNvPr id="57" name="圆角矩形 56"/>
          <p:cNvSpPr/>
          <p:nvPr/>
        </p:nvSpPr>
        <p:spPr>
          <a:xfrm rot="16200000" flipV="1">
            <a:off x="10447003" y="4634619"/>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Freeform 96"/>
          <p:cNvSpPr>
            <a:spLocks/>
          </p:cNvSpPr>
          <p:nvPr/>
        </p:nvSpPr>
        <p:spPr bwMode="auto">
          <a:xfrm>
            <a:off x="10716633"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36" tIns="45718" rIns="91436" bIns="45718" numCol="1" anchor="t" anchorCtr="0" compatLnSpc="1">
            <a:prstTxWarp prst="textNoShape">
              <a:avLst/>
            </a:prstTxWarp>
          </a:bodyPr>
          <a:lstStyle/>
          <a:p>
            <a:endParaRPr lang="zh-CN" altLang="en-US">
              <a:solidFill>
                <a:srgbClr val="AD1C21"/>
              </a:solidFill>
            </a:endParaRPr>
          </a:p>
        </p:txBody>
      </p:sp>
      <p:sp>
        <p:nvSpPr>
          <p:cNvPr id="2" name="文本框 1"/>
          <p:cNvSpPr txBox="1"/>
          <p:nvPr/>
        </p:nvSpPr>
        <p:spPr>
          <a:xfrm>
            <a:off x="3754985" y="6125185"/>
            <a:ext cx="3814624" cy="369332"/>
          </a:xfrm>
          <a:prstGeom prst="rect">
            <a:avLst/>
          </a:prstGeom>
          <a:noFill/>
        </p:spPr>
        <p:txBody>
          <a:bodyPr wrap="square" rtlCol="0">
            <a:spAutoFit/>
          </a:bodyPr>
          <a:lstStyle/>
          <a:p>
            <a:r>
              <a:rPr kumimoji="1" lang="en-US" altLang="zh-CN" dirty="0" smtClean="0">
                <a:latin typeface="Arial"/>
                <a:cs typeface="Arial"/>
              </a:rPr>
              <a:t>Assignment 5     </a:t>
            </a:r>
            <a:endParaRPr kumimoji="1" lang="zh-CN" altLang="en-US" dirty="0">
              <a:latin typeface="Arial"/>
              <a:cs typeface="Arial"/>
            </a:endParaRPr>
          </a:p>
        </p:txBody>
      </p:sp>
      <p:sp>
        <p:nvSpPr>
          <p:cNvPr id="3" name="文本框 2"/>
          <p:cNvSpPr txBox="1"/>
          <p:nvPr/>
        </p:nvSpPr>
        <p:spPr>
          <a:xfrm>
            <a:off x="-781767" y="1354999"/>
            <a:ext cx="9073504" cy="830997"/>
          </a:xfrm>
          <a:prstGeom prst="rect">
            <a:avLst/>
          </a:prstGeom>
          <a:noFill/>
        </p:spPr>
        <p:txBody>
          <a:bodyPr wrap="square" rtlCol="0">
            <a:spAutoFit/>
          </a:bodyPr>
          <a:lstStyle/>
          <a:p>
            <a:pPr algn="ctr"/>
            <a:r>
              <a:rPr kumimoji="1" lang="en-US" altLang="zh-CN" sz="4800" dirty="0" smtClean="0">
                <a:latin typeface="Arial"/>
                <a:cs typeface="Arial"/>
              </a:rPr>
              <a:t>TREE MODELS</a:t>
            </a:r>
            <a:endParaRPr kumimoji="1" lang="zh-CN" altLang="en-US" sz="4800" dirty="0">
              <a:latin typeface="Arial"/>
              <a:cs typeface="Arial"/>
            </a:endParaRPr>
          </a:p>
        </p:txBody>
      </p:sp>
      <p:sp>
        <p:nvSpPr>
          <p:cNvPr id="5" name="TextBox 4"/>
          <p:cNvSpPr txBox="1"/>
          <p:nvPr/>
        </p:nvSpPr>
        <p:spPr>
          <a:xfrm>
            <a:off x="3028950" y="2476500"/>
            <a:ext cx="6972300" cy="1754326"/>
          </a:xfrm>
          <a:prstGeom prst="rect">
            <a:avLst/>
          </a:prstGeom>
          <a:noFill/>
        </p:spPr>
        <p:txBody>
          <a:bodyPr wrap="square" rtlCol="0">
            <a:spAutoFit/>
          </a:bodyPr>
          <a:lstStyle/>
          <a:p>
            <a:pPr marL="285750" indent="-285750">
              <a:buFont typeface="Arial" panose="020B0604020202020204" pitchFamily="34" charset="0"/>
              <a:buChar char="•"/>
            </a:pPr>
            <a:r>
              <a:rPr lang="en-IN" i="1" dirty="0" smtClean="0">
                <a:solidFill>
                  <a:schemeClr val="accent3">
                    <a:lumMod val="60000"/>
                    <a:lumOff val="40000"/>
                  </a:schemeClr>
                </a:solidFill>
              </a:rPr>
              <a:t>BUSINESS PROBLEM</a:t>
            </a:r>
          </a:p>
          <a:p>
            <a:pPr marL="285750" indent="-285750">
              <a:buFont typeface="Arial" panose="020B0604020202020204" pitchFamily="34" charset="0"/>
              <a:buChar char="•"/>
            </a:pPr>
            <a:r>
              <a:rPr lang="en-IN" i="1" dirty="0" smtClean="0">
                <a:solidFill>
                  <a:schemeClr val="accent3">
                    <a:lumMod val="60000"/>
                    <a:lumOff val="40000"/>
                  </a:schemeClr>
                </a:solidFill>
              </a:rPr>
              <a:t>DEMOGRAPHIC BASED MODEL: CHAID AND CRT</a:t>
            </a:r>
          </a:p>
          <a:p>
            <a:pPr marL="285750" indent="-285750">
              <a:buFont typeface="Arial" panose="020B0604020202020204" pitchFamily="34" charset="0"/>
              <a:buChar char="•"/>
            </a:pPr>
            <a:r>
              <a:rPr lang="en-IN" i="1" dirty="0" smtClean="0">
                <a:solidFill>
                  <a:schemeClr val="accent3">
                    <a:lumMod val="60000"/>
                    <a:lumOff val="40000"/>
                  </a:schemeClr>
                </a:solidFill>
              </a:rPr>
              <a:t>DEMOGRAPHIC &amp; BEHAVIOURAL BASED MODEL: CHAID AND </a:t>
            </a:r>
            <a:r>
              <a:rPr lang="en-IN" i="1" dirty="0" smtClean="0">
                <a:solidFill>
                  <a:schemeClr val="accent3">
                    <a:lumMod val="60000"/>
                    <a:lumOff val="40000"/>
                  </a:schemeClr>
                </a:solidFill>
              </a:rPr>
              <a:t>CRT</a:t>
            </a:r>
          </a:p>
          <a:p>
            <a:pPr marL="285750" indent="-285750">
              <a:buFont typeface="Arial" panose="020B0604020202020204" pitchFamily="34" charset="0"/>
              <a:buChar char="•"/>
            </a:pPr>
            <a:r>
              <a:rPr lang="en-US" i="1" dirty="0" smtClean="0">
                <a:solidFill>
                  <a:schemeClr val="accent3">
                    <a:lumMod val="60000"/>
                    <a:lumOff val="40000"/>
                  </a:schemeClr>
                </a:solidFill>
              </a:rPr>
              <a:t>LOGISTIC REGRESSION</a:t>
            </a:r>
            <a:endParaRPr lang="en-IN" i="1" dirty="0" smtClean="0">
              <a:solidFill>
                <a:schemeClr val="accent3">
                  <a:lumMod val="60000"/>
                  <a:lumOff val="40000"/>
                </a:schemeClr>
              </a:solidFill>
            </a:endParaRPr>
          </a:p>
          <a:p>
            <a:pPr marL="285750" indent="-285750">
              <a:buFont typeface="Arial" panose="020B0604020202020204" pitchFamily="34" charset="0"/>
              <a:buChar char="•"/>
            </a:pPr>
            <a:r>
              <a:rPr lang="en-IN" i="1" dirty="0" smtClean="0">
                <a:solidFill>
                  <a:schemeClr val="accent3">
                    <a:lumMod val="60000"/>
                    <a:lumOff val="40000"/>
                  </a:schemeClr>
                </a:solidFill>
              </a:rPr>
              <a:t>KEY FINDINGS</a:t>
            </a:r>
            <a:endParaRPr lang="en-IN" i="1" dirty="0">
              <a:solidFill>
                <a:schemeClr val="accent3">
                  <a:lumMod val="60000"/>
                  <a:lumOff val="40000"/>
                </a:schemeClr>
              </a:solidFill>
            </a:endParaRPr>
          </a:p>
        </p:txBody>
      </p:sp>
    </p:spTree>
    <p:extLst>
      <p:ext uri="{BB962C8B-B14F-4D97-AF65-F5344CB8AC3E}">
        <p14:creationId xmlns:p14="http://schemas.microsoft.com/office/powerpoint/2010/main" val="8925312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57"/>
          <p:cNvSpPr/>
          <p:nvPr/>
        </p:nvSpPr>
        <p:spPr>
          <a:xfrm>
            <a:off x="779555" y="252859"/>
            <a:ext cx="11412448"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IN" altLang="zh-CN" sz="2400" b="1" dirty="0" smtClean="0">
                <a:solidFill>
                  <a:schemeClr val="accent3">
                    <a:lumMod val="60000"/>
                    <a:lumOff val="40000"/>
                  </a:schemeClr>
                </a:solidFill>
              </a:rPr>
              <a:t>Key Findings</a:t>
            </a:r>
            <a:endParaRPr lang="zh-CN" altLang="en-US" sz="2400" b="1" dirty="0">
              <a:solidFill>
                <a:schemeClr val="accent3">
                  <a:lumMod val="60000"/>
                  <a:lumOff val="40000"/>
                </a:schemeClr>
              </a:solidFill>
            </a:endParaRPr>
          </a:p>
        </p:txBody>
      </p:sp>
      <p:sp>
        <p:nvSpPr>
          <p:cNvPr id="45"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9</a:t>
            </a:r>
            <a:endParaRPr lang="zh-CN" altLang="en-US" sz="3600" dirty="0"/>
          </a:p>
        </p:txBody>
      </p:sp>
      <p:graphicFrame>
        <p:nvGraphicFramePr>
          <p:cNvPr id="67" name="图表 4"/>
          <p:cNvGraphicFramePr>
            <a:graphicFrameLocks/>
          </p:cNvGraphicFramePr>
          <p:nvPr>
            <p:extLst/>
          </p:nvPr>
        </p:nvGraphicFramePr>
        <p:xfrm>
          <a:off x="910704" y="1939179"/>
          <a:ext cx="5085884" cy="403458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478623" y="1074813"/>
            <a:ext cx="11381281" cy="6463308"/>
          </a:xfrm>
          <a:prstGeom prst="rect">
            <a:avLst/>
          </a:prstGeom>
          <a:noFill/>
        </p:spPr>
        <p:txBody>
          <a:bodyPr wrap="square" rtlCol="0">
            <a:spAutoFit/>
          </a:bodyPr>
          <a:lstStyle/>
          <a:p>
            <a:pPr marL="285750" indent="-285750">
              <a:buFont typeface="Arial" panose="020B0604020202020204" pitchFamily="34" charset="0"/>
              <a:buChar char="•"/>
            </a:pPr>
            <a:r>
              <a:rPr lang="en-IN" dirty="0" smtClean="0"/>
              <a:t>High loyalty customers are most likely to be : </a:t>
            </a:r>
            <a:r>
              <a:rPr lang="en-IN" dirty="0">
                <a:solidFill>
                  <a:schemeClr val="accent2"/>
                </a:solidFill>
              </a:rPr>
              <a:t>Female, 25-34, </a:t>
            </a:r>
            <a:r>
              <a:rPr lang="en-IN" dirty="0" smtClean="0">
                <a:solidFill>
                  <a:schemeClr val="accent2"/>
                </a:solidFill>
              </a:rPr>
              <a:t>education-level </a:t>
            </a:r>
            <a:r>
              <a:rPr lang="en-IN" dirty="0">
                <a:solidFill>
                  <a:schemeClr val="accent2"/>
                </a:solidFill>
              </a:rPr>
              <a:t>college, married with income between </a:t>
            </a:r>
            <a:r>
              <a:rPr lang="en-IN" dirty="0" smtClean="0">
                <a:solidFill>
                  <a:schemeClr val="accent2"/>
                </a:solidFill>
              </a:rPr>
              <a:t>35-70K.</a:t>
            </a:r>
            <a:r>
              <a:rPr lang="en-IN" dirty="0" smtClean="0"/>
              <a:t> </a:t>
            </a:r>
            <a:br>
              <a:rPr lang="en-IN" dirty="0" smtClean="0"/>
            </a:br>
            <a:endParaRPr lang="en-IN" dirty="0" smtClean="0"/>
          </a:p>
          <a:p>
            <a:pPr marL="285750" indent="-285750">
              <a:buFont typeface="Arial" panose="020B0604020202020204" pitchFamily="34" charset="0"/>
              <a:buChar char="•"/>
            </a:pPr>
            <a:r>
              <a:rPr lang="en-IN" dirty="0" smtClean="0"/>
              <a:t>We were able to build a model to predict high loyalty customers with 85.7% accuracy , based on CHAID and CRT  both; and around 20% associated risk that the prediction is miss classified. Gain charts indicate that the models are statistically good.</a:t>
            </a:r>
            <a:br>
              <a:rPr lang="en-IN" dirty="0" smtClean="0"/>
            </a:br>
            <a:endParaRPr lang="en-IN" dirty="0" smtClean="0"/>
          </a:p>
          <a:p>
            <a:pPr marL="285750" indent="-285750">
              <a:buFont typeface="Arial" panose="020B0604020202020204" pitchFamily="34" charset="0"/>
              <a:buChar char="•"/>
            </a:pPr>
            <a:r>
              <a:rPr lang="en-IN" dirty="0" smtClean="0"/>
              <a:t>CRT model is better from business point of view since it allows for better segmentation in this problem. It can be used more flexibly on new datasets since it allows pruning.</a:t>
            </a:r>
            <a:br>
              <a:rPr lang="en-IN" dirty="0" smtClean="0"/>
            </a:br>
            <a:endParaRPr lang="en-IN" dirty="0" smtClean="0"/>
          </a:p>
          <a:p>
            <a:pPr marL="285750" indent="-285750">
              <a:buFont typeface="Arial" panose="020B0604020202020204" pitchFamily="34" charset="0"/>
              <a:buChar char="•"/>
            </a:pPr>
            <a:r>
              <a:rPr lang="en-IN" dirty="0" smtClean="0"/>
              <a:t>There is a </a:t>
            </a:r>
            <a:r>
              <a:rPr lang="en-IN" dirty="0" smtClean="0">
                <a:solidFill>
                  <a:schemeClr val="accent2"/>
                </a:solidFill>
              </a:rPr>
              <a:t>trade-off</a:t>
            </a:r>
            <a:r>
              <a:rPr lang="en-IN" dirty="0" smtClean="0"/>
              <a:t> between having higher than 85.7% prediction correctness in high loyalty, while losing prediction accuracy in low loyalty.  If the long term benefits of adding a few extra high loyalty customers under this program, outweigh the losses incurred due to reaching out to the misclassified low loyalty customers; then the model can be shifted to a higher accuracy. Although 86% accuracy is pretty high.</a:t>
            </a:r>
            <a:br>
              <a:rPr lang="en-IN" dirty="0" smtClean="0"/>
            </a:br>
            <a:endParaRPr lang="en-IN" dirty="0" smtClean="0"/>
          </a:p>
          <a:p>
            <a:pPr marL="285750" indent="-285750">
              <a:buFont typeface="Arial" panose="020B0604020202020204" pitchFamily="34" charset="0"/>
              <a:buChar char="•"/>
            </a:pPr>
            <a:r>
              <a:rPr lang="en-IN" dirty="0" smtClean="0"/>
              <a:t>It is clear that behavioural variables are critical to the model, using value and satisfaction has brought down the risk estimate down to half. </a:t>
            </a:r>
            <a:r>
              <a:rPr lang="en-IN" dirty="0" smtClean="0"/>
              <a:t/>
            </a:r>
            <a:br>
              <a:rPr lang="en-IN" dirty="0" smtClean="0"/>
            </a:br>
            <a:endParaRPr lang="en-IN" dirty="0" smtClean="0"/>
          </a:p>
          <a:p>
            <a:pPr marL="285750" indent="-285750">
              <a:buFont typeface="Arial" panose="020B0604020202020204" pitchFamily="34" charset="0"/>
              <a:buChar char="•"/>
            </a:pPr>
            <a:r>
              <a:rPr lang="en-IN" dirty="0" smtClean="0"/>
              <a:t>Logistic regression gives us a better model, along the same lines as decision tree, i.e. value remains the most important distinction.</a:t>
            </a:r>
            <a:r>
              <a:rPr lang="en-IN" dirty="0" smtClean="0"/>
              <a:t/>
            </a:r>
            <a:br>
              <a:rPr lang="en-IN" dirty="0" smtClean="0"/>
            </a:br>
            <a:endParaRPr lang="en-IN" dirty="0" smtClean="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997174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89139" y="252859"/>
            <a:ext cx="11402863"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4" name="圆角矩形 43"/>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grpSp>
        <p:nvGrpSpPr>
          <p:cNvPr id="43" name="组 42"/>
          <p:cNvGrpSpPr/>
          <p:nvPr/>
        </p:nvGrpSpPr>
        <p:grpSpPr>
          <a:xfrm>
            <a:off x="11454106" y="252857"/>
            <a:ext cx="737892" cy="484288"/>
            <a:chOff x="11454105" y="252856"/>
            <a:chExt cx="737892" cy="484288"/>
          </a:xfrm>
        </p:grpSpPr>
        <p:grpSp>
          <p:nvGrpSpPr>
            <p:cNvPr id="50" name="组 49"/>
            <p:cNvGrpSpPr/>
            <p:nvPr/>
          </p:nvGrpSpPr>
          <p:grpSpPr>
            <a:xfrm>
              <a:off x="12039604" y="252856"/>
              <a:ext cx="152393" cy="484287"/>
              <a:chOff x="12039604" y="252856"/>
              <a:chExt cx="152393" cy="484287"/>
            </a:xfrm>
          </p:grpSpPr>
          <p:sp>
            <p:nvSpPr>
              <p:cNvPr id="54" name="圆角矩形 5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圆角矩形 71"/>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圆角矩形 72"/>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99"/>
            <p:cNvGrpSpPr/>
            <p:nvPr/>
          </p:nvGrpSpPr>
          <p:grpSpPr>
            <a:xfrm>
              <a:off x="11454105" y="252857"/>
              <a:ext cx="491115" cy="484287"/>
              <a:chOff x="1528923" y="220268"/>
              <a:chExt cx="1284096" cy="1266241"/>
            </a:xfrm>
          </p:grpSpPr>
          <p:sp>
            <p:nvSpPr>
              <p:cNvPr id="52" name="圆角矩形 5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96"/>
              <p:cNvSpPr>
                <a:spLocks/>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AD1C21"/>
                  </a:solidFill>
                </a:endParaRPr>
              </a:p>
            </p:txBody>
          </p:sp>
        </p:grpSp>
      </p:grpSp>
      <p:sp>
        <p:nvSpPr>
          <p:cNvPr id="20" name="矩形 46"/>
          <p:cNvSpPr/>
          <p:nvPr/>
        </p:nvSpPr>
        <p:spPr>
          <a:xfrm>
            <a:off x="902169" y="224316"/>
            <a:ext cx="2667710" cy="461661"/>
          </a:xfrm>
          <a:prstGeom prst="rect">
            <a:avLst/>
          </a:prstGeom>
        </p:spPr>
        <p:txBody>
          <a:bodyPr wrap="none" lIns="91436" tIns="45718" rIns="91436" bIns="45718">
            <a:spAutoFit/>
          </a:bodyPr>
          <a:lstStyle/>
          <a:p>
            <a:pPr algn="ctr"/>
            <a:r>
              <a:rPr lang="en-US" altLang="zh-CN" sz="2400" dirty="0" smtClean="0">
                <a:latin typeface="Arial"/>
                <a:ea typeface="微软雅黑" panose="020B0503020204020204" pitchFamily="34" charset="-122"/>
                <a:cs typeface="Arial"/>
              </a:rPr>
              <a:t>Business Problem</a:t>
            </a:r>
            <a:endParaRPr lang="en-US" altLang="zh-CN" sz="2400" dirty="0">
              <a:latin typeface="Arial"/>
              <a:ea typeface="微软雅黑" panose="020B0503020204020204" pitchFamily="34" charset="-122"/>
              <a:cs typeface="Arial"/>
            </a:endParaRPr>
          </a:p>
        </p:txBody>
      </p:sp>
      <p:sp>
        <p:nvSpPr>
          <p:cNvPr id="2" name="TextBox 1"/>
          <p:cNvSpPr txBox="1"/>
          <p:nvPr/>
        </p:nvSpPr>
        <p:spPr>
          <a:xfrm>
            <a:off x="789139" y="899730"/>
            <a:ext cx="10519837" cy="3170099"/>
          </a:xfrm>
          <a:prstGeom prst="rect">
            <a:avLst/>
          </a:prstGeom>
          <a:noFill/>
        </p:spPr>
        <p:txBody>
          <a:bodyPr wrap="square" rtlCol="0">
            <a:spAutoFit/>
          </a:bodyPr>
          <a:lstStyle/>
          <a:p>
            <a:endParaRPr lang="en-IN" sz="3200" dirty="0"/>
          </a:p>
          <a:p>
            <a:r>
              <a:rPr lang="en-IN" sz="2400" dirty="0"/>
              <a:t>Using historical demographic and/or behavioural data of customers, high loyalty customers need to be identified and targeted. Validity of using demographic and behavioural variables for prediction of loyalty is to be justified over using only demographic variables. Also, risk of misclassification for high loyalty is to be minimized, since the company cannot afford to lose a prospective high loyalty customer due </a:t>
            </a:r>
            <a:r>
              <a:rPr lang="en-IN" sz="2400" dirty="0" smtClean="0"/>
              <a:t>to </a:t>
            </a:r>
            <a:r>
              <a:rPr lang="en-IN" sz="2400" dirty="0"/>
              <a:t>error.</a:t>
            </a:r>
            <a:endParaRPr lang="en-IN" sz="4400" dirty="0" smtClean="0"/>
          </a:p>
        </p:txBody>
      </p:sp>
      <p:sp>
        <p:nvSpPr>
          <p:cNvPr id="3" name="TextBox 2"/>
          <p:cNvSpPr txBox="1"/>
          <p:nvPr/>
        </p:nvSpPr>
        <p:spPr>
          <a:xfrm>
            <a:off x="902169" y="4232415"/>
            <a:ext cx="10044546" cy="2585323"/>
          </a:xfrm>
          <a:prstGeom prst="rect">
            <a:avLst/>
          </a:prstGeom>
          <a:noFill/>
        </p:spPr>
        <p:txBody>
          <a:bodyPr wrap="square" rtlCol="0">
            <a:spAutoFit/>
          </a:bodyPr>
          <a:lstStyle/>
          <a:p>
            <a:r>
              <a:rPr lang="en-IN" dirty="0" smtClean="0">
                <a:solidFill>
                  <a:schemeClr val="accent3">
                    <a:lumMod val="60000"/>
                    <a:lumOff val="40000"/>
                  </a:schemeClr>
                </a:solidFill>
              </a:rPr>
              <a:t>Implications:</a:t>
            </a:r>
          </a:p>
          <a:p>
            <a:pPr marL="285750" indent="-285750">
              <a:buFont typeface="Arial" panose="020B0604020202020204" pitchFamily="34" charset="0"/>
              <a:buChar char="•"/>
            </a:pPr>
            <a:r>
              <a:rPr lang="en-IN" dirty="0" smtClean="0">
                <a:solidFill>
                  <a:schemeClr val="accent3">
                    <a:lumMod val="60000"/>
                    <a:lumOff val="40000"/>
                  </a:schemeClr>
                </a:solidFill>
              </a:rPr>
              <a:t>Using Demographic data vs demographic + behavioural data</a:t>
            </a:r>
          </a:p>
          <a:p>
            <a:pPr marL="285750" indent="-285750">
              <a:buFont typeface="Arial" panose="020B0604020202020204" pitchFamily="34" charset="0"/>
              <a:buChar char="•"/>
            </a:pPr>
            <a:r>
              <a:rPr lang="en-IN" dirty="0" smtClean="0">
                <a:solidFill>
                  <a:schemeClr val="accent3">
                    <a:lumMod val="60000"/>
                    <a:lumOff val="40000"/>
                  </a:schemeClr>
                </a:solidFill>
              </a:rPr>
              <a:t>Danger of misclassifying a low loyalty customer as high loyalty customer vs Danger of misclassifying high loyalty customer as a low loyalty customer</a:t>
            </a:r>
          </a:p>
          <a:p>
            <a:pPr marL="285750" indent="-285750">
              <a:buFont typeface="Arial" panose="020B0604020202020204" pitchFamily="34" charset="0"/>
              <a:buChar char="•"/>
            </a:pPr>
            <a:r>
              <a:rPr lang="en-IN" dirty="0" smtClean="0">
                <a:solidFill>
                  <a:schemeClr val="accent3">
                    <a:lumMod val="60000"/>
                    <a:lumOff val="40000"/>
                  </a:schemeClr>
                </a:solidFill>
              </a:rPr>
              <a:t>Since target is high accuracy, high accuracy is needed in its prediction, hence more weightage should be given to cost of high loyalty misclassified as low loyalty, this will be tested.  </a:t>
            </a:r>
            <a:r>
              <a:rPr lang="en-IN" dirty="0" smtClean="0"/>
              <a:t/>
            </a:r>
            <a:br>
              <a:rPr lang="en-IN" dirty="0" smtClean="0"/>
            </a:br>
            <a:r>
              <a:rPr lang="en-IN" dirty="0" smtClean="0"/>
              <a:t/>
            </a:r>
            <a:br>
              <a:rPr lang="en-IN" dirty="0" smtClean="0"/>
            </a:br>
            <a:endParaRPr lang="en-IN" dirty="0"/>
          </a:p>
        </p:txBody>
      </p:sp>
    </p:spTree>
    <p:extLst>
      <p:ext uri="{BB962C8B-B14F-4D97-AF65-F5344CB8AC3E}">
        <p14:creationId xmlns:p14="http://schemas.microsoft.com/office/powerpoint/2010/main" val="1412323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57"/>
          <p:cNvSpPr/>
          <p:nvPr/>
        </p:nvSpPr>
        <p:spPr>
          <a:xfrm>
            <a:off x="779555" y="252859"/>
            <a:ext cx="11412448"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IN" altLang="zh-CN" sz="2400" dirty="0" smtClean="0"/>
              <a:t>Model With demographic Variables Only - </a:t>
            </a:r>
            <a:r>
              <a:rPr lang="en-IN" altLang="zh-CN" sz="2400" b="1" dirty="0" smtClean="0">
                <a:solidFill>
                  <a:schemeClr val="accent3">
                    <a:lumMod val="60000"/>
                    <a:lumOff val="40000"/>
                  </a:schemeClr>
                </a:solidFill>
              </a:rPr>
              <a:t>CHAID</a:t>
            </a:r>
            <a:endParaRPr lang="zh-CN" altLang="en-US" sz="2400" b="1" dirty="0">
              <a:solidFill>
                <a:schemeClr val="accent3">
                  <a:lumMod val="60000"/>
                  <a:lumOff val="40000"/>
                </a:schemeClr>
              </a:solidFill>
            </a:endParaRPr>
          </a:p>
        </p:txBody>
      </p:sp>
      <p:sp>
        <p:nvSpPr>
          <p:cNvPr id="45"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graphicFrame>
        <p:nvGraphicFramePr>
          <p:cNvPr id="67" name="图表 4"/>
          <p:cNvGraphicFramePr>
            <a:graphicFrameLocks/>
          </p:cNvGraphicFramePr>
          <p:nvPr>
            <p:extLst>
              <p:ext uri="{D42A27DB-BD31-4B8C-83A1-F6EECF244321}">
                <p14:modId xmlns:p14="http://schemas.microsoft.com/office/powerpoint/2010/main" val="1602421583"/>
              </p:ext>
            </p:extLst>
          </p:nvPr>
        </p:nvGraphicFramePr>
        <p:xfrm>
          <a:off x="910704" y="1939179"/>
          <a:ext cx="5085884" cy="4034589"/>
        </p:xfrm>
        <a:graphic>
          <a:graphicData uri="http://schemas.openxmlformats.org/drawingml/2006/chart">
            <c:chart xmlns:c="http://schemas.openxmlformats.org/drawingml/2006/chart" xmlns:r="http://schemas.openxmlformats.org/officeDocument/2006/relationships" r:id="rId2"/>
          </a:graphicData>
        </a:graphic>
      </p:graphicFrame>
      <p:pic>
        <p:nvPicPr>
          <p:cNvPr id="6" name="image08.png" descr="Screen Shot 2016-11-19 at 11.07.07 PM.png"/>
          <p:cNvPicPr/>
          <p:nvPr/>
        </p:nvPicPr>
        <p:blipFill>
          <a:blip r:embed="rId3"/>
          <a:srcRect/>
          <a:stretch>
            <a:fillRect/>
          </a:stretch>
        </p:blipFill>
        <p:spPr>
          <a:xfrm>
            <a:off x="9739745" y="3931837"/>
            <a:ext cx="2022764" cy="1857827"/>
          </a:xfrm>
          <a:prstGeom prst="rect">
            <a:avLst/>
          </a:prstGeom>
          <a:ln/>
        </p:spPr>
      </p:pic>
      <p:pic>
        <p:nvPicPr>
          <p:cNvPr id="7" name="image11.png" descr="Screen Shot 2016-11-19 at 11.08.11 PM.png"/>
          <p:cNvPicPr/>
          <p:nvPr/>
        </p:nvPicPr>
        <p:blipFill>
          <a:blip r:embed="rId4"/>
          <a:srcRect/>
          <a:stretch>
            <a:fillRect/>
          </a:stretch>
        </p:blipFill>
        <p:spPr>
          <a:xfrm>
            <a:off x="7259130" y="3931838"/>
            <a:ext cx="2148106" cy="1857826"/>
          </a:xfrm>
          <a:prstGeom prst="rect">
            <a:avLst/>
          </a:prstGeom>
          <a:ln/>
        </p:spPr>
      </p:pic>
      <p:sp>
        <p:nvSpPr>
          <p:cNvPr id="2" name="TextBox 1"/>
          <p:cNvSpPr txBox="1"/>
          <p:nvPr/>
        </p:nvSpPr>
        <p:spPr>
          <a:xfrm>
            <a:off x="9909908" y="5833683"/>
            <a:ext cx="1759528" cy="923330"/>
          </a:xfrm>
          <a:prstGeom prst="rect">
            <a:avLst/>
          </a:prstGeom>
          <a:noFill/>
        </p:spPr>
        <p:txBody>
          <a:bodyPr wrap="square" rtlCol="0">
            <a:spAutoFit/>
          </a:bodyPr>
          <a:lstStyle/>
          <a:p>
            <a:r>
              <a:rPr lang="en-IN" dirty="0" smtClean="0"/>
              <a:t>Classification with equal weightage</a:t>
            </a:r>
            <a:endParaRPr lang="en-IN" dirty="0"/>
          </a:p>
        </p:txBody>
      </p:sp>
      <p:sp>
        <p:nvSpPr>
          <p:cNvPr id="9" name="TextBox 8"/>
          <p:cNvSpPr txBox="1"/>
          <p:nvPr/>
        </p:nvSpPr>
        <p:spPr>
          <a:xfrm>
            <a:off x="7232074" y="5916813"/>
            <a:ext cx="1953490" cy="646331"/>
          </a:xfrm>
          <a:prstGeom prst="rect">
            <a:avLst/>
          </a:prstGeom>
          <a:noFill/>
        </p:spPr>
        <p:txBody>
          <a:bodyPr wrap="square" rtlCol="0">
            <a:spAutoFit/>
          </a:bodyPr>
          <a:lstStyle/>
          <a:p>
            <a:r>
              <a:rPr lang="en-IN" dirty="0" smtClean="0"/>
              <a:t>weightage=2 </a:t>
            </a:r>
            <a:br>
              <a:rPr lang="en-IN" dirty="0" smtClean="0"/>
            </a:br>
            <a:r>
              <a:rPr lang="en-IN" dirty="0" smtClean="0"/>
              <a:t>for High loyalty</a:t>
            </a:r>
            <a:endParaRPr lang="en-IN" dirty="0"/>
          </a:p>
        </p:txBody>
      </p:sp>
      <p:sp>
        <p:nvSpPr>
          <p:cNvPr id="4" name="TextBox 3"/>
          <p:cNvSpPr txBox="1"/>
          <p:nvPr/>
        </p:nvSpPr>
        <p:spPr>
          <a:xfrm>
            <a:off x="715669" y="1001818"/>
            <a:ext cx="5912190" cy="5909310"/>
          </a:xfrm>
          <a:prstGeom prst="rect">
            <a:avLst/>
          </a:prstGeom>
          <a:noFill/>
        </p:spPr>
        <p:txBody>
          <a:bodyPr wrap="square" rtlCol="0">
            <a:spAutoFit/>
          </a:bodyPr>
          <a:lstStyle/>
          <a:p>
            <a:r>
              <a:rPr lang="en-IN" dirty="0" smtClean="0"/>
              <a:t>Minimum Cases: </a:t>
            </a:r>
            <a:br>
              <a:rPr lang="en-IN" dirty="0" smtClean="0"/>
            </a:br>
            <a:r>
              <a:rPr lang="en-IN" dirty="0" smtClean="0"/>
              <a:t>Parent Node = 40 (6.7% of dataset)</a:t>
            </a:r>
            <a:br>
              <a:rPr lang="en-IN" dirty="0" smtClean="0"/>
            </a:br>
            <a:r>
              <a:rPr lang="en-IN" dirty="0" smtClean="0"/>
              <a:t>Child Node = 20</a:t>
            </a:r>
            <a:br>
              <a:rPr lang="en-IN" dirty="0" smtClean="0"/>
            </a:br>
            <a:r>
              <a:rPr lang="en-IN" dirty="0" smtClean="0"/>
              <a:t/>
            </a:r>
            <a:br>
              <a:rPr lang="en-IN" dirty="0" smtClean="0"/>
            </a:br>
            <a:r>
              <a:rPr lang="en-IN" dirty="0" smtClean="0"/>
              <a:t>The model using only Demographics does not give good results. The algorithm in CHAID is unable to:</a:t>
            </a:r>
            <a:br>
              <a:rPr lang="en-IN" dirty="0" smtClean="0"/>
            </a:br>
            <a:endParaRPr lang="en-IN" dirty="0" smtClean="0"/>
          </a:p>
          <a:p>
            <a:pPr marL="285750" indent="-285750">
              <a:buFont typeface="Arial" panose="020B0604020202020204" pitchFamily="34" charset="0"/>
              <a:buChar char="•"/>
            </a:pPr>
            <a:r>
              <a:rPr lang="en-IN" dirty="0" smtClean="0">
                <a:solidFill>
                  <a:schemeClr val="accent3">
                    <a:lumMod val="60000"/>
                    <a:lumOff val="40000"/>
                  </a:schemeClr>
                </a:solidFill>
              </a:rPr>
              <a:t>identify any statistically independent classifiers apart from gender and gives only one level, with a poor classification matrix.</a:t>
            </a:r>
            <a:br>
              <a:rPr lang="en-IN" dirty="0" smtClean="0">
                <a:solidFill>
                  <a:schemeClr val="accent3">
                    <a:lumMod val="60000"/>
                    <a:lumOff val="40000"/>
                  </a:schemeClr>
                </a:solidFill>
              </a:rPr>
            </a:br>
            <a:endParaRPr lang="en-IN" dirty="0" smtClean="0">
              <a:solidFill>
                <a:schemeClr val="accent3">
                  <a:lumMod val="60000"/>
                  <a:lumOff val="40000"/>
                </a:schemeClr>
              </a:solidFill>
            </a:endParaRPr>
          </a:p>
          <a:p>
            <a:pPr marL="285750" indent="-285750">
              <a:buFont typeface="Arial" panose="020B0604020202020204" pitchFamily="34" charset="0"/>
              <a:buChar char="•"/>
            </a:pPr>
            <a:r>
              <a:rPr lang="en-IN" dirty="0" smtClean="0">
                <a:solidFill>
                  <a:schemeClr val="accent3">
                    <a:lumMod val="60000"/>
                    <a:lumOff val="40000"/>
                  </a:schemeClr>
                </a:solidFill>
              </a:rPr>
              <a:t>It is also unable to improve accuracy when weightage is changed</a:t>
            </a:r>
            <a:br>
              <a:rPr lang="en-IN" dirty="0" smtClean="0">
                <a:solidFill>
                  <a:schemeClr val="accent3">
                    <a:lumMod val="60000"/>
                    <a:lumOff val="40000"/>
                  </a:schemeClr>
                </a:solidFill>
              </a:rPr>
            </a:br>
            <a:endParaRPr lang="en-IN" dirty="0" smtClean="0">
              <a:solidFill>
                <a:schemeClr val="accent3">
                  <a:lumMod val="60000"/>
                  <a:lumOff val="40000"/>
                </a:schemeClr>
              </a:solidFill>
            </a:endParaRPr>
          </a:p>
          <a:p>
            <a:pPr marL="285750" indent="-285750">
              <a:buFont typeface="Arial" panose="020B0604020202020204" pitchFamily="34" charset="0"/>
              <a:buChar char="•"/>
            </a:pPr>
            <a:r>
              <a:rPr lang="en-IN" dirty="0" smtClean="0">
                <a:solidFill>
                  <a:schemeClr val="accent3">
                    <a:lumMod val="60000"/>
                    <a:lumOff val="40000"/>
                  </a:schemeClr>
                </a:solidFill>
              </a:rPr>
              <a:t>The risk is also very high @ 50-60%, which means we will wring in classifying half the </a:t>
            </a:r>
            <a:r>
              <a:rPr lang="en-IN" dirty="0">
                <a:solidFill>
                  <a:schemeClr val="accent3">
                    <a:lumMod val="60000"/>
                    <a:lumOff val="40000"/>
                  </a:schemeClr>
                </a:solidFill>
              </a:rPr>
              <a:t> </a:t>
            </a:r>
            <a:r>
              <a:rPr lang="en-IN" dirty="0" smtClean="0">
                <a:solidFill>
                  <a:schemeClr val="accent3">
                    <a:lumMod val="60000"/>
                    <a:lumOff val="40000"/>
                  </a:schemeClr>
                </a:solidFill>
              </a:rPr>
              <a:t>time</a:t>
            </a:r>
            <a:br>
              <a:rPr lang="en-IN" dirty="0" smtClean="0">
                <a:solidFill>
                  <a:schemeClr val="accent3">
                    <a:lumMod val="60000"/>
                    <a:lumOff val="40000"/>
                  </a:schemeClr>
                </a:solidFill>
              </a:rPr>
            </a:br>
            <a:endParaRPr lang="en-IN" dirty="0" smtClean="0">
              <a:solidFill>
                <a:schemeClr val="accent3">
                  <a:lumMod val="60000"/>
                  <a:lumOff val="40000"/>
                </a:schemeClr>
              </a:solidFill>
            </a:endParaRPr>
          </a:p>
          <a:p>
            <a:pPr marL="285750" indent="-285750">
              <a:buFont typeface="Arial" panose="020B0604020202020204" pitchFamily="34" charset="0"/>
              <a:buChar char="•"/>
            </a:pPr>
            <a:r>
              <a:rPr lang="en-IN" dirty="0" smtClean="0">
                <a:solidFill>
                  <a:schemeClr val="accent3">
                    <a:lumMod val="60000"/>
                    <a:lumOff val="40000"/>
                  </a:schemeClr>
                </a:solidFill>
              </a:rPr>
              <a:t>Cannot use this model since high loyalty customers will be missed and low loyalty customers will be targeted, which is a waste of resources.</a:t>
            </a:r>
            <a:endParaRPr lang="en-IN" dirty="0">
              <a:solidFill>
                <a:schemeClr val="accent3">
                  <a:lumMod val="60000"/>
                  <a:lumOff val="40000"/>
                </a:schemeClr>
              </a:solidFill>
            </a:endParaRPr>
          </a:p>
        </p:txBody>
      </p:sp>
      <p:pic>
        <p:nvPicPr>
          <p:cNvPr id="11" name="image13.png" descr="Picture1.png"/>
          <p:cNvPicPr/>
          <p:nvPr/>
        </p:nvPicPr>
        <p:blipFill>
          <a:blip r:embed="rId5"/>
          <a:srcRect/>
          <a:stretch>
            <a:fillRect/>
          </a:stretch>
        </p:blipFill>
        <p:spPr>
          <a:xfrm>
            <a:off x="7259130" y="1247285"/>
            <a:ext cx="4410306" cy="2216352"/>
          </a:xfrm>
          <a:prstGeom prst="rect">
            <a:avLst/>
          </a:prstGeom>
          <a:ln/>
        </p:spPr>
      </p:pic>
      <p:sp>
        <p:nvSpPr>
          <p:cNvPr id="5" name="TextBox 4"/>
          <p:cNvSpPr txBox="1"/>
          <p:nvPr/>
        </p:nvSpPr>
        <p:spPr>
          <a:xfrm>
            <a:off x="7093527" y="3513071"/>
            <a:ext cx="4849091" cy="369332"/>
          </a:xfrm>
          <a:prstGeom prst="rect">
            <a:avLst/>
          </a:prstGeom>
          <a:noFill/>
        </p:spPr>
        <p:txBody>
          <a:bodyPr wrap="square" rtlCol="0">
            <a:spAutoFit/>
          </a:bodyPr>
          <a:lstStyle/>
          <a:p>
            <a:r>
              <a:rPr lang="en-IN" dirty="0" smtClean="0"/>
              <a:t>1 level tree, with 50-60% misclassification</a:t>
            </a:r>
            <a:endParaRPr lang="en-IN" dirty="0"/>
          </a:p>
        </p:txBody>
      </p:sp>
    </p:spTree>
    <p:extLst>
      <p:ext uri="{BB962C8B-B14F-4D97-AF65-F5344CB8AC3E}">
        <p14:creationId xmlns:p14="http://schemas.microsoft.com/office/powerpoint/2010/main" val="1081525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57"/>
          <p:cNvSpPr/>
          <p:nvPr/>
        </p:nvSpPr>
        <p:spPr>
          <a:xfrm>
            <a:off x="779555" y="252859"/>
            <a:ext cx="11412448"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IN" altLang="zh-CN" sz="2400" dirty="0" smtClean="0"/>
              <a:t>Model With demographic Variables Only - </a:t>
            </a:r>
            <a:r>
              <a:rPr lang="en-IN" altLang="zh-CN" sz="2400" b="1" dirty="0" smtClean="0">
                <a:solidFill>
                  <a:schemeClr val="accent3">
                    <a:lumMod val="60000"/>
                    <a:lumOff val="40000"/>
                  </a:schemeClr>
                </a:solidFill>
              </a:rPr>
              <a:t>CRT</a:t>
            </a:r>
            <a:endParaRPr lang="zh-CN" altLang="en-US" sz="2400" b="1" dirty="0">
              <a:solidFill>
                <a:schemeClr val="accent3">
                  <a:lumMod val="60000"/>
                  <a:lumOff val="40000"/>
                </a:schemeClr>
              </a:solidFill>
            </a:endParaRPr>
          </a:p>
        </p:txBody>
      </p:sp>
      <p:sp>
        <p:nvSpPr>
          <p:cNvPr id="45"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graphicFrame>
        <p:nvGraphicFramePr>
          <p:cNvPr id="67" name="图表 4"/>
          <p:cNvGraphicFramePr>
            <a:graphicFrameLocks/>
          </p:cNvGraphicFramePr>
          <p:nvPr>
            <p:extLst/>
          </p:nvPr>
        </p:nvGraphicFramePr>
        <p:xfrm>
          <a:off x="910704" y="1939179"/>
          <a:ext cx="5085884" cy="4034589"/>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7075775" y="5932053"/>
            <a:ext cx="4862945" cy="646331"/>
          </a:xfrm>
          <a:prstGeom prst="rect">
            <a:avLst/>
          </a:prstGeom>
          <a:noFill/>
        </p:spPr>
        <p:txBody>
          <a:bodyPr wrap="square" rtlCol="0">
            <a:spAutoFit/>
          </a:bodyPr>
          <a:lstStyle/>
          <a:p>
            <a:r>
              <a:rPr lang="en-IN" dirty="0" smtClean="0"/>
              <a:t>weightage=2 for High loyalty. Large value for high loyalty because of over fitting.</a:t>
            </a:r>
            <a:endParaRPr lang="en-IN" dirty="0"/>
          </a:p>
        </p:txBody>
      </p:sp>
      <p:sp>
        <p:nvSpPr>
          <p:cNvPr id="4" name="TextBox 3"/>
          <p:cNvSpPr txBox="1"/>
          <p:nvPr/>
        </p:nvSpPr>
        <p:spPr>
          <a:xfrm>
            <a:off x="715669" y="1001818"/>
            <a:ext cx="6210952" cy="5632311"/>
          </a:xfrm>
          <a:prstGeom prst="rect">
            <a:avLst/>
          </a:prstGeom>
          <a:noFill/>
        </p:spPr>
        <p:txBody>
          <a:bodyPr wrap="square" rtlCol="0">
            <a:spAutoFit/>
          </a:bodyPr>
          <a:lstStyle/>
          <a:p>
            <a:r>
              <a:rPr lang="en-IN" dirty="0" smtClean="0"/>
              <a:t>Minimum Cases (different sizes): </a:t>
            </a:r>
            <a:br>
              <a:rPr lang="en-IN" dirty="0" smtClean="0"/>
            </a:br>
            <a:r>
              <a:rPr lang="en-IN" dirty="0" smtClean="0"/>
              <a:t>Parent Node = 60 </a:t>
            </a:r>
            <a:br>
              <a:rPr lang="en-IN" dirty="0" smtClean="0"/>
            </a:br>
            <a:r>
              <a:rPr lang="en-IN" dirty="0" smtClean="0"/>
              <a:t>Child Node = 30</a:t>
            </a:r>
            <a:br>
              <a:rPr lang="en-IN" dirty="0" smtClean="0"/>
            </a:br>
            <a:r>
              <a:rPr lang="en-IN" dirty="0" smtClean="0"/>
              <a:t/>
            </a:r>
            <a:br>
              <a:rPr lang="en-IN" dirty="0" smtClean="0"/>
            </a:br>
            <a:r>
              <a:rPr lang="en-IN" dirty="0" smtClean="0"/>
              <a:t>The model gives deceivingly good results, the </a:t>
            </a:r>
            <a:br>
              <a:rPr lang="en-IN" dirty="0" smtClean="0"/>
            </a:br>
            <a:endParaRPr lang="en-IN" dirty="0" smtClean="0"/>
          </a:p>
          <a:p>
            <a:pPr marL="285750" indent="-285750">
              <a:buFont typeface="Arial" panose="020B0604020202020204" pitchFamily="34" charset="0"/>
              <a:buChar char="•"/>
            </a:pPr>
            <a:r>
              <a:rPr lang="en-IN" dirty="0" smtClean="0">
                <a:solidFill>
                  <a:schemeClr val="accent3">
                    <a:lumMod val="60000"/>
                    <a:lumOff val="40000"/>
                  </a:schemeClr>
                </a:solidFill>
              </a:rPr>
              <a:t>3 level tree with Education, marital status and income as classifiers.</a:t>
            </a:r>
          </a:p>
          <a:p>
            <a:pPr marL="285750" indent="-285750">
              <a:buFont typeface="Arial" panose="020B0604020202020204" pitchFamily="34" charset="0"/>
              <a:buChar char="•"/>
            </a:pPr>
            <a:r>
              <a:rPr lang="en-IN" dirty="0" smtClean="0">
                <a:solidFill>
                  <a:schemeClr val="accent3">
                    <a:lumMod val="60000"/>
                    <a:lumOff val="40000"/>
                  </a:schemeClr>
                </a:solidFill>
              </a:rPr>
              <a:t>High misclassification accuracy for high loyalty @ 91.9%, sounds perfect but,</a:t>
            </a:r>
          </a:p>
          <a:p>
            <a:pPr marL="285750" indent="-285750">
              <a:buFont typeface="Arial" panose="020B0604020202020204" pitchFamily="34" charset="0"/>
              <a:buChar char="•"/>
            </a:pPr>
            <a:r>
              <a:rPr lang="en-IN" dirty="0" smtClean="0">
                <a:solidFill>
                  <a:schemeClr val="accent3">
                    <a:lumMod val="60000"/>
                    <a:lumOff val="40000"/>
                  </a:schemeClr>
                </a:solidFill>
              </a:rPr>
              <a:t>Risk is high @ 54%</a:t>
            </a:r>
            <a:br>
              <a:rPr lang="en-IN" dirty="0" smtClean="0">
                <a:solidFill>
                  <a:schemeClr val="accent3">
                    <a:lumMod val="60000"/>
                    <a:lumOff val="40000"/>
                  </a:schemeClr>
                </a:solidFill>
              </a:rPr>
            </a:br>
            <a:endParaRPr lang="en-IN" dirty="0" smtClean="0">
              <a:solidFill>
                <a:schemeClr val="accent3">
                  <a:lumMod val="60000"/>
                  <a:lumOff val="40000"/>
                </a:schemeClr>
              </a:solidFill>
            </a:endParaRPr>
          </a:p>
          <a:p>
            <a:pPr marL="285750" indent="-285750">
              <a:buFont typeface="Arial" panose="020B0604020202020204" pitchFamily="34" charset="0"/>
              <a:buChar char="•"/>
            </a:pPr>
            <a:r>
              <a:rPr lang="en-IN" dirty="0" smtClean="0">
                <a:solidFill>
                  <a:schemeClr val="accent3">
                    <a:lumMod val="60000"/>
                    <a:lumOff val="40000"/>
                  </a:schemeClr>
                </a:solidFill>
              </a:rPr>
              <a:t>On increasing or decreasing the Parent node &amp; Child node criteria results will change, this shows the model is unstable and CRT is giving us an </a:t>
            </a:r>
            <a:r>
              <a:rPr lang="en-IN" dirty="0" smtClean="0">
                <a:solidFill>
                  <a:srgbClr val="FF0000"/>
                </a:solidFill>
              </a:rPr>
              <a:t>over fitted model</a:t>
            </a:r>
            <a:r>
              <a:rPr lang="en-IN" dirty="0" smtClean="0">
                <a:solidFill>
                  <a:schemeClr val="accent3">
                    <a:lumMod val="60000"/>
                    <a:lumOff val="40000"/>
                  </a:schemeClr>
                </a:solidFill>
              </a:rPr>
              <a:t>, which has 100% accuracy at </a:t>
            </a:r>
            <a:br>
              <a:rPr lang="en-IN" dirty="0" smtClean="0">
                <a:solidFill>
                  <a:schemeClr val="accent3">
                    <a:lumMod val="60000"/>
                    <a:lumOff val="40000"/>
                  </a:schemeClr>
                </a:solidFill>
              </a:rPr>
            </a:br>
            <a:r>
              <a:rPr lang="en-IN" dirty="0" smtClean="0">
                <a:solidFill>
                  <a:schemeClr val="accent3">
                    <a:lumMod val="60000"/>
                    <a:lumOff val="40000"/>
                  </a:schemeClr>
                </a:solidFill>
              </a:rPr>
              <a:t>Parent node= 100, child node = 50</a:t>
            </a:r>
            <a:br>
              <a:rPr lang="en-IN" dirty="0" smtClean="0">
                <a:solidFill>
                  <a:schemeClr val="accent3">
                    <a:lumMod val="60000"/>
                    <a:lumOff val="40000"/>
                  </a:schemeClr>
                </a:solidFill>
              </a:rPr>
            </a:br>
            <a:endParaRPr lang="en-IN" dirty="0" smtClean="0">
              <a:solidFill>
                <a:schemeClr val="accent3">
                  <a:lumMod val="60000"/>
                  <a:lumOff val="40000"/>
                </a:schemeClr>
              </a:solidFill>
            </a:endParaRPr>
          </a:p>
          <a:p>
            <a:pPr marL="285750" indent="-285750">
              <a:buFont typeface="Arial" panose="020B0604020202020204" pitchFamily="34" charset="0"/>
              <a:buChar char="•"/>
            </a:pPr>
            <a:r>
              <a:rPr lang="en-IN" dirty="0" smtClean="0">
                <a:solidFill>
                  <a:schemeClr val="accent3">
                    <a:lumMod val="60000"/>
                    <a:lumOff val="40000"/>
                  </a:schemeClr>
                </a:solidFill>
              </a:rPr>
              <a:t>Cannot use this model since low loyalty customers will be easily classified as high loyalty.</a:t>
            </a:r>
            <a:endParaRPr lang="en-IN" dirty="0">
              <a:solidFill>
                <a:schemeClr val="accent3">
                  <a:lumMod val="60000"/>
                  <a:lumOff val="40000"/>
                </a:schemeClr>
              </a:solidFill>
            </a:endParaRPr>
          </a:p>
        </p:txBody>
      </p:sp>
      <p:sp>
        <p:nvSpPr>
          <p:cNvPr id="5" name="TextBox 4"/>
          <p:cNvSpPr txBox="1"/>
          <p:nvPr/>
        </p:nvSpPr>
        <p:spPr>
          <a:xfrm>
            <a:off x="7093527" y="3513071"/>
            <a:ext cx="4849091" cy="369332"/>
          </a:xfrm>
          <a:prstGeom prst="rect">
            <a:avLst/>
          </a:prstGeom>
          <a:noFill/>
        </p:spPr>
        <p:txBody>
          <a:bodyPr wrap="square" rtlCol="0">
            <a:spAutoFit/>
          </a:bodyPr>
          <a:lstStyle/>
          <a:p>
            <a:r>
              <a:rPr lang="en-IN" dirty="0" smtClean="0"/>
              <a:t>Poor Gain chart results, model nearly flat</a:t>
            </a:r>
            <a:endParaRPr lang="en-IN" dirty="0"/>
          </a:p>
        </p:txBody>
      </p:sp>
      <p:pic>
        <p:nvPicPr>
          <p:cNvPr id="8" name="Picture 7"/>
          <p:cNvPicPr>
            <a:picLocks noChangeAspect="1"/>
          </p:cNvPicPr>
          <p:nvPr/>
        </p:nvPicPr>
        <p:blipFill>
          <a:blip r:embed="rId3"/>
          <a:stretch>
            <a:fillRect/>
          </a:stretch>
        </p:blipFill>
        <p:spPr>
          <a:xfrm>
            <a:off x="7093527" y="3973778"/>
            <a:ext cx="4845193" cy="1866900"/>
          </a:xfrm>
          <a:prstGeom prst="rect">
            <a:avLst/>
          </a:prstGeom>
        </p:spPr>
      </p:pic>
      <p:pic>
        <p:nvPicPr>
          <p:cNvPr id="12" name="Picture 11"/>
          <p:cNvPicPr>
            <a:picLocks noChangeAspect="1"/>
          </p:cNvPicPr>
          <p:nvPr/>
        </p:nvPicPr>
        <p:blipFill>
          <a:blip r:embed="rId4"/>
          <a:stretch>
            <a:fillRect/>
          </a:stretch>
        </p:blipFill>
        <p:spPr>
          <a:xfrm>
            <a:off x="7093527" y="1191491"/>
            <a:ext cx="4845193" cy="2321580"/>
          </a:xfrm>
          <a:prstGeom prst="rect">
            <a:avLst/>
          </a:prstGeom>
        </p:spPr>
      </p:pic>
    </p:spTree>
    <p:extLst>
      <p:ext uri="{BB962C8B-B14F-4D97-AF65-F5344CB8AC3E}">
        <p14:creationId xmlns:p14="http://schemas.microsoft.com/office/powerpoint/2010/main" val="1280517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57"/>
          <p:cNvSpPr/>
          <p:nvPr/>
        </p:nvSpPr>
        <p:spPr>
          <a:xfrm>
            <a:off x="779555" y="252859"/>
            <a:ext cx="11412448"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IN" altLang="zh-CN" sz="2400" dirty="0" smtClean="0"/>
              <a:t>Model With Demographic and Behaviour Variables - CHAID</a:t>
            </a:r>
            <a:endParaRPr lang="zh-CN" altLang="en-US" sz="2400" b="1" dirty="0">
              <a:solidFill>
                <a:schemeClr val="accent3">
                  <a:lumMod val="60000"/>
                  <a:lumOff val="40000"/>
                </a:schemeClr>
              </a:solidFill>
            </a:endParaRPr>
          </a:p>
        </p:txBody>
      </p:sp>
      <p:sp>
        <p:nvSpPr>
          <p:cNvPr id="45"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graphicFrame>
        <p:nvGraphicFramePr>
          <p:cNvPr id="67" name="图表 4"/>
          <p:cNvGraphicFramePr>
            <a:graphicFrameLocks/>
          </p:cNvGraphicFramePr>
          <p:nvPr>
            <p:extLst/>
          </p:nvPr>
        </p:nvGraphicFramePr>
        <p:xfrm>
          <a:off x="910704" y="1939179"/>
          <a:ext cx="5085884" cy="4034589"/>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7093527" y="5973768"/>
            <a:ext cx="2175163" cy="369332"/>
          </a:xfrm>
          <a:prstGeom prst="rect">
            <a:avLst/>
          </a:prstGeom>
          <a:noFill/>
        </p:spPr>
        <p:txBody>
          <a:bodyPr wrap="square" rtlCol="0">
            <a:spAutoFit/>
          </a:bodyPr>
          <a:lstStyle/>
          <a:p>
            <a:r>
              <a:rPr lang="en-IN" dirty="0" smtClean="0"/>
              <a:t>Equal Weightage</a:t>
            </a:r>
            <a:endParaRPr lang="en-IN" dirty="0"/>
          </a:p>
        </p:txBody>
      </p:sp>
      <p:sp>
        <p:nvSpPr>
          <p:cNvPr id="4" name="TextBox 3"/>
          <p:cNvSpPr txBox="1"/>
          <p:nvPr/>
        </p:nvSpPr>
        <p:spPr>
          <a:xfrm>
            <a:off x="910704" y="927748"/>
            <a:ext cx="6461646" cy="5909310"/>
          </a:xfrm>
          <a:prstGeom prst="rect">
            <a:avLst/>
          </a:prstGeom>
          <a:noFill/>
        </p:spPr>
        <p:txBody>
          <a:bodyPr wrap="square" rtlCol="0">
            <a:spAutoFit/>
          </a:bodyPr>
          <a:lstStyle/>
          <a:p>
            <a:r>
              <a:rPr lang="en-IN" dirty="0" smtClean="0"/>
              <a:t>Minimum Cases: </a:t>
            </a:r>
            <a:br>
              <a:rPr lang="en-IN" dirty="0" smtClean="0"/>
            </a:br>
            <a:r>
              <a:rPr lang="en-IN" dirty="0" smtClean="0"/>
              <a:t>Parent Node = 40 (6.7% of dataset)</a:t>
            </a:r>
            <a:br>
              <a:rPr lang="en-IN" dirty="0" smtClean="0"/>
            </a:br>
            <a:r>
              <a:rPr lang="en-IN" dirty="0" smtClean="0"/>
              <a:t>Child Node = 20</a:t>
            </a:r>
            <a:br>
              <a:rPr lang="en-IN" dirty="0" smtClean="0"/>
            </a:br>
            <a:endParaRPr lang="en-IN" dirty="0" smtClean="0"/>
          </a:p>
          <a:p>
            <a:pPr marL="285750" indent="-285750">
              <a:buFont typeface="Arial" panose="020B0604020202020204" pitchFamily="34" charset="0"/>
              <a:buChar char="•"/>
            </a:pPr>
            <a:r>
              <a:rPr lang="en-IN" dirty="0" smtClean="0">
                <a:solidFill>
                  <a:schemeClr val="accent3">
                    <a:lumMod val="60000"/>
                    <a:lumOff val="40000"/>
                  </a:schemeClr>
                </a:solidFill>
              </a:rPr>
              <a:t>3 multi split levels, value as primary splitter, based on optimum values computed by CHAID</a:t>
            </a:r>
            <a:br>
              <a:rPr lang="en-IN" dirty="0" smtClean="0">
                <a:solidFill>
                  <a:schemeClr val="accent3">
                    <a:lumMod val="60000"/>
                    <a:lumOff val="40000"/>
                  </a:schemeClr>
                </a:solidFill>
              </a:rPr>
            </a:br>
            <a:endParaRPr lang="en-IN" dirty="0" smtClean="0">
              <a:solidFill>
                <a:schemeClr val="accent3">
                  <a:lumMod val="60000"/>
                  <a:lumOff val="40000"/>
                </a:schemeClr>
              </a:solidFill>
            </a:endParaRPr>
          </a:p>
          <a:p>
            <a:pPr marL="285750" indent="-285750">
              <a:buFont typeface="Arial" panose="020B0604020202020204" pitchFamily="34" charset="0"/>
              <a:buChar char="•"/>
            </a:pPr>
            <a:r>
              <a:rPr lang="en-IN" dirty="0" smtClean="0">
                <a:solidFill>
                  <a:schemeClr val="accent3">
                    <a:lumMod val="60000"/>
                    <a:lumOff val="40000"/>
                  </a:schemeClr>
                </a:solidFill>
              </a:rPr>
              <a:t>Good gain table, which shows the model is a good improvement over a random set</a:t>
            </a:r>
          </a:p>
          <a:p>
            <a:pPr marL="285750" indent="-285750">
              <a:buFont typeface="Arial" panose="020B0604020202020204" pitchFamily="34" charset="0"/>
              <a:buChar char="•"/>
            </a:pPr>
            <a:r>
              <a:rPr lang="en-IN" dirty="0" smtClean="0">
                <a:solidFill>
                  <a:schemeClr val="accent3">
                    <a:lumMod val="60000"/>
                    <a:lumOff val="40000"/>
                  </a:schemeClr>
                </a:solidFill>
              </a:rPr>
              <a:t>On increasing or decreasing the Parent node &amp; Child node criteria results are constant. This indicates no overfitting.</a:t>
            </a:r>
          </a:p>
          <a:p>
            <a:pPr marL="285750" indent="-285750">
              <a:buFont typeface="Arial" panose="020B0604020202020204" pitchFamily="34" charset="0"/>
              <a:buChar char="•"/>
            </a:pPr>
            <a:endParaRPr lang="en-IN" dirty="0" smtClean="0">
              <a:solidFill>
                <a:schemeClr val="accent3">
                  <a:lumMod val="60000"/>
                  <a:lumOff val="40000"/>
                </a:schemeClr>
              </a:solidFill>
            </a:endParaRPr>
          </a:p>
          <a:p>
            <a:pPr marL="285750" indent="-285750">
              <a:buFont typeface="Arial" panose="020B0604020202020204" pitchFamily="34" charset="0"/>
              <a:buChar char="•"/>
            </a:pPr>
            <a:r>
              <a:rPr lang="en-IN" dirty="0" smtClean="0">
                <a:solidFill>
                  <a:schemeClr val="accent3">
                    <a:lumMod val="60000"/>
                    <a:lumOff val="40000"/>
                  </a:schemeClr>
                </a:solidFill>
              </a:rPr>
              <a:t>On changing weightage to 1-4 (High loyalty) or 0.4 to 0.8 (low loyalty), classification accuracy does not change, though risk statistic keeps fluctuating. </a:t>
            </a:r>
            <a:br>
              <a:rPr lang="en-IN" dirty="0" smtClean="0">
                <a:solidFill>
                  <a:schemeClr val="accent3">
                    <a:lumMod val="60000"/>
                    <a:lumOff val="40000"/>
                  </a:schemeClr>
                </a:solidFill>
              </a:rPr>
            </a:br>
            <a:endParaRPr lang="en-IN" dirty="0" smtClean="0">
              <a:solidFill>
                <a:schemeClr val="accent3">
                  <a:lumMod val="60000"/>
                  <a:lumOff val="40000"/>
                </a:schemeClr>
              </a:solidFill>
            </a:endParaRPr>
          </a:p>
          <a:p>
            <a:pPr marL="285750" indent="-285750">
              <a:buFont typeface="Arial" panose="020B0604020202020204" pitchFamily="34" charset="0"/>
              <a:buChar char="•"/>
            </a:pPr>
            <a:r>
              <a:rPr lang="en-IN" dirty="0" smtClean="0">
                <a:solidFill>
                  <a:srgbClr val="FF0000"/>
                </a:solidFill>
              </a:rPr>
              <a:t>Only drawback </a:t>
            </a:r>
            <a:r>
              <a:rPr lang="en-IN" dirty="0" smtClean="0">
                <a:solidFill>
                  <a:schemeClr val="accent3">
                    <a:lumMod val="60000"/>
                    <a:lumOff val="40000"/>
                  </a:schemeClr>
                </a:solidFill>
              </a:rPr>
              <a:t>of this model is that the tree model has 6 splits based on value, which are of little business significance. A manager could work 1-3 splits, but 6 is not useful.</a:t>
            </a:r>
          </a:p>
        </p:txBody>
      </p:sp>
      <p:sp>
        <p:nvSpPr>
          <p:cNvPr id="5" name="TextBox 4"/>
          <p:cNvSpPr txBox="1"/>
          <p:nvPr/>
        </p:nvSpPr>
        <p:spPr>
          <a:xfrm>
            <a:off x="7093527" y="3513071"/>
            <a:ext cx="4849091" cy="369332"/>
          </a:xfrm>
          <a:prstGeom prst="rect">
            <a:avLst/>
          </a:prstGeom>
          <a:noFill/>
        </p:spPr>
        <p:txBody>
          <a:bodyPr wrap="square" rtlCol="0">
            <a:spAutoFit/>
          </a:bodyPr>
          <a:lstStyle/>
          <a:p>
            <a:pPr algn="ctr"/>
            <a:r>
              <a:rPr lang="en-IN" dirty="0" smtClean="0"/>
              <a:t>Good Gain table results</a:t>
            </a:r>
            <a:endParaRPr lang="en-IN" dirty="0"/>
          </a:p>
        </p:txBody>
      </p:sp>
      <p:pic>
        <p:nvPicPr>
          <p:cNvPr id="10" name="image27.png" descr="Screen Shot 2016-11-19 at 11.42.28 PM.png"/>
          <p:cNvPicPr/>
          <p:nvPr/>
        </p:nvPicPr>
        <p:blipFill>
          <a:blip r:embed="rId3"/>
          <a:srcRect/>
          <a:stretch>
            <a:fillRect/>
          </a:stretch>
        </p:blipFill>
        <p:spPr>
          <a:xfrm>
            <a:off x="7093527" y="1219199"/>
            <a:ext cx="4845193" cy="2302459"/>
          </a:xfrm>
          <a:prstGeom prst="rect">
            <a:avLst/>
          </a:prstGeom>
          <a:ln/>
        </p:spPr>
      </p:pic>
      <p:pic>
        <p:nvPicPr>
          <p:cNvPr id="11" name="image25.png" descr="Screen Shot 2016-11-19 at 11.16.21 PM.png"/>
          <p:cNvPicPr/>
          <p:nvPr/>
        </p:nvPicPr>
        <p:blipFill>
          <a:blip r:embed="rId4"/>
          <a:srcRect/>
          <a:stretch>
            <a:fillRect/>
          </a:stretch>
        </p:blipFill>
        <p:spPr>
          <a:xfrm>
            <a:off x="7093527" y="4063486"/>
            <a:ext cx="2189018" cy="1838553"/>
          </a:xfrm>
          <a:prstGeom prst="rect">
            <a:avLst/>
          </a:prstGeom>
          <a:ln/>
        </p:spPr>
      </p:pic>
      <p:pic>
        <p:nvPicPr>
          <p:cNvPr id="13" name="image20.png" descr="Screen Shot 2016-11-19 at 11.28.30 PM.png"/>
          <p:cNvPicPr/>
          <p:nvPr/>
        </p:nvPicPr>
        <p:blipFill>
          <a:blip r:embed="rId5"/>
          <a:srcRect/>
          <a:stretch>
            <a:fillRect/>
          </a:stretch>
        </p:blipFill>
        <p:spPr>
          <a:xfrm>
            <a:off x="9699242" y="4063487"/>
            <a:ext cx="2239478" cy="1752044"/>
          </a:xfrm>
          <a:prstGeom prst="rect">
            <a:avLst/>
          </a:prstGeom>
          <a:ln/>
        </p:spPr>
      </p:pic>
      <p:sp>
        <p:nvSpPr>
          <p:cNvPr id="14" name="TextBox 13"/>
          <p:cNvSpPr txBox="1"/>
          <p:nvPr/>
        </p:nvSpPr>
        <p:spPr>
          <a:xfrm>
            <a:off x="9699241" y="5991609"/>
            <a:ext cx="2175163" cy="646331"/>
          </a:xfrm>
          <a:prstGeom prst="rect">
            <a:avLst/>
          </a:prstGeom>
          <a:noFill/>
        </p:spPr>
        <p:txBody>
          <a:bodyPr wrap="square" rtlCol="0">
            <a:spAutoFit/>
          </a:bodyPr>
          <a:lstStyle/>
          <a:p>
            <a:r>
              <a:rPr lang="en-IN" dirty="0" smtClean="0"/>
              <a:t>High loyalty Weightage=2</a:t>
            </a:r>
            <a:endParaRPr lang="en-IN" dirty="0"/>
          </a:p>
        </p:txBody>
      </p:sp>
    </p:spTree>
    <p:extLst>
      <p:ext uri="{BB962C8B-B14F-4D97-AF65-F5344CB8AC3E}">
        <p14:creationId xmlns:p14="http://schemas.microsoft.com/office/powerpoint/2010/main" val="2338522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57"/>
          <p:cNvSpPr/>
          <p:nvPr/>
        </p:nvSpPr>
        <p:spPr>
          <a:xfrm>
            <a:off x="779555" y="252859"/>
            <a:ext cx="11412448"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IN" altLang="zh-CN" sz="2400" dirty="0" smtClean="0"/>
              <a:t>Model With Demographic and Behaviour Variables - CHAID</a:t>
            </a:r>
            <a:endParaRPr lang="zh-CN" altLang="en-US" sz="2400" b="1" dirty="0">
              <a:solidFill>
                <a:schemeClr val="accent3">
                  <a:lumMod val="60000"/>
                  <a:lumOff val="40000"/>
                </a:schemeClr>
              </a:solidFill>
            </a:endParaRPr>
          </a:p>
        </p:txBody>
      </p:sp>
      <p:sp>
        <p:nvSpPr>
          <p:cNvPr id="45"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graphicFrame>
        <p:nvGraphicFramePr>
          <p:cNvPr id="67" name="图表 4"/>
          <p:cNvGraphicFramePr>
            <a:graphicFrameLocks/>
          </p:cNvGraphicFramePr>
          <p:nvPr>
            <p:extLst/>
          </p:nvPr>
        </p:nvGraphicFramePr>
        <p:xfrm>
          <a:off x="910704" y="1939179"/>
          <a:ext cx="5085884" cy="403458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779555" y="1238250"/>
            <a:ext cx="3028400" cy="5078313"/>
          </a:xfrm>
          <a:prstGeom prst="rect">
            <a:avLst/>
          </a:prstGeom>
          <a:noFill/>
        </p:spPr>
        <p:txBody>
          <a:bodyPr wrap="square" rtlCol="0">
            <a:spAutoFit/>
          </a:bodyPr>
          <a:lstStyle/>
          <a:p>
            <a:r>
              <a:rPr lang="en-IN" dirty="0"/>
              <a:t>First level does not have any direct business significance, this is a problem with CHAID method, where continuous data is split into bins based on statistical significance of </a:t>
            </a:r>
            <a:r>
              <a:rPr lang="en-IN" dirty="0" smtClean="0"/>
              <a:t>splitting tests, </a:t>
            </a:r>
            <a:r>
              <a:rPr lang="en-IN" dirty="0"/>
              <a:t>it doesn’t always coincide with business needs</a:t>
            </a:r>
            <a:r>
              <a:rPr lang="en-IN" dirty="0" smtClean="0"/>
              <a:t>. In this case no clear segmentation has emerged, even though the model is statistically good.</a:t>
            </a:r>
            <a:br>
              <a:rPr lang="en-IN" dirty="0" smtClean="0"/>
            </a:br>
            <a:r>
              <a:rPr lang="en-IN" dirty="0" smtClean="0"/>
              <a:t/>
            </a:r>
            <a:br>
              <a:rPr lang="en-IN" dirty="0" smtClean="0"/>
            </a:br>
            <a:endParaRPr lang="en-IN" dirty="0" smtClean="0"/>
          </a:p>
        </p:txBody>
      </p:sp>
      <p:pic>
        <p:nvPicPr>
          <p:cNvPr id="12" name="image30.png" descr="Picture1.png"/>
          <p:cNvPicPr/>
          <p:nvPr/>
        </p:nvPicPr>
        <p:blipFill>
          <a:blip r:embed="rId3"/>
          <a:srcRect/>
          <a:stretch>
            <a:fillRect/>
          </a:stretch>
        </p:blipFill>
        <p:spPr>
          <a:xfrm>
            <a:off x="3939103" y="1238250"/>
            <a:ext cx="7790055" cy="4649359"/>
          </a:xfrm>
          <a:prstGeom prst="rect">
            <a:avLst/>
          </a:prstGeom>
          <a:ln/>
        </p:spPr>
      </p:pic>
      <p:sp>
        <p:nvSpPr>
          <p:cNvPr id="2" name="TextBox 1"/>
          <p:cNvSpPr txBox="1"/>
          <p:nvPr/>
        </p:nvSpPr>
        <p:spPr>
          <a:xfrm>
            <a:off x="4309880" y="6116508"/>
            <a:ext cx="7048500" cy="400110"/>
          </a:xfrm>
          <a:prstGeom prst="rect">
            <a:avLst/>
          </a:prstGeom>
          <a:noFill/>
        </p:spPr>
        <p:txBody>
          <a:bodyPr wrap="square" rtlCol="0">
            <a:spAutoFit/>
          </a:bodyPr>
          <a:lstStyle/>
          <a:p>
            <a:r>
              <a:rPr lang="en-IN" sz="2000" dirty="0" smtClean="0"/>
              <a:t>CHAID  based model with behavioural variables</a:t>
            </a:r>
            <a:endParaRPr lang="en-IN" sz="2000" dirty="0"/>
          </a:p>
        </p:txBody>
      </p:sp>
    </p:spTree>
    <p:extLst>
      <p:ext uri="{BB962C8B-B14F-4D97-AF65-F5344CB8AC3E}">
        <p14:creationId xmlns:p14="http://schemas.microsoft.com/office/powerpoint/2010/main" val="2550595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57"/>
          <p:cNvSpPr/>
          <p:nvPr/>
        </p:nvSpPr>
        <p:spPr>
          <a:xfrm>
            <a:off x="779555" y="252859"/>
            <a:ext cx="11412448"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IN" altLang="zh-CN" sz="2400" dirty="0" smtClean="0"/>
              <a:t>Model With Demographic and Behaviour Variables - CRT</a:t>
            </a:r>
            <a:endParaRPr lang="zh-CN" altLang="en-US" sz="2400" b="1" dirty="0">
              <a:solidFill>
                <a:schemeClr val="accent3">
                  <a:lumMod val="60000"/>
                  <a:lumOff val="40000"/>
                </a:schemeClr>
              </a:solidFill>
            </a:endParaRPr>
          </a:p>
        </p:txBody>
      </p:sp>
      <p:sp>
        <p:nvSpPr>
          <p:cNvPr id="45"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6</a:t>
            </a:r>
            <a:endParaRPr lang="zh-CN" altLang="en-US" sz="3600" dirty="0"/>
          </a:p>
        </p:txBody>
      </p:sp>
      <p:graphicFrame>
        <p:nvGraphicFramePr>
          <p:cNvPr id="67" name="图表 4"/>
          <p:cNvGraphicFramePr>
            <a:graphicFrameLocks/>
          </p:cNvGraphicFramePr>
          <p:nvPr>
            <p:extLst/>
          </p:nvPr>
        </p:nvGraphicFramePr>
        <p:xfrm>
          <a:off x="910704" y="1939179"/>
          <a:ext cx="5085884" cy="4034589"/>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7093527" y="6358776"/>
            <a:ext cx="2175163" cy="369332"/>
          </a:xfrm>
          <a:prstGeom prst="rect">
            <a:avLst/>
          </a:prstGeom>
          <a:noFill/>
        </p:spPr>
        <p:txBody>
          <a:bodyPr wrap="square" rtlCol="0">
            <a:spAutoFit/>
          </a:bodyPr>
          <a:lstStyle/>
          <a:p>
            <a:r>
              <a:rPr lang="en-IN" dirty="0" smtClean="0"/>
              <a:t>Equal Weightage</a:t>
            </a:r>
            <a:endParaRPr lang="en-IN" dirty="0"/>
          </a:p>
        </p:txBody>
      </p:sp>
      <p:sp>
        <p:nvSpPr>
          <p:cNvPr id="4" name="TextBox 3"/>
          <p:cNvSpPr txBox="1"/>
          <p:nvPr/>
        </p:nvSpPr>
        <p:spPr>
          <a:xfrm>
            <a:off x="641143" y="901970"/>
            <a:ext cx="6461646" cy="6186309"/>
          </a:xfrm>
          <a:prstGeom prst="rect">
            <a:avLst/>
          </a:prstGeom>
          <a:noFill/>
        </p:spPr>
        <p:txBody>
          <a:bodyPr wrap="square" rtlCol="0">
            <a:spAutoFit/>
          </a:bodyPr>
          <a:lstStyle/>
          <a:p>
            <a:r>
              <a:rPr lang="en-IN" dirty="0" smtClean="0"/>
              <a:t>Minimum Cases: </a:t>
            </a:r>
            <a:br>
              <a:rPr lang="en-IN" dirty="0" smtClean="0"/>
            </a:br>
            <a:r>
              <a:rPr lang="en-IN" dirty="0" smtClean="0"/>
              <a:t>Parent Node = 40 (6.7% of dataset)</a:t>
            </a:r>
            <a:br>
              <a:rPr lang="en-IN" dirty="0" smtClean="0"/>
            </a:br>
            <a:r>
              <a:rPr lang="en-IN" dirty="0" smtClean="0"/>
              <a:t>Child Node = 20</a:t>
            </a:r>
            <a:br>
              <a:rPr lang="en-IN" dirty="0" smtClean="0"/>
            </a:br>
            <a:endParaRPr lang="en-IN" dirty="0" smtClean="0"/>
          </a:p>
          <a:p>
            <a:pPr marL="285750" indent="-285750">
              <a:buFont typeface="Arial" panose="020B0604020202020204" pitchFamily="34" charset="0"/>
              <a:buChar char="•"/>
            </a:pPr>
            <a:r>
              <a:rPr lang="en-IN" dirty="0">
                <a:solidFill>
                  <a:schemeClr val="accent3">
                    <a:lumMod val="60000"/>
                    <a:lumOff val="40000"/>
                  </a:schemeClr>
                </a:solidFill>
              </a:rPr>
              <a:t>5</a:t>
            </a:r>
            <a:r>
              <a:rPr lang="en-IN" dirty="0" smtClean="0">
                <a:solidFill>
                  <a:schemeClr val="accent3">
                    <a:lumMod val="60000"/>
                    <a:lumOff val="40000"/>
                  </a:schemeClr>
                </a:solidFill>
              </a:rPr>
              <a:t> binary split levels, value as primary splitter, based on homogeneity estimates computed by CRT.</a:t>
            </a:r>
          </a:p>
          <a:p>
            <a:pPr marL="285750" indent="-285750">
              <a:buFont typeface="Arial" panose="020B0604020202020204" pitchFamily="34" charset="0"/>
              <a:buChar char="•"/>
            </a:pPr>
            <a:r>
              <a:rPr lang="en-IN" dirty="0" smtClean="0">
                <a:solidFill>
                  <a:schemeClr val="accent3">
                    <a:lumMod val="60000"/>
                    <a:lumOff val="40000"/>
                  </a:schemeClr>
                </a:solidFill>
              </a:rPr>
              <a:t>Percent misclassification same as CHAID, </a:t>
            </a:r>
            <a:r>
              <a:rPr lang="en-IN" dirty="0">
                <a:solidFill>
                  <a:schemeClr val="accent3">
                    <a:lumMod val="60000"/>
                    <a:lumOff val="40000"/>
                  </a:schemeClr>
                </a:solidFill>
              </a:rPr>
              <a:t>Gain </a:t>
            </a:r>
            <a:r>
              <a:rPr lang="en-IN" dirty="0" smtClean="0">
                <a:solidFill>
                  <a:schemeClr val="accent3">
                    <a:lumMod val="60000"/>
                    <a:lumOff val="40000"/>
                  </a:schemeClr>
                </a:solidFill>
              </a:rPr>
              <a:t>table risk estimate comparable to CHAID (risk slightly higher)</a:t>
            </a:r>
          </a:p>
          <a:p>
            <a:pPr marL="285750" indent="-285750">
              <a:buFont typeface="Arial" panose="020B0604020202020204" pitchFamily="34" charset="0"/>
              <a:buChar char="•"/>
            </a:pPr>
            <a:r>
              <a:rPr lang="en-IN" dirty="0" smtClean="0">
                <a:solidFill>
                  <a:schemeClr val="accent3">
                    <a:lumMod val="60000"/>
                    <a:lumOff val="40000"/>
                  </a:schemeClr>
                </a:solidFill>
              </a:rPr>
              <a:t>Both models give similar results but CRT method gives us a better path to segmentation, since the splits are all binary for satisfaction and value. And the split is based on homogeneity. </a:t>
            </a:r>
            <a:br>
              <a:rPr lang="en-IN" dirty="0" smtClean="0">
                <a:solidFill>
                  <a:schemeClr val="accent3">
                    <a:lumMod val="60000"/>
                    <a:lumOff val="40000"/>
                  </a:schemeClr>
                </a:solidFill>
              </a:rPr>
            </a:br>
            <a:endParaRPr lang="en-IN" dirty="0" smtClean="0">
              <a:solidFill>
                <a:schemeClr val="accent3">
                  <a:lumMod val="60000"/>
                  <a:lumOff val="40000"/>
                </a:schemeClr>
              </a:solidFill>
            </a:endParaRPr>
          </a:p>
          <a:p>
            <a:pPr marL="285750" indent="-285750">
              <a:buFont typeface="Arial" panose="020B0604020202020204" pitchFamily="34" charset="0"/>
              <a:buChar char="•"/>
            </a:pPr>
            <a:r>
              <a:rPr lang="en-IN" dirty="0" smtClean="0">
                <a:solidFill>
                  <a:schemeClr val="accent3">
                    <a:lumMod val="60000"/>
                    <a:lumOff val="40000"/>
                  </a:schemeClr>
                </a:solidFill>
              </a:rPr>
              <a:t>Assigning weight of two to high loyalty gives a better misclassification estimate, between 2-3 risk estimates change, but beyond 3, the misclassification for low loyalty is too high</a:t>
            </a:r>
          </a:p>
          <a:p>
            <a:pPr marL="285750" indent="-285750">
              <a:buFont typeface="Arial" panose="020B0604020202020204" pitchFamily="34" charset="0"/>
              <a:buChar char="•"/>
            </a:pPr>
            <a:r>
              <a:rPr lang="en-IN" dirty="0" smtClean="0">
                <a:solidFill>
                  <a:schemeClr val="accent3">
                    <a:lumMod val="60000"/>
                    <a:lumOff val="40000"/>
                  </a:schemeClr>
                </a:solidFill>
              </a:rPr>
              <a:t>Simple crosstab analysis based on the tree model reveals that the most likely high loyalty customer is </a:t>
            </a:r>
            <a:r>
              <a:rPr lang="en-IN" dirty="0" smtClean="0">
                <a:solidFill>
                  <a:schemeClr val="accent2"/>
                </a:solidFill>
              </a:rPr>
              <a:t>Female, 25-34, </a:t>
            </a:r>
            <a:r>
              <a:rPr lang="en-IN" dirty="0" err="1" smtClean="0">
                <a:solidFill>
                  <a:schemeClr val="accent2"/>
                </a:solidFill>
              </a:rPr>
              <a:t>edu</a:t>
            </a:r>
            <a:r>
              <a:rPr lang="en-IN" dirty="0">
                <a:solidFill>
                  <a:schemeClr val="accent2"/>
                </a:solidFill>
              </a:rPr>
              <a:t>-</a:t>
            </a:r>
            <a:r>
              <a:rPr lang="en-IN" dirty="0" smtClean="0">
                <a:solidFill>
                  <a:schemeClr val="accent2"/>
                </a:solidFill>
              </a:rPr>
              <a:t>level college, married with income between 35-70K</a:t>
            </a:r>
            <a:br>
              <a:rPr lang="en-IN" dirty="0" smtClean="0">
                <a:solidFill>
                  <a:schemeClr val="accent2"/>
                </a:solidFill>
              </a:rPr>
            </a:br>
            <a:endParaRPr lang="en-IN" dirty="0" smtClean="0">
              <a:solidFill>
                <a:schemeClr val="accent2"/>
              </a:solidFill>
            </a:endParaRPr>
          </a:p>
        </p:txBody>
      </p:sp>
      <p:sp>
        <p:nvSpPr>
          <p:cNvPr id="5" name="TextBox 4"/>
          <p:cNvSpPr txBox="1"/>
          <p:nvPr/>
        </p:nvSpPr>
        <p:spPr>
          <a:xfrm>
            <a:off x="7093527" y="3801827"/>
            <a:ext cx="4849091" cy="369332"/>
          </a:xfrm>
          <a:prstGeom prst="rect">
            <a:avLst/>
          </a:prstGeom>
          <a:noFill/>
        </p:spPr>
        <p:txBody>
          <a:bodyPr wrap="square" rtlCol="0">
            <a:spAutoFit/>
          </a:bodyPr>
          <a:lstStyle/>
          <a:p>
            <a:pPr algn="ctr"/>
            <a:r>
              <a:rPr lang="en-IN" dirty="0" smtClean="0"/>
              <a:t>Good Gain table results</a:t>
            </a:r>
            <a:endParaRPr lang="en-IN" dirty="0"/>
          </a:p>
        </p:txBody>
      </p:sp>
      <p:sp>
        <p:nvSpPr>
          <p:cNvPr id="14" name="TextBox 13"/>
          <p:cNvSpPr txBox="1"/>
          <p:nvPr/>
        </p:nvSpPr>
        <p:spPr>
          <a:xfrm>
            <a:off x="9699241" y="6216197"/>
            <a:ext cx="2175163" cy="646331"/>
          </a:xfrm>
          <a:prstGeom prst="rect">
            <a:avLst/>
          </a:prstGeom>
          <a:noFill/>
        </p:spPr>
        <p:txBody>
          <a:bodyPr wrap="square" rtlCol="0">
            <a:spAutoFit/>
          </a:bodyPr>
          <a:lstStyle/>
          <a:p>
            <a:r>
              <a:rPr lang="en-IN" dirty="0" smtClean="0"/>
              <a:t>High loyalty Weightage=2</a:t>
            </a:r>
            <a:endParaRPr lang="en-IN" dirty="0"/>
          </a:p>
        </p:txBody>
      </p:sp>
      <p:pic>
        <p:nvPicPr>
          <p:cNvPr id="12" name="image17.png" descr="Screen Shot 2016-11-20 at 12.13.20 AM.png"/>
          <p:cNvPicPr/>
          <p:nvPr/>
        </p:nvPicPr>
        <p:blipFill>
          <a:blip r:embed="rId3"/>
          <a:srcRect/>
          <a:stretch>
            <a:fillRect/>
          </a:stretch>
        </p:blipFill>
        <p:spPr>
          <a:xfrm>
            <a:off x="7089629" y="1507955"/>
            <a:ext cx="4784774" cy="2293871"/>
          </a:xfrm>
          <a:prstGeom prst="rect">
            <a:avLst/>
          </a:prstGeom>
          <a:ln/>
        </p:spPr>
      </p:pic>
      <p:pic>
        <p:nvPicPr>
          <p:cNvPr id="15" name="image23.png" descr="Screen Shot 2016-11-20 at 12.14.53 AM.png"/>
          <p:cNvPicPr/>
          <p:nvPr/>
        </p:nvPicPr>
        <p:blipFill>
          <a:blip r:embed="rId4"/>
          <a:srcRect/>
          <a:stretch>
            <a:fillRect/>
          </a:stretch>
        </p:blipFill>
        <p:spPr>
          <a:xfrm>
            <a:off x="7102789" y="4251798"/>
            <a:ext cx="2246111" cy="2028568"/>
          </a:xfrm>
          <a:prstGeom prst="rect">
            <a:avLst/>
          </a:prstGeom>
          <a:ln/>
        </p:spPr>
      </p:pic>
      <p:pic>
        <p:nvPicPr>
          <p:cNvPr id="2" name="Picture 1"/>
          <p:cNvPicPr>
            <a:picLocks noChangeAspect="1"/>
          </p:cNvPicPr>
          <p:nvPr/>
        </p:nvPicPr>
        <p:blipFill>
          <a:blip r:embed="rId5"/>
          <a:stretch>
            <a:fillRect/>
          </a:stretch>
        </p:blipFill>
        <p:spPr>
          <a:xfrm>
            <a:off x="9518073" y="4171159"/>
            <a:ext cx="2424546" cy="2109207"/>
          </a:xfrm>
          <a:prstGeom prst="rect">
            <a:avLst/>
          </a:prstGeom>
        </p:spPr>
      </p:pic>
    </p:spTree>
    <p:extLst>
      <p:ext uri="{BB962C8B-B14F-4D97-AF65-F5344CB8AC3E}">
        <p14:creationId xmlns:p14="http://schemas.microsoft.com/office/powerpoint/2010/main" val="3422556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57"/>
          <p:cNvSpPr/>
          <p:nvPr/>
        </p:nvSpPr>
        <p:spPr>
          <a:xfrm>
            <a:off x="779555" y="252859"/>
            <a:ext cx="11412448"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IN" altLang="zh-CN" sz="2400" dirty="0" smtClean="0"/>
              <a:t>Model With Demographic and Behaviour Variables - CRT</a:t>
            </a:r>
            <a:endParaRPr lang="zh-CN" altLang="en-US" sz="2400" b="1" dirty="0">
              <a:solidFill>
                <a:schemeClr val="accent3">
                  <a:lumMod val="60000"/>
                  <a:lumOff val="40000"/>
                </a:schemeClr>
              </a:solidFill>
            </a:endParaRPr>
          </a:p>
        </p:txBody>
      </p:sp>
      <p:sp>
        <p:nvSpPr>
          <p:cNvPr id="45"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7</a:t>
            </a:r>
            <a:endParaRPr lang="zh-CN" altLang="en-US" sz="3600" dirty="0"/>
          </a:p>
        </p:txBody>
      </p:sp>
      <p:graphicFrame>
        <p:nvGraphicFramePr>
          <p:cNvPr id="67" name="图表 4"/>
          <p:cNvGraphicFramePr>
            <a:graphicFrameLocks/>
          </p:cNvGraphicFramePr>
          <p:nvPr>
            <p:extLst/>
          </p:nvPr>
        </p:nvGraphicFramePr>
        <p:xfrm>
          <a:off x="910704" y="1939179"/>
          <a:ext cx="5085884" cy="4034589"/>
        </p:xfrm>
        <a:graphic>
          <a:graphicData uri="http://schemas.openxmlformats.org/drawingml/2006/chart">
            <c:chart xmlns:c="http://schemas.openxmlformats.org/drawingml/2006/chart" xmlns:r="http://schemas.openxmlformats.org/officeDocument/2006/relationships" r:id="rId2"/>
          </a:graphicData>
        </a:graphic>
      </p:graphicFrame>
      <p:pic>
        <p:nvPicPr>
          <p:cNvPr id="8" name="image32.png" descr="Picture1.png"/>
          <p:cNvPicPr/>
          <p:nvPr/>
        </p:nvPicPr>
        <p:blipFill>
          <a:blip r:embed="rId3"/>
          <a:srcRect/>
          <a:stretch>
            <a:fillRect/>
          </a:stretch>
        </p:blipFill>
        <p:spPr>
          <a:xfrm>
            <a:off x="4587070" y="1390237"/>
            <a:ext cx="7347291" cy="4726271"/>
          </a:xfrm>
          <a:prstGeom prst="rect">
            <a:avLst/>
          </a:prstGeom>
          <a:ln/>
        </p:spPr>
      </p:pic>
      <p:sp>
        <p:nvSpPr>
          <p:cNvPr id="5" name="Rounded Rectangle 4"/>
          <p:cNvSpPr/>
          <p:nvPr/>
        </p:nvSpPr>
        <p:spPr>
          <a:xfrm>
            <a:off x="9867569" y="3132814"/>
            <a:ext cx="1057523" cy="683812"/>
          </a:xfrm>
          <a:prstGeom prst="roundRect">
            <a:avLst/>
          </a:prstGeom>
          <a:solidFill>
            <a:schemeClr val="accent1">
              <a:lumMod val="75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9338807" y="3956474"/>
            <a:ext cx="1292087" cy="623478"/>
          </a:xfrm>
          <a:prstGeom prst="roundRect">
            <a:avLst/>
          </a:prstGeom>
          <a:solidFill>
            <a:schemeClr val="accent1">
              <a:lumMod val="75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8751736" y="4579952"/>
            <a:ext cx="2515262" cy="834886"/>
          </a:xfrm>
          <a:prstGeom prst="roundRect">
            <a:avLst/>
          </a:prstGeom>
          <a:solidFill>
            <a:schemeClr val="accent1">
              <a:lumMod val="75000"/>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478623" y="1390237"/>
            <a:ext cx="3902308" cy="4524315"/>
          </a:xfrm>
          <a:prstGeom prst="rect">
            <a:avLst/>
          </a:prstGeom>
          <a:noFill/>
        </p:spPr>
        <p:txBody>
          <a:bodyPr wrap="square" rtlCol="0">
            <a:spAutoFit/>
          </a:bodyPr>
          <a:lstStyle/>
          <a:p>
            <a:r>
              <a:rPr lang="en-IN" dirty="0" smtClean="0"/>
              <a:t>The CRT  model is able to give us some sense of direction and insights as to where to look at. It’s showing us that married people, even though have lower value perception of the company’s product, are still more likely to be a loyal customer set. </a:t>
            </a:r>
            <a:r>
              <a:rPr lang="en-IN" dirty="0"/>
              <a:t/>
            </a:r>
            <a:br>
              <a:rPr lang="en-IN" dirty="0"/>
            </a:br>
            <a:r>
              <a:rPr lang="en-IN" dirty="0" smtClean="0"/>
              <a:t>If we go further deep in this set, higher satisfaction levels coincide with high loyalty.  Though CHAID can also do this, CRT is better in this case because it splits the continuous variable in, a business sense, to binary in the model. </a:t>
            </a:r>
            <a:endParaRPr lang="en-IN" dirty="0"/>
          </a:p>
        </p:txBody>
      </p:sp>
      <p:sp>
        <p:nvSpPr>
          <p:cNvPr id="14" name="TextBox 13"/>
          <p:cNvSpPr txBox="1"/>
          <p:nvPr/>
        </p:nvSpPr>
        <p:spPr>
          <a:xfrm>
            <a:off x="4587070" y="6140885"/>
            <a:ext cx="7347291" cy="707886"/>
          </a:xfrm>
          <a:prstGeom prst="rect">
            <a:avLst/>
          </a:prstGeom>
          <a:noFill/>
        </p:spPr>
        <p:txBody>
          <a:bodyPr wrap="square" rtlCol="0">
            <a:spAutoFit/>
          </a:bodyPr>
          <a:lstStyle/>
          <a:p>
            <a:r>
              <a:rPr lang="en-IN" sz="2000" dirty="0" smtClean="0"/>
              <a:t>Recommended CRT  based model with behavioural variables</a:t>
            </a:r>
            <a:endParaRPr lang="en-IN" sz="2000" dirty="0"/>
          </a:p>
        </p:txBody>
      </p:sp>
    </p:spTree>
    <p:extLst>
      <p:ext uri="{BB962C8B-B14F-4D97-AF65-F5344CB8AC3E}">
        <p14:creationId xmlns:p14="http://schemas.microsoft.com/office/powerpoint/2010/main" val="1462916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57"/>
          <p:cNvSpPr/>
          <p:nvPr/>
        </p:nvSpPr>
        <p:spPr>
          <a:xfrm>
            <a:off x="779555" y="252859"/>
            <a:ext cx="11412448"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lang="en-IN" altLang="zh-CN" sz="2400" dirty="0" smtClean="0"/>
              <a:t>Using Logistic regression</a:t>
            </a:r>
            <a:endParaRPr lang="zh-CN" altLang="en-US" sz="2400" b="1" dirty="0">
              <a:solidFill>
                <a:schemeClr val="accent3">
                  <a:lumMod val="60000"/>
                  <a:lumOff val="40000"/>
                </a:schemeClr>
              </a:solidFill>
            </a:endParaRPr>
          </a:p>
        </p:txBody>
      </p:sp>
      <p:sp>
        <p:nvSpPr>
          <p:cNvPr id="45" name="圆角矩形 58"/>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8</a:t>
            </a:r>
            <a:endParaRPr lang="zh-CN" altLang="en-US" sz="3600" dirty="0"/>
          </a:p>
        </p:txBody>
      </p:sp>
      <p:graphicFrame>
        <p:nvGraphicFramePr>
          <p:cNvPr id="67" name="图表 4"/>
          <p:cNvGraphicFramePr>
            <a:graphicFrameLocks/>
          </p:cNvGraphicFramePr>
          <p:nvPr>
            <p:extLst/>
          </p:nvPr>
        </p:nvGraphicFramePr>
        <p:xfrm>
          <a:off x="910704" y="1939179"/>
          <a:ext cx="5085884" cy="403458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478622" y="1390237"/>
            <a:ext cx="5155671" cy="5078313"/>
          </a:xfrm>
          <a:prstGeom prst="rect">
            <a:avLst/>
          </a:prstGeom>
          <a:noFill/>
        </p:spPr>
        <p:txBody>
          <a:bodyPr wrap="square" rtlCol="0">
            <a:spAutoFit/>
          </a:bodyPr>
          <a:lstStyle/>
          <a:p>
            <a:r>
              <a:rPr lang="en-IN" dirty="0" smtClean="0"/>
              <a:t>A logistic regression model with 0.3 cut-off gives  us a better classification table as seen in table to the right. </a:t>
            </a:r>
            <a:br>
              <a:rPr lang="en-IN" dirty="0" smtClean="0"/>
            </a:br>
            <a:r>
              <a:rPr lang="en-IN" dirty="0" smtClean="0"/>
              <a:t/>
            </a:r>
            <a:br>
              <a:rPr lang="en-IN" dirty="0" smtClean="0"/>
            </a:br>
            <a:r>
              <a:rPr lang="en-IN" dirty="0" smtClean="0"/>
              <a:t>The logistic method gives us a high percent correct for both high loyalty and low loyalty, while avoiding over fitting.</a:t>
            </a:r>
            <a:br>
              <a:rPr lang="en-IN" dirty="0" smtClean="0"/>
            </a:br>
            <a:r>
              <a:rPr lang="en-IN" dirty="0" smtClean="0"/>
              <a:t/>
            </a:r>
            <a:br>
              <a:rPr lang="en-IN" dirty="0" smtClean="0"/>
            </a:br>
            <a:r>
              <a:rPr lang="en-IN" dirty="0" smtClean="0"/>
              <a:t>Important variables that emerged from regressions are : </a:t>
            </a:r>
            <a:br>
              <a:rPr lang="en-IN" dirty="0" smtClean="0"/>
            </a:br>
            <a:r>
              <a:rPr lang="en-IN" dirty="0" smtClean="0"/>
              <a:t/>
            </a:r>
            <a:br>
              <a:rPr lang="en-IN" dirty="0" smtClean="0"/>
            </a:br>
            <a:r>
              <a:rPr lang="en-IN" dirty="0" smtClean="0"/>
              <a:t>Value</a:t>
            </a:r>
            <a:br>
              <a:rPr lang="en-IN" dirty="0" smtClean="0"/>
            </a:br>
            <a:r>
              <a:rPr lang="en-IN" dirty="0" smtClean="0"/>
              <a:t>Age (4) : i.e. 45 to 54 year old (though significance is not statistically relevant,  reducing the number of variables may eventually lead to more variables being added.</a:t>
            </a:r>
            <a:br>
              <a:rPr lang="en-IN" dirty="0" smtClean="0"/>
            </a:br>
            <a:endParaRPr lang="en-IN" dirty="0"/>
          </a:p>
        </p:txBody>
      </p:sp>
      <p:sp>
        <p:nvSpPr>
          <p:cNvPr id="14" name="TextBox 13"/>
          <p:cNvSpPr txBox="1"/>
          <p:nvPr/>
        </p:nvSpPr>
        <p:spPr>
          <a:xfrm>
            <a:off x="5634293" y="6248869"/>
            <a:ext cx="6132065" cy="400110"/>
          </a:xfrm>
          <a:prstGeom prst="rect">
            <a:avLst/>
          </a:prstGeom>
          <a:noFill/>
        </p:spPr>
        <p:txBody>
          <a:bodyPr wrap="square" rtlCol="0">
            <a:spAutoFit/>
          </a:bodyPr>
          <a:lstStyle/>
          <a:p>
            <a:r>
              <a:rPr lang="en-IN" sz="2000" dirty="0" smtClean="0"/>
              <a:t>Variables in logistic model</a:t>
            </a:r>
            <a:endParaRPr lang="en-IN" sz="2000" dirty="0"/>
          </a:p>
        </p:txBody>
      </p:sp>
      <p:pic>
        <p:nvPicPr>
          <p:cNvPr id="12" name="Picture 11" descr="../../Desktop/Screen%20Shot%202016-11-28%20at%202.58.12%20AM.png"/>
          <p:cNvPicPr/>
          <p:nvPr/>
        </p:nvPicPr>
        <p:blipFill>
          <a:blip r:embed="rId3">
            <a:extLst>
              <a:ext uri="{28A0092B-C50C-407E-A947-70E740481C1C}">
                <a14:useLocalDpi xmlns:a14="http://schemas.microsoft.com/office/drawing/2010/main" val="0"/>
              </a:ext>
            </a:extLst>
          </a:blip>
          <a:srcRect/>
          <a:stretch>
            <a:fillRect/>
          </a:stretch>
        </p:blipFill>
        <p:spPr bwMode="auto">
          <a:xfrm>
            <a:off x="5634293" y="1305608"/>
            <a:ext cx="5211898" cy="1479550"/>
          </a:xfrm>
          <a:prstGeom prst="rect">
            <a:avLst/>
          </a:prstGeom>
          <a:noFill/>
          <a:ln>
            <a:noFill/>
          </a:ln>
        </p:spPr>
      </p:pic>
      <p:pic>
        <p:nvPicPr>
          <p:cNvPr id="2" name="Picture 1"/>
          <p:cNvPicPr>
            <a:picLocks noChangeAspect="1"/>
          </p:cNvPicPr>
          <p:nvPr/>
        </p:nvPicPr>
        <p:blipFill>
          <a:blip r:embed="rId4"/>
          <a:stretch>
            <a:fillRect/>
          </a:stretch>
        </p:blipFill>
        <p:spPr>
          <a:xfrm>
            <a:off x="5634293" y="3334100"/>
            <a:ext cx="5790833" cy="2997698"/>
          </a:xfrm>
          <a:prstGeom prst="rect">
            <a:avLst/>
          </a:prstGeom>
        </p:spPr>
      </p:pic>
      <p:sp>
        <p:nvSpPr>
          <p:cNvPr id="3" name="TextBox 2"/>
          <p:cNvSpPr txBox="1"/>
          <p:nvPr/>
        </p:nvSpPr>
        <p:spPr>
          <a:xfrm>
            <a:off x="5739618" y="2926080"/>
            <a:ext cx="4783016" cy="369332"/>
          </a:xfrm>
          <a:prstGeom prst="rect">
            <a:avLst/>
          </a:prstGeom>
          <a:noFill/>
        </p:spPr>
        <p:txBody>
          <a:bodyPr wrap="square" rtlCol="0">
            <a:spAutoFit/>
          </a:bodyPr>
          <a:lstStyle/>
          <a:p>
            <a:r>
              <a:rPr lang="en-US" dirty="0" smtClean="0"/>
              <a:t>Classification table - logistic</a:t>
            </a:r>
            <a:endParaRPr lang="en-IN" dirty="0"/>
          </a:p>
        </p:txBody>
      </p:sp>
    </p:spTree>
    <p:extLst>
      <p:ext uri="{BB962C8B-B14F-4D97-AF65-F5344CB8AC3E}">
        <p14:creationId xmlns:p14="http://schemas.microsoft.com/office/powerpoint/2010/main" val="2106992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xmlns:p14="http://schemas.microsoft.com/office/powerpoint/2010/mai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3243</TotalTime>
  <Words>511</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Microsoft YaHei</vt:lpstr>
      <vt:lpstr>SimSun</vt: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Saral</dc:creator>
  <cp:keywords/>
  <dc:description/>
  <cp:lastModifiedBy>saral joshi</cp:lastModifiedBy>
  <cp:revision>289</cp:revision>
  <dcterms:created xsi:type="dcterms:W3CDTF">2015-04-07T16:28:23Z</dcterms:created>
  <dcterms:modified xsi:type="dcterms:W3CDTF">2016-11-28T13:55:35Z</dcterms:modified>
  <cp:category/>
</cp:coreProperties>
</file>