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60" r:id="rId4"/>
    <p:sldId id="280" r:id="rId5"/>
    <p:sldId id="281" r:id="rId6"/>
    <p:sldId id="282" r:id="rId7"/>
    <p:sldId id="274" r:id="rId8"/>
    <p:sldId id="269" r:id="rId9"/>
    <p:sldId id="283" r:id="rId10"/>
    <p:sldId id="284" r:id="rId11"/>
    <p:sldId id="286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D76"/>
    <a:srgbClr val="A37F67"/>
    <a:srgbClr val="FFDD6C"/>
    <a:srgbClr val="F0644D"/>
    <a:srgbClr val="FFFBEF"/>
    <a:srgbClr val="A1BD70"/>
    <a:srgbClr val="FFDE6F"/>
    <a:srgbClr val="595959"/>
    <a:srgbClr val="A07B63"/>
    <a:srgbClr val="A88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95216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F463-2177-4108-8A60-F29852D01E2F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5843-A4F2-4E2F-A0F3-2C2580EA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5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8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95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3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C833-1BCE-4BB7-BBC4-0D731004E831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8450-2DDA-4F34-BC4F-E3623B7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05696" y="2317775"/>
            <a:ext cx="1668074" cy="1691242"/>
          </a:xfrm>
          <a:prstGeom prst="rect">
            <a:avLst/>
          </a:prstGeom>
          <a:solidFill>
            <a:srgbClr val="A07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73518" y="2317775"/>
            <a:ext cx="1668074" cy="1691242"/>
          </a:xfrm>
          <a:prstGeom prst="rect">
            <a:avLst/>
          </a:prstGeom>
          <a:solidFill>
            <a:srgbClr val="FFD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42573" y="2317775"/>
            <a:ext cx="1668074" cy="1691242"/>
          </a:xfrm>
          <a:prstGeom prst="rect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401252">
            <a:off x="7928223" y="2423436"/>
            <a:ext cx="1668074" cy="1691242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75058" y="2263669"/>
            <a:ext cx="12939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80280" y="2252466"/>
            <a:ext cx="13516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424446" y="2252466"/>
            <a:ext cx="11063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8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 rot="369405">
            <a:off x="8101236" y="2371047"/>
            <a:ext cx="12939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4548" y="4215221"/>
            <a:ext cx="10474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for homeowner insurance company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86234" y="4833053"/>
            <a:ext cx="332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Saral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Joshi, 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Yuanyuan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Tong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904913" y="1795538"/>
            <a:ext cx="157331" cy="157331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185068" y="1810491"/>
            <a:ext cx="1339850" cy="857250"/>
          </a:xfrm>
          <a:custGeom>
            <a:avLst/>
            <a:gdLst>
              <a:gd name="connsiteX0" fmla="*/ 0 w 1339850"/>
              <a:gd name="connsiteY0" fmla="*/ 698500 h 857250"/>
              <a:gd name="connsiteX1" fmla="*/ 762000 w 1339850"/>
              <a:gd name="connsiteY1" fmla="*/ 0 h 857250"/>
              <a:gd name="connsiteX2" fmla="*/ 838200 w 1339850"/>
              <a:gd name="connsiteY2" fmla="*/ 12700 h 857250"/>
              <a:gd name="connsiteX3" fmla="*/ 1339850 w 13398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>
            <a:solidFill>
              <a:srgbClr val="A1B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320767" y="339860"/>
            <a:ext cx="634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 Model for prediction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5321"/>
              </p:ext>
            </p:extLst>
          </p:nvPr>
        </p:nvGraphicFramePr>
        <p:xfrm>
          <a:off x="527541" y="1178167"/>
          <a:ext cx="8792302" cy="5328142"/>
        </p:xfrm>
        <a:graphic>
          <a:graphicData uri="http://schemas.openxmlformats.org/drawingml/2006/table">
            <a:tbl>
              <a:tblPr/>
              <a:tblGrid>
                <a:gridCol w="171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3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4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Bootstrap for Variables in the Equation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2">
                <a:tc rowSpan="3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Bootstrap</a:t>
                      </a:r>
                      <a:r>
                        <a:rPr lang="en-IN" sz="1400" baseline="300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a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24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Bias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Std. Error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Sig. (2-tailed)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BCa 95% Confidence Interval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Lower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Upper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246">
                <a:tc row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Step 1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Rcoverage(1) by Type of claim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.139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-.001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.034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Rcoverage</a:t>
                      </a:r>
                      <a:r>
                        <a:rPr lang="en-IN" sz="1400" dirty="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(2) by Type of claim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.080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.001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.027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hometown(1)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-.455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-.079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.275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.098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-1.076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-.180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hometown(2)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-.702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-.154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.387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.049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-1.295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-.315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hometown(3)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-.056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-.053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.345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.805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-.738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.400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hometown(4)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-.507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-.053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.414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.268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-1.538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.138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Constant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-2.344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.013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.078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52">
                <a:tc gridSpan="8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rgbClr val="010205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a. Unless otherwise noted, bootstrap results are based on 40 bootstrap samples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320767" y="339860"/>
            <a:ext cx="634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 Model for prediction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27541" y="1178167"/>
          <a:ext cx="8792302" cy="5328142"/>
        </p:xfrm>
        <a:graphic>
          <a:graphicData uri="http://schemas.openxmlformats.org/drawingml/2006/table">
            <a:tbl>
              <a:tblPr/>
              <a:tblGrid>
                <a:gridCol w="171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3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4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Bootstrap for Variables in the Equation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2">
                <a:tc rowSpan="3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Bootstrap</a:t>
                      </a:r>
                      <a:r>
                        <a:rPr lang="en-IN" sz="1400" baseline="300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a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24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Bias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Std. Error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Sig. (2-tailed)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BCa 95% Confidence Interval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Lower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Upper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246">
                <a:tc row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Step 1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Rcoverage(1) by Type of claim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.139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-.001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.034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Rcoverage</a:t>
                      </a:r>
                      <a:r>
                        <a:rPr lang="en-IN" sz="1400" dirty="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(2) by Type of claim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.080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.001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.027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hometown(1)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-.455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-.079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.275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.098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-1.076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-.180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hometown(2)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-.702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-.154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.387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.049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-1.295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-.315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hometown(3)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-.056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-.053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.345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.805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-.738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.400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Retired by Size of hometown(4)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-.507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-.053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.414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.268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-1.538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.138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64A60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Constant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-2.344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.013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.078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.024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10205"/>
                          </a:solidFill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endParaRPr lang="en-US" sz="20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52">
                <a:tc gridSpan="8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rgbClr val="010205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a. Unless otherwise noted, bootstrap results are based on 40 bootstrap samples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31383" y="1178167"/>
            <a:ext cx="2416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 analyses performed in memo – </a:t>
            </a:r>
          </a:p>
          <a:p>
            <a:endParaRPr lang="en-US" dirty="0"/>
          </a:p>
          <a:p>
            <a:r>
              <a:rPr lang="en-US" dirty="0" smtClean="0"/>
              <a:t>We increased the number of samples to be analyzed. To get better results and  used better defined variables to obtain that consumers with coverage range 107-358 and claim type water damage are more likely to commit fraud.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7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79534" y="1767388"/>
            <a:ext cx="2174421" cy="1146629"/>
            <a:chOff x="4879521" y="1875338"/>
            <a:chExt cx="2174421" cy="1146629"/>
          </a:xfrm>
        </p:grpSpPr>
        <p:sp>
          <p:nvSpPr>
            <p:cNvPr id="31" name="椭圆 30"/>
            <p:cNvSpPr/>
            <p:nvPr/>
          </p:nvSpPr>
          <p:spPr>
            <a:xfrm>
              <a:off x="6139951" y="1875338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879521" y="1875338"/>
              <a:ext cx="2174421" cy="1146629"/>
            </a:xfrm>
            <a:custGeom>
              <a:avLst/>
              <a:gdLst>
                <a:gd name="connsiteX0" fmla="*/ 0 w 1339850"/>
                <a:gd name="connsiteY0" fmla="*/ 698500 h 857250"/>
                <a:gd name="connsiteX1" fmla="*/ 762000 w 1339850"/>
                <a:gd name="connsiteY1" fmla="*/ 0 h 857250"/>
                <a:gd name="connsiteX2" fmla="*/ 838200 w 1339850"/>
                <a:gd name="connsiteY2" fmla="*/ 12700 h 857250"/>
                <a:gd name="connsiteX3" fmla="*/ 1339850 w 1339850"/>
                <a:gd name="connsiteY3" fmla="*/ 857250 h 857250"/>
                <a:gd name="connsiteX0" fmla="*/ 0 w 1415434"/>
                <a:gd name="connsiteY0" fmla="*/ 839566 h 857250"/>
                <a:gd name="connsiteX1" fmla="*/ 837584 w 1415434"/>
                <a:gd name="connsiteY1" fmla="*/ 0 h 857250"/>
                <a:gd name="connsiteX2" fmla="*/ 913784 w 1415434"/>
                <a:gd name="connsiteY2" fmla="*/ 12700 h 857250"/>
                <a:gd name="connsiteX3" fmla="*/ 1415434 w 1415434"/>
                <a:gd name="connsiteY3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>
              <a:solidFill>
                <a:srgbClr val="A1BD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 rot="199097">
            <a:off x="3946299" y="2707821"/>
            <a:ext cx="4339771" cy="1785257"/>
          </a:xfrm>
          <a:prstGeom prst="rect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180406">
            <a:off x="5058426" y="326408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18759" y="2608813"/>
            <a:ext cx="1000904" cy="1783504"/>
            <a:chOff x="3818746" y="3043771"/>
            <a:chExt cx="817387" cy="1456496"/>
          </a:xfrm>
        </p:grpSpPr>
        <p:sp>
          <p:nvSpPr>
            <p:cNvPr id="36" name="矩形 35"/>
            <p:cNvSpPr/>
            <p:nvPr/>
          </p:nvSpPr>
          <p:spPr>
            <a:xfrm rot="199097">
              <a:off x="3818746" y="3769820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99097">
              <a:off x="3861609" y="3043771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1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20767" y="339860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888635" y="2449699"/>
            <a:ext cx="3698769" cy="700192"/>
            <a:chOff x="970993" y="5038959"/>
            <a:chExt cx="3698769" cy="700192"/>
          </a:xfrm>
        </p:grpSpPr>
        <p:sp>
          <p:nvSpPr>
            <p:cNvPr id="58" name="文本框 57"/>
            <p:cNvSpPr txBox="1"/>
            <p:nvPr/>
          </p:nvSpPr>
          <p:spPr>
            <a:xfrm>
              <a:off x="970993" y="5400597"/>
              <a:ext cx="3698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reduce fraudulent claim in future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70993" y="5038959"/>
              <a:ext cx="2762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 Concept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2277325" y="309035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23478" y="2410215"/>
            <a:ext cx="665978" cy="720170"/>
            <a:chOff x="6453268" y="1570604"/>
            <a:chExt cx="665978" cy="720170"/>
          </a:xfrm>
        </p:grpSpPr>
        <p:sp>
          <p:nvSpPr>
            <p:cNvPr id="63" name="椭圆 62"/>
            <p:cNvSpPr/>
            <p:nvPr/>
          </p:nvSpPr>
          <p:spPr>
            <a:xfrm>
              <a:off x="6453268" y="1570604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552447" y="1582888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23478" y="3316559"/>
            <a:ext cx="665978" cy="716197"/>
            <a:chOff x="6442543" y="2520273"/>
            <a:chExt cx="665978" cy="716197"/>
          </a:xfrm>
        </p:grpSpPr>
        <p:sp>
          <p:nvSpPr>
            <p:cNvPr id="66" name="椭圆 65"/>
            <p:cNvSpPr/>
            <p:nvPr/>
          </p:nvSpPr>
          <p:spPr>
            <a:xfrm>
              <a:off x="6442543" y="2570492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541722" y="2520273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23478" y="4268277"/>
            <a:ext cx="665978" cy="716479"/>
            <a:chOff x="6429253" y="3570380"/>
            <a:chExt cx="665978" cy="716479"/>
          </a:xfrm>
        </p:grpSpPr>
        <p:sp>
          <p:nvSpPr>
            <p:cNvPr id="62" name="椭圆 61"/>
            <p:cNvSpPr/>
            <p:nvPr/>
          </p:nvSpPr>
          <p:spPr>
            <a:xfrm>
              <a:off x="6429253" y="357038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512013" y="3578973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55982" y="2369844"/>
            <a:ext cx="2227477" cy="2227477"/>
            <a:chOff x="1778466" y="2302622"/>
            <a:chExt cx="2227477" cy="2227477"/>
          </a:xfrm>
        </p:grpSpPr>
        <p:sp>
          <p:nvSpPr>
            <p:cNvPr id="104" name="椭圆 103"/>
            <p:cNvSpPr/>
            <p:nvPr/>
          </p:nvSpPr>
          <p:spPr>
            <a:xfrm>
              <a:off x="1778466" y="2302622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931288" y="3185527"/>
              <a:ext cx="1908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888635" y="3361469"/>
            <a:ext cx="4123245" cy="700192"/>
            <a:chOff x="970993" y="5038959"/>
            <a:chExt cx="4123245" cy="700192"/>
          </a:xfrm>
        </p:grpSpPr>
        <p:sp>
          <p:nvSpPr>
            <p:cNvPr id="109" name="文本框 108"/>
            <p:cNvSpPr txBox="1"/>
            <p:nvPr/>
          </p:nvSpPr>
          <p:spPr>
            <a:xfrm>
              <a:off x="970993" y="5400597"/>
              <a:ext cx="4123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Find out relative variables for fraudulent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970993" y="5038959"/>
              <a:ext cx="2038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 Features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888635" y="4273239"/>
            <a:ext cx="4655505" cy="700192"/>
            <a:chOff x="970993" y="5038959"/>
            <a:chExt cx="4655505" cy="700192"/>
          </a:xfrm>
        </p:grpSpPr>
        <p:sp>
          <p:nvSpPr>
            <p:cNvPr id="112" name="文本框 111"/>
            <p:cNvSpPr txBox="1"/>
            <p:nvPr/>
          </p:nvSpPr>
          <p:spPr>
            <a:xfrm>
              <a:off x="970993" y="5400597"/>
              <a:ext cx="4655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find solution and give </a:t>
              </a:r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 suggestion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70993" y="5038959"/>
              <a:ext cx="3588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 predictive model 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椭圆 120"/>
          <p:cNvSpPr/>
          <p:nvPr/>
        </p:nvSpPr>
        <p:spPr>
          <a:xfrm>
            <a:off x="1653075" y="4098179"/>
            <a:ext cx="778463" cy="778463"/>
          </a:xfrm>
          <a:prstGeom prst="ellipse">
            <a:avLst/>
          </a:prstGeom>
          <a:solidFill>
            <a:srgbClr val="FF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667937" y="2653501"/>
            <a:ext cx="584586" cy="584586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2608804" y="1786564"/>
            <a:ext cx="554353" cy="554353"/>
          </a:xfrm>
          <a:prstGeom prst="ellipse">
            <a:avLst/>
          </a:prstGeom>
          <a:solidFill>
            <a:srgbClr val="FF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3459" y="2483203"/>
            <a:ext cx="570712" cy="570712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3954360" y="4749054"/>
            <a:ext cx="646296" cy="646296"/>
          </a:xfrm>
          <a:prstGeom prst="ellipse">
            <a:avLst/>
          </a:prstGeom>
          <a:solidFill>
            <a:srgbClr val="A37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59324" y="1451252"/>
            <a:ext cx="8480120" cy="4386184"/>
            <a:chOff x="1524000" y="2247900"/>
            <a:chExt cx="2467610" cy="2343150"/>
          </a:xfrm>
        </p:grpSpPr>
        <p:sp>
          <p:nvSpPr>
            <p:cNvPr id="3" name="矩形 2"/>
            <p:cNvSpPr/>
            <p:nvPr/>
          </p:nvSpPr>
          <p:spPr>
            <a:xfrm>
              <a:off x="1524000" y="2247900"/>
              <a:ext cx="2467610" cy="1276350"/>
            </a:xfrm>
            <a:prstGeom prst="rect">
              <a:avLst/>
            </a:prstGeom>
            <a:solidFill>
              <a:srgbClr val="A1B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324860" y="3486150"/>
              <a:ext cx="647700" cy="1104900"/>
            </a:xfrm>
            <a:custGeom>
              <a:avLst/>
              <a:gdLst>
                <a:gd name="connsiteX0" fmla="*/ 361950 w 647700"/>
                <a:gd name="connsiteY0" fmla="*/ 19050 h 1104900"/>
                <a:gd name="connsiteX1" fmla="*/ 114300 w 647700"/>
                <a:gd name="connsiteY1" fmla="*/ 495300 h 1104900"/>
                <a:gd name="connsiteX2" fmla="*/ 361950 w 647700"/>
                <a:gd name="connsiteY2" fmla="*/ 495300 h 1104900"/>
                <a:gd name="connsiteX3" fmla="*/ 0 w 647700"/>
                <a:gd name="connsiteY3" fmla="*/ 1104900 h 1104900"/>
                <a:gd name="connsiteX4" fmla="*/ 609600 w 647700"/>
                <a:gd name="connsiteY4" fmla="*/ 400050 h 1104900"/>
                <a:gd name="connsiteX5" fmla="*/ 361950 w 647700"/>
                <a:gd name="connsiteY5" fmla="*/ 400050 h 1104900"/>
                <a:gd name="connsiteX6" fmla="*/ 647700 w 647700"/>
                <a:gd name="connsiteY6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1104900">
                  <a:moveTo>
                    <a:pt x="361950" y="19050"/>
                  </a:moveTo>
                  <a:lnTo>
                    <a:pt x="114300" y="495300"/>
                  </a:lnTo>
                  <a:lnTo>
                    <a:pt x="361950" y="495300"/>
                  </a:lnTo>
                  <a:lnTo>
                    <a:pt x="0" y="1104900"/>
                  </a:lnTo>
                  <a:lnTo>
                    <a:pt x="609600" y="400050"/>
                  </a:lnTo>
                  <a:lnTo>
                    <a:pt x="361950" y="400050"/>
                  </a:lnTo>
                  <a:lnTo>
                    <a:pt x="647700" y="0"/>
                  </a:lnTo>
                </a:path>
              </a:pathLst>
            </a:custGeom>
            <a:solidFill>
              <a:srgbClr val="6881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820438" y="5323215"/>
            <a:ext cx="3423886" cy="1028441"/>
            <a:chOff x="970993" y="5300569"/>
            <a:chExt cx="2201051" cy="549405"/>
          </a:xfrm>
        </p:grpSpPr>
        <p:sp>
          <p:nvSpPr>
            <p:cNvPr id="66" name="文本框 65"/>
            <p:cNvSpPr txBox="1"/>
            <p:nvPr/>
          </p:nvSpPr>
          <p:spPr>
            <a:xfrm>
              <a:off x="970993" y="5300569"/>
              <a:ext cx="2023188" cy="213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 relative features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70993" y="5636231"/>
              <a:ext cx="2201051" cy="213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 model to predict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324" y="2281304"/>
            <a:ext cx="84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Purpose: Get insights of features associated with fraudulent claims to help reduce fraud and its impact.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20767" y="339860"/>
            <a:ext cx="424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Concept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-47631" y="6314614"/>
            <a:ext cx="778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Claim_type</a:t>
            </a:r>
            <a:r>
              <a:rPr lang="en-US" sz="2000" b="1" dirty="0"/>
              <a:t> Type of claim * fraudulent Fraudulent claim </a:t>
            </a:r>
            <a:r>
              <a:rPr lang="en-US" sz="2000" b="1" dirty="0" err="1"/>
              <a:t>Crosstabulation</a:t>
            </a:r>
            <a:endParaRPr lang="en-US" sz="2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8817255" y="1993822"/>
            <a:ext cx="1925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Chi-Square Tests</a:t>
            </a:r>
            <a:endParaRPr lang="en-US" sz="2000"/>
          </a:p>
        </p:txBody>
      </p:sp>
      <p:sp>
        <p:nvSpPr>
          <p:cNvPr id="102" name="矩形 10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20767" y="339860"/>
            <a:ext cx="310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Features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11666"/>
              </p:ext>
            </p:extLst>
          </p:nvPr>
        </p:nvGraphicFramePr>
        <p:xfrm>
          <a:off x="197107" y="1077502"/>
          <a:ext cx="6823551" cy="657803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73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fraudulent Fraudulent claim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0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Claim_type Type of claim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1.Wind/Hail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91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claim_type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8.6%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2.Water damage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claim_type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8.0%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3.Fire/Smoke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claim_type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11.5%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075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4. Contamination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claim_type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6.4%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075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5. Theft/Vandalism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claim_type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13.6%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595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claim_type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10.5%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98578"/>
              </p:ext>
            </p:extLst>
          </p:nvPr>
        </p:nvGraphicFramePr>
        <p:xfrm>
          <a:off x="7155048" y="2646011"/>
          <a:ext cx="5036952" cy="134963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9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df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Asymptotic Significance (2-sided)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Pearson Chi-Square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29.996a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本框 99"/>
          <p:cNvSpPr txBox="1"/>
          <p:nvPr/>
        </p:nvSpPr>
        <p:spPr>
          <a:xfrm>
            <a:off x="8805960" y="6398200"/>
            <a:ext cx="203062" cy="23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9448" y="5139221"/>
            <a:ext cx="35881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Since the significance is &lt;0.05 and </a:t>
            </a:r>
            <a:r>
              <a:rPr lang="en-US" sz="2000" dirty="0" err="1" smtClean="0"/>
              <a:t>Claim_Type</a:t>
            </a:r>
            <a:r>
              <a:rPr lang="en-US" sz="2000" dirty="0" smtClean="0"/>
              <a:t> 5 has 13.6% within </a:t>
            </a:r>
            <a:r>
              <a:rPr lang="en-US" sz="2000" dirty="0" err="1" smtClean="0"/>
              <a:t>claim_type</a:t>
            </a:r>
            <a:r>
              <a:rPr lang="en-US" sz="2000" dirty="0" smtClean="0"/>
              <a:t>, Theft/Vandalism influences fraudulent most.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7318451" y="41891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sz="1050" dirty="0">
                <a:latin typeface="Arial Hebrew" charset="-79"/>
                <a:ea typeface="Arial Hebrew" charset="-79"/>
                <a:cs typeface="Arial Hebrew" charset="-79"/>
              </a:rPr>
              <a:t>a 0 cells (0.0%) have expected count less than 5. The minimum expected count is 42.37</a:t>
            </a:r>
            <a:r>
              <a:rPr lang="en-US" sz="1050" dirty="0" smtClean="0">
                <a:latin typeface="Arial Hebrew" charset="-79"/>
                <a:ea typeface="Arial Hebrew" charset="-79"/>
                <a:cs typeface="Arial Hebrew" charset="-79"/>
              </a:rPr>
              <a:t>.</a:t>
            </a:r>
            <a:r>
              <a:rPr lang="en-US" dirty="0">
                <a:latin typeface="Arial Unicode MS" charset="0"/>
                <a:ea typeface="Times New Roman" charset="0"/>
                <a:cs typeface="Times New Roman" charset="0"/>
              </a:rPr>
              <a:t>	</a:t>
            </a:r>
            <a:endParaRPr lang="en-US" sz="3200" dirty="0">
              <a:effectLst/>
              <a:latin typeface="Calibri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5029505" y="3791830"/>
            <a:ext cx="597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incomee</a:t>
            </a:r>
            <a:r>
              <a:rPr lang="en-US" sz="2000" b="1" dirty="0" smtClean="0"/>
              <a:t>* </a:t>
            </a:r>
            <a:r>
              <a:rPr lang="en-US" sz="2000" b="1" dirty="0"/>
              <a:t>fraudulent Fraudulent claim </a:t>
            </a:r>
            <a:r>
              <a:rPr lang="en-US" sz="2000" b="1" dirty="0" err="1"/>
              <a:t>Crosstabulation</a:t>
            </a:r>
            <a:endParaRPr lang="en-US" sz="2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6833879" y="4590147"/>
            <a:ext cx="1925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Chi-Square Tests</a:t>
            </a:r>
            <a:endParaRPr lang="en-US" sz="2000"/>
          </a:p>
        </p:txBody>
      </p:sp>
      <p:sp>
        <p:nvSpPr>
          <p:cNvPr id="102" name="矩形 10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20767" y="339860"/>
            <a:ext cx="303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features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7463"/>
              </p:ext>
            </p:extLst>
          </p:nvPr>
        </p:nvGraphicFramePr>
        <p:xfrm>
          <a:off x="4576244" y="704198"/>
          <a:ext cx="7152695" cy="252914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82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fraudulent Fraudulent claim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0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incomee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1.00&lt;67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341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incomee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11.3%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2.00&gt;67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122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incomee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8.7%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incomee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10.5%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4817"/>
              </p:ext>
            </p:extLst>
          </p:nvPr>
        </p:nvGraphicFramePr>
        <p:xfrm>
          <a:off x="4843621" y="5183445"/>
          <a:ext cx="5993466" cy="860806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77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4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Asymptotic Significance (2-sided)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Pearson Chi-Square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7.427a</a:t>
                      </a:r>
                      <a:endParaRPr lang="en-US" sz="105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en-US" sz="105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r>
                        <a:rPr lang="en-US" sz="105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006</a:t>
                      </a:r>
                      <a:endParaRPr lang="en-US" sz="105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本框 99"/>
          <p:cNvSpPr txBox="1"/>
          <p:nvPr/>
        </p:nvSpPr>
        <p:spPr>
          <a:xfrm>
            <a:off x="7327127" y="6371910"/>
            <a:ext cx="203062" cy="23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191" y="2961203"/>
            <a:ext cx="3544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</a:t>
            </a:r>
            <a:r>
              <a:rPr lang="en-US" sz="2000" dirty="0" smtClean="0"/>
              <a:t>we </a:t>
            </a:r>
            <a:r>
              <a:rPr lang="en-US" sz="2000" dirty="0" smtClean="0"/>
              <a:t>recode income into </a:t>
            </a:r>
            <a:r>
              <a:rPr lang="en-US" sz="2000" dirty="0" err="1" smtClean="0"/>
              <a:t>incomee</a:t>
            </a:r>
            <a:r>
              <a:rPr lang="en-US" sz="2000" dirty="0" smtClean="0"/>
              <a:t>, which has two scale, &lt;67 has 67.8% of total data and &gt;67 has 32.2% of total data, the power of </a:t>
            </a:r>
            <a:r>
              <a:rPr lang="en-US" sz="2000" dirty="0" err="1" smtClean="0"/>
              <a:t>incomee</a:t>
            </a:r>
            <a:r>
              <a:rPr lang="en-US" sz="2000" dirty="0" smtClean="0"/>
              <a:t> becomes stronger and present a better result. P-value shows that income has relationship with fraudulent.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5286210" y="56715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sz="1050" dirty="0">
                <a:latin typeface="Arial Hebrew" charset="-79"/>
                <a:ea typeface="Arial Hebrew" charset="-79"/>
                <a:cs typeface="Arial Hebrew" charset="-79"/>
              </a:rPr>
              <a:t>a 0 cells (0.0%) have expected count less than 5. The minimum expected count is </a:t>
            </a:r>
            <a:r>
              <a:rPr lang="en-US" sz="1050" dirty="0" smtClean="0">
                <a:latin typeface="Arial Hebrew" charset="-79"/>
                <a:ea typeface="Arial Hebrew" charset="-79"/>
                <a:cs typeface="Arial Hebrew" charset="-79"/>
              </a:rPr>
              <a:t>147.87.</a:t>
            </a:r>
            <a:r>
              <a:rPr lang="en-US" dirty="0">
                <a:latin typeface="Arial Unicode MS" charset="0"/>
                <a:ea typeface="Times New Roman" charset="0"/>
                <a:cs typeface="Times New Roman" charset="0"/>
              </a:rPr>
              <a:t>	</a:t>
            </a:r>
            <a:endParaRPr lang="en-US" sz="3200" dirty="0">
              <a:effectLst/>
              <a:latin typeface="Calibri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791613" y="4205787"/>
            <a:ext cx="575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townn</a:t>
            </a:r>
            <a:r>
              <a:rPr lang="en-US" sz="2000" b="1" dirty="0" smtClean="0"/>
              <a:t>* </a:t>
            </a:r>
            <a:r>
              <a:rPr lang="en-US" sz="2000" b="1" dirty="0"/>
              <a:t>fraudulent Fraudulent claim </a:t>
            </a:r>
            <a:r>
              <a:rPr lang="en-US" sz="2000" b="1" dirty="0" err="1"/>
              <a:t>Crosstabulation</a:t>
            </a:r>
            <a:endParaRPr lang="en-US" sz="20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508061" y="5041073"/>
            <a:ext cx="1925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Chi-Square Tests</a:t>
            </a:r>
            <a:endParaRPr lang="en-US" sz="2000"/>
          </a:p>
        </p:txBody>
      </p:sp>
      <p:sp>
        <p:nvSpPr>
          <p:cNvPr id="102" name="矩形 10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320767" y="339860"/>
            <a:ext cx="303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features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7125"/>
              </p:ext>
            </p:extLst>
          </p:nvPr>
        </p:nvGraphicFramePr>
        <p:xfrm>
          <a:off x="320767" y="1000123"/>
          <a:ext cx="6994432" cy="3184783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7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6195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fraudulent Fraudulent claim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98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townn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1.00&gt;50,000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209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townn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9.6%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98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2.00&lt;50,000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254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townn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11.4%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98"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% within </a:t>
                      </a:r>
                      <a:r>
                        <a:rPr lang="en-US" sz="1200" dirty="0" err="1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townn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10.5%</a:t>
                      </a:r>
                      <a:endParaRPr lang="en-US" sz="120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16277"/>
              </p:ext>
            </p:extLst>
          </p:nvPr>
        </p:nvGraphicFramePr>
        <p:xfrm>
          <a:off x="320766" y="5581613"/>
          <a:ext cx="6221524" cy="96012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554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Asymptotic Significance (2-sided)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Pearson Chi-Square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3.754a</a:t>
                      </a:r>
                      <a:endParaRPr lang="en-US" sz="105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en-US" sz="105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.</a:t>
                      </a:r>
                      <a:r>
                        <a:rPr lang="en-US" sz="1050" dirty="0" smtClean="0">
                          <a:effectLst/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053</a:t>
                      </a:r>
                      <a:endParaRPr lang="en-US" sz="1050" dirty="0">
                        <a:effectLst/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本框 99"/>
          <p:cNvSpPr txBox="1"/>
          <p:nvPr/>
        </p:nvSpPr>
        <p:spPr>
          <a:xfrm>
            <a:off x="8805960" y="6398200"/>
            <a:ext cx="203062" cy="230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156" y="2461845"/>
            <a:ext cx="3938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I recode </a:t>
            </a:r>
            <a:r>
              <a:rPr lang="en-US" sz="2000" dirty="0" err="1" smtClean="0"/>
              <a:t>townsize</a:t>
            </a:r>
            <a:r>
              <a:rPr lang="en-US" sz="2000" dirty="0" smtClean="0"/>
              <a:t> into </a:t>
            </a:r>
            <a:r>
              <a:rPr lang="en-US" sz="2000" dirty="0" err="1" smtClean="0"/>
              <a:t>townn</a:t>
            </a:r>
            <a:r>
              <a:rPr lang="en-US" sz="2000" dirty="0" smtClean="0"/>
              <a:t>, which has two scale, &gt;50,000 has 49.9% of total data and &lt;50,000 has 50.6% of total data, the power of </a:t>
            </a:r>
            <a:r>
              <a:rPr lang="en-US" sz="2000" dirty="0" err="1" smtClean="0"/>
              <a:t>townn</a:t>
            </a:r>
            <a:r>
              <a:rPr lang="en-US" sz="2000" dirty="0" smtClean="0"/>
              <a:t> becomes stronger and present a better result. Although P-value is 0.003 larger than 0.05, it also shows that </a:t>
            </a:r>
            <a:r>
              <a:rPr lang="en-US" sz="2000" dirty="0" err="1" smtClean="0"/>
              <a:t>townsize</a:t>
            </a:r>
            <a:r>
              <a:rPr lang="en-US" sz="2000" dirty="0" smtClean="0"/>
              <a:t> has relationship with fraudulent.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907638" y="60697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sz="1050" dirty="0">
                <a:latin typeface="Arial Hebrew" charset="-79"/>
                <a:ea typeface="Arial Hebrew" charset="-79"/>
                <a:cs typeface="Arial Hebrew" charset="-79"/>
              </a:rPr>
              <a:t>a 0 cells (0.0%) have expected count less than 5. The minimum expected count is </a:t>
            </a:r>
            <a:r>
              <a:rPr lang="en-US" sz="1050" dirty="0" smtClean="0">
                <a:latin typeface="Arial Hebrew" charset="-79"/>
                <a:ea typeface="Arial Hebrew" charset="-79"/>
                <a:cs typeface="Arial Hebrew" charset="-79"/>
              </a:rPr>
              <a:t>228.72.</a:t>
            </a:r>
            <a:r>
              <a:rPr lang="en-US" dirty="0">
                <a:latin typeface="Arial Unicode MS" charset="0"/>
                <a:ea typeface="Times New Roman" charset="0"/>
                <a:cs typeface="Times New Roman" charset="0"/>
              </a:rPr>
              <a:t>	</a:t>
            </a:r>
            <a:endParaRPr lang="en-US" sz="3200" dirty="0">
              <a:effectLst/>
              <a:latin typeface="Calibri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椭圆 127"/>
          <p:cNvSpPr/>
          <p:nvPr/>
        </p:nvSpPr>
        <p:spPr>
          <a:xfrm>
            <a:off x="0" y="1662043"/>
            <a:ext cx="4141897" cy="3965034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8174368" y="1662042"/>
            <a:ext cx="3783169" cy="3825043"/>
          </a:xfrm>
          <a:prstGeom prst="ellipse">
            <a:avLst/>
          </a:prstGeom>
          <a:noFill/>
          <a:ln>
            <a:solidFill>
              <a:srgbClr val="F06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3360125" y="5094650"/>
            <a:ext cx="637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we figure out Claim-type and income are two variables have good significant and other bunches of variables are not have clear relationship with fraudulent,  we decide to combine different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significant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into two pairs and see whether there will be any improvements.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16599" y="2942768"/>
            <a:ext cx="1600518" cy="1600518"/>
          </a:xfrm>
          <a:prstGeom prst="ellipse">
            <a:avLst/>
          </a:prstGeom>
          <a:solidFill>
            <a:srgbClr val="A1BD70"/>
          </a:solidFill>
          <a:ln w="85725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7299150" y="2942768"/>
            <a:ext cx="1600518" cy="1600518"/>
          </a:xfrm>
          <a:prstGeom prst="ellipse">
            <a:avLst/>
          </a:prstGeom>
          <a:solidFill>
            <a:srgbClr val="F0644D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5697206" y="3301592"/>
            <a:ext cx="921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44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02"/>
          <p:cNvSpPr txBox="1"/>
          <p:nvPr/>
        </p:nvSpPr>
        <p:spPr>
          <a:xfrm>
            <a:off x="320767" y="339860"/>
            <a:ext cx="303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features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850" y="1190690"/>
            <a:ext cx="1588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Hebrew" charset="-79"/>
                <a:ea typeface="Arial Hebrew" charset="-79"/>
                <a:cs typeface="Arial Hebrew" charset="-79"/>
              </a:rPr>
              <a:t>P-value &lt;0.05</a:t>
            </a:r>
            <a:endParaRPr lang="en-US" sz="20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8925" y="1222370"/>
            <a:ext cx="1517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Hebrew" charset="-79"/>
                <a:ea typeface="Arial Hebrew" charset="-79"/>
                <a:cs typeface="Arial Hebrew" charset="-79"/>
              </a:rPr>
              <a:t>P-value&gt;0.05</a:t>
            </a:r>
            <a:endParaRPr lang="en-US" sz="20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912" y="1973312"/>
            <a:ext cx="2726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Claim-type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Income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Lower coverage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Education(&lt;college)*income(&lt;50,000)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 smtClean="0"/>
              <a:t>….</a:t>
            </a:r>
            <a:endParaRPr lang="en-US" sz="2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163415" y="2000867"/>
            <a:ext cx="22268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Gender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Retired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Town 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Education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Marital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Deductible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 smtClean="0"/>
              <a:t>….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331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320767" y="339860"/>
            <a:ext cx="634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 Model for prediction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10268"/>
              </p:ext>
            </p:extLst>
          </p:nvPr>
        </p:nvGraphicFramePr>
        <p:xfrm>
          <a:off x="320767" y="1444259"/>
          <a:ext cx="11242431" cy="328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5943600" imgH="2032000" progId="Word.Document.12">
                  <p:embed/>
                </p:oleObj>
              </mc:Choice>
              <mc:Fallback>
                <p:oleObj name="Document" r:id="rId3" imgW="59436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767" y="1444259"/>
                        <a:ext cx="11242431" cy="3286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8819" y="4944794"/>
            <a:ext cx="749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the table shows, the overall 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correct percentage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model is 89.5%, which means the model fit the fact very well 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the sample. Bootstrapping results are required to test its robustness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7817674" y="3534509"/>
            <a:ext cx="1213338" cy="404446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05345" y="3938954"/>
            <a:ext cx="822960" cy="1005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0" y="314325"/>
            <a:ext cx="228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320767" y="339860"/>
            <a:ext cx="634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 Model for prediction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56332"/>
              </p:ext>
            </p:extLst>
          </p:nvPr>
        </p:nvGraphicFramePr>
        <p:xfrm>
          <a:off x="4519247" y="1162041"/>
          <a:ext cx="7514492" cy="59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5943600" imgH="4711700" progId="Word.Document.12">
                  <p:embed/>
                </p:oleObj>
              </mc:Choice>
              <mc:Fallback>
                <p:oleObj name="Document" r:id="rId3" imgW="5943600" imgH="471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9247" y="1162041"/>
                        <a:ext cx="7514492" cy="5957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0767" y="1899139"/>
            <a:ext cx="40972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Hebrew" charset="-79"/>
                <a:ea typeface="Arial Hebrew" charset="-79"/>
                <a:cs typeface="Arial Hebrew" charset="-79"/>
              </a:rPr>
              <a:t>As the significant results show in table, we can know that lower coverage*</a:t>
            </a:r>
            <a:r>
              <a:rPr lang="en-US" sz="2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2400" dirty="0" smtClean="0">
                <a:latin typeface="Arial Hebrew" charset="-79"/>
                <a:ea typeface="Arial Hebrew" charset="-79"/>
                <a:cs typeface="Arial Hebrew" charset="-79"/>
              </a:rPr>
              <a:t>claim type, moderate coverage* claim type and retired by town size are significantly affect the number of fraudulent and company can focus on customers who have certain features and reduce fraudulent impa</a:t>
            </a:r>
            <a:r>
              <a:rPr lang="en-US" sz="2000" dirty="0" smtClean="0">
                <a:latin typeface="Arial Hebrew" charset="-79"/>
                <a:ea typeface="Arial Hebrew" charset="-79"/>
                <a:cs typeface="Arial Hebrew" charset="-79"/>
              </a:rPr>
              <a:t>ct.</a:t>
            </a:r>
            <a:endParaRPr lang="en-US" sz="20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32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982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Unicode MS</vt:lpstr>
      <vt:lpstr>微软雅黑</vt:lpstr>
      <vt:lpstr>宋体</vt:lpstr>
      <vt:lpstr>Arial</vt:lpstr>
      <vt:lpstr>Arial Hebrew</vt:lpstr>
      <vt:lpstr>Calibri</vt:lpstr>
      <vt:lpstr>Calibri Light</vt:lpstr>
      <vt:lpstr>Times New Roman</vt:lpstr>
      <vt:lpstr>Office 主题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saral joshi</cp:lastModifiedBy>
  <cp:revision>53</cp:revision>
  <dcterms:created xsi:type="dcterms:W3CDTF">2014-08-16T07:30:14Z</dcterms:created>
  <dcterms:modified xsi:type="dcterms:W3CDTF">2016-09-25T03:52:53Z</dcterms:modified>
</cp:coreProperties>
</file>