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5" r:id="rId7"/>
    <p:sldId id="263" r:id="rId8"/>
    <p:sldId id="260" r:id="rId9"/>
    <p:sldId id="272" r:id="rId10"/>
    <p:sldId id="278" r:id="rId11"/>
    <p:sldId id="275" r:id="rId12"/>
    <p:sldId id="281" r:id="rId13"/>
    <p:sldId id="279" r:id="rId14"/>
    <p:sldId id="266" r:id="rId15"/>
    <p:sldId id="282" r:id="rId16"/>
    <p:sldId id="280" r:id="rId17"/>
    <p:sldId id="269" r:id="rId18"/>
    <p:sldId id="270" r:id="rId19"/>
    <p:sldId id="271"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0" autoAdjust="0"/>
  </p:normalViewPr>
  <p:slideViewPr>
    <p:cSldViewPr snapToGrid="0">
      <p:cViewPr varScale="1">
        <p:scale>
          <a:sx n="65" d="100"/>
          <a:sy n="65" d="100"/>
        </p:scale>
        <p:origin x="667"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6DCF62-45CC-4BE0-9739-549523F9473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256391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DCF62-45CC-4BE0-9739-549523F9473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166468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DCF62-45CC-4BE0-9739-549523F9473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401930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6DCF62-45CC-4BE0-9739-549523F9473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81408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6DCF62-45CC-4BE0-9739-549523F94734}"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417339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6DCF62-45CC-4BE0-9739-549523F9473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198963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6DCF62-45CC-4BE0-9739-549523F94734}"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324890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6DCF62-45CC-4BE0-9739-549523F94734}"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5301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DCF62-45CC-4BE0-9739-549523F94734}"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330667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6DCF62-45CC-4BE0-9739-549523F9473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115875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6DCF62-45CC-4BE0-9739-549523F94734}"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5A6C5-4F30-4AEF-931B-A7943F2FF937}" type="slidenum">
              <a:rPr lang="en-US" smtClean="0"/>
              <a:t>‹#›</a:t>
            </a:fld>
            <a:endParaRPr lang="en-US"/>
          </a:p>
        </p:txBody>
      </p:sp>
    </p:spTree>
    <p:extLst>
      <p:ext uri="{BB962C8B-B14F-4D97-AF65-F5344CB8AC3E}">
        <p14:creationId xmlns:p14="http://schemas.microsoft.com/office/powerpoint/2010/main" val="67709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DCF62-45CC-4BE0-9739-549523F94734}"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5A6C5-4F30-4AEF-931B-A7943F2FF937}" type="slidenum">
              <a:rPr lang="en-US" smtClean="0"/>
              <a:t>‹#›</a:t>
            </a:fld>
            <a:endParaRPr lang="en-US"/>
          </a:p>
        </p:txBody>
      </p:sp>
    </p:spTree>
    <p:extLst>
      <p:ext uri="{BB962C8B-B14F-4D97-AF65-F5344CB8AC3E}">
        <p14:creationId xmlns:p14="http://schemas.microsoft.com/office/powerpoint/2010/main" val="80088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 Customer </a:t>
            </a:r>
            <a:r>
              <a:rPr lang="en-US" dirty="0"/>
              <a:t>Valuation</a:t>
            </a:r>
          </a:p>
        </p:txBody>
      </p:sp>
      <p:sp>
        <p:nvSpPr>
          <p:cNvPr id="3" name="Subtitle 2"/>
          <p:cNvSpPr>
            <a:spLocks noGrp="1"/>
          </p:cNvSpPr>
          <p:nvPr>
            <p:ph type="subTitle" idx="1"/>
          </p:nvPr>
        </p:nvSpPr>
        <p:spPr/>
        <p:txBody>
          <a:bodyPr/>
          <a:lstStyle/>
          <a:p>
            <a:r>
              <a:rPr lang="en-US" dirty="0">
                <a:solidFill>
                  <a:schemeClr val="bg1">
                    <a:lumMod val="50000"/>
                  </a:schemeClr>
                </a:solidFill>
              </a:rPr>
              <a:t>Segmentation and Analysis</a:t>
            </a:r>
          </a:p>
        </p:txBody>
      </p:sp>
    </p:spTree>
    <p:extLst>
      <p:ext uri="{BB962C8B-B14F-4D97-AF65-F5344CB8AC3E}">
        <p14:creationId xmlns:p14="http://schemas.microsoft.com/office/powerpoint/2010/main" val="3731013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Retention</a:t>
            </a:r>
            <a:endParaRPr lang="en-US" dirty="0"/>
          </a:p>
        </p:txBody>
      </p:sp>
      <p:pic>
        <p:nvPicPr>
          <p:cNvPr id="3" name="Content Placeholder 2"/>
          <p:cNvPicPr>
            <a:picLocks noGrp="1" noChangeAspect="1"/>
          </p:cNvPicPr>
          <p:nvPr>
            <p:ph sz="half" idx="2"/>
          </p:nvPr>
        </p:nvPicPr>
        <p:blipFill>
          <a:blip r:embed="rId2"/>
          <a:stretch>
            <a:fillRect/>
          </a:stretch>
        </p:blipFill>
        <p:spPr>
          <a:xfrm>
            <a:off x="6178072" y="2044308"/>
            <a:ext cx="5169856" cy="3913971"/>
          </a:xfrm>
          <a:prstGeom prst="rect">
            <a:avLst/>
          </a:prstGeom>
        </p:spPr>
      </p:pic>
      <p:pic>
        <p:nvPicPr>
          <p:cNvPr id="7" name="Content Placeholder 6"/>
          <p:cNvPicPr>
            <a:picLocks noGrp="1" noChangeAspect="1"/>
          </p:cNvPicPr>
          <p:nvPr>
            <p:ph sz="half" idx="1"/>
          </p:nvPr>
        </p:nvPicPr>
        <p:blipFill>
          <a:blip r:embed="rId3"/>
          <a:stretch>
            <a:fillRect/>
          </a:stretch>
        </p:blipFill>
        <p:spPr>
          <a:xfrm>
            <a:off x="838200" y="1927466"/>
            <a:ext cx="5181600" cy="4147656"/>
          </a:xfrm>
          <a:prstGeom prst="rect">
            <a:avLst/>
          </a:prstGeom>
        </p:spPr>
      </p:pic>
    </p:spTree>
    <p:extLst>
      <p:ext uri="{BB962C8B-B14F-4D97-AF65-F5344CB8AC3E}">
        <p14:creationId xmlns:p14="http://schemas.microsoft.com/office/powerpoint/2010/main" val="2025186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Retention</a:t>
            </a:r>
            <a:endParaRPr lang="en-US" dirty="0"/>
          </a:p>
        </p:txBody>
      </p:sp>
      <p:sp>
        <p:nvSpPr>
          <p:cNvPr id="4" name="Content Placeholder 3"/>
          <p:cNvSpPr>
            <a:spLocks noGrp="1"/>
          </p:cNvSpPr>
          <p:nvPr>
            <p:ph sz="half" idx="2"/>
          </p:nvPr>
        </p:nvSpPr>
        <p:spPr/>
        <p:txBody>
          <a:bodyPr>
            <a:normAutofit/>
          </a:bodyPr>
          <a:lstStyle/>
          <a:p>
            <a:pPr marL="0" indent="0">
              <a:buNone/>
            </a:pPr>
            <a:r>
              <a:rPr lang="en-US" sz="4000" dirty="0" smtClean="0"/>
              <a:t>With enough data…</a:t>
            </a:r>
          </a:p>
          <a:p>
            <a:pPr marL="0" indent="0">
              <a:buNone/>
            </a:pPr>
            <a:r>
              <a:rPr lang="en-US" sz="4000" dirty="0"/>
              <a:t>	</a:t>
            </a:r>
            <a:r>
              <a:rPr lang="en-US" dirty="0"/>
              <a:t>c</a:t>
            </a:r>
            <a:r>
              <a:rPr lang="en-US" dirty="0" smtClean="0"/>
              <a:t>hurn can be predicted</a:t>
            </a:r>
          </a:p>
          <a:p>
            <a:pPr marL="0" indent="0">
              <a:buNone/>
            </a:pPr>
            <a:r>
              <a:rPr lang="en-US" sz="4000" dirty="0"/>
              <a:t>	</a:t>
            </a:r>
            <a:r>
              <a:rPr lang="en-US" dirty="0"/>
              <a:t>r</a:t>
            </a:r>
            <a:r>
              <a:rPr lang="en-US" dirty="0" smtClean="0"/>
              <a:t>etention over time is 	revealed</a:t>
            </a:r>
          </a:p>
          <a:p>
            <a:pPr marL="0" indent="0">
              <a:buNone/>
            </a:pPr>
            <a:r>
              <a:rPr lang="en-US" sz="4000" dirty="0"/>
              <a:t>	</a:t>
            </a:r>
            <a:r>
              <a:rPr lang="en-US" dirty="0" smtClean="0"/>
              <a:t>heterogeneity is taken into 	account</a:t>
            </a:r>
            <a:endParaRPr lang="en-US" sz="4000" dirty="0"/>
          </a:p>
        </p:txBody>
      </p:sp>
      <p:pic>
        <p:nvPicPr>
          <p:cNvPr id="7" name="Content Placeholder 6"/>
          <p:cNvPicPr>
            <a:picLocks noGrp="1" noChangeAspect="1"/>
          </p:cNvPicPr>
          <p:nvPr>
            <p:ph sz="half" idx="1"/>
          </p:nvPr>
        </p:nvPicPr>
        <p:blipFill>
          <a:blip r:embed="rId2"/>
          <a:stretch>
            <a:fillRect/>
          </a:stretch>
        </p:blipFill>
        <p:spPr>
          <a:xfrm>
            <a:off x="838200" y="1927466"/>
            <a:ext cx="5181600" cy="4147656"/>
          </a:xfrm>
          <a:prstGeom prst="rect">
            <a:avLst/>
          </a:prstGeom>
        </p:spPr>
      </p:pic>
    </p:spTree>
    <p:extLst>
      <p:ext uri="{BB962C8B-B14F-4D97-AF65-F5344CB8AC3E}">
        <p14:creationId xmlns:p14="http://schemas.microsoft.com/office/powerpoint/2010/main" val="2360812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Heterogeneity</a:t>
            </a:r>
            <a:endParaRPr lang="en-US" dirty="0"/>
          </a:p>
        </p:txBody>
      </p:sp>
      <p:sp>
        <p:nvSpPr>
          <p:cNvPr id="4" name="Content Placeholder 3"/>
          <p:cNvSpPr>
            <a:spLocks noGrp="1"/>
          </p:cNvSpPr>
          <p:nvPr>
            <p:ph sz="half" idx="2"/>
          </p:nvPr>
        </p:nvSpPr>
        <p:spPr/>
        <p:txBody>
          <a:bodyPr/>
          <a:lstStyle/>
          <a:p>
            <a:pPr marL="0" indent="0">
              <a:buNone/>
            </a:pPr>
            <a:r>
              <a:rPr lang="en-US" dirty="0" smtClean="0"/>
              <a:t>Retention may change as low-loyalty users drop out</a:t>
            </a:r>
          </a:p>
          <a:p>
            <a:pPr marL="0" indent="0">
              <a:buNone/>
            </a:pPr>
            <a:endParaRPr lang="en-US" dirty="0"/>
          </a:p>
          <a:p>
            <a:pPr marL="0" indent="0">
              <a:buNone/>
            </a:pPr>
            <a:r>
              <a:rPr lang="en-US" dirty="0" smtClean="0"/>
              <a:t>Estimates of CLV do not account for this idea</a:t>
            </a:r>
          </a:p>
          <a:p>
            <a:pPr marL="0" indent="0">
              <a:buNone/>
            </a:pPr>
            <a:endParaRPr lang="en-US" dirty="0"/>
          </a:p>
          <a:p>
            <a:pPr marL="0" indent="0">
              <a:buNone/>
            </a:pPr>
            <a:r>
              <a:rPr lang="en-US" dirty="0" smtClean="0"/>
              <a:t>Included estimates are therefore conservative</a:t>
            </a:r>
            <a:endParaRPr lang="en-US" dirty="0"/>
          </a:p>
        </p:txBody>
      </p:sp>
      <p:pic>
        <p:nvPicPr>
          <p:cNvPr id="7" name="Content Placeholder 6"/>
          <p:cNvPicPr>
            <a:picLocks noGrp="1" noChangeAspect="1"/>
          </p:cNvPicPr>
          <p:nvPr>
            <p:ph sz="half" idx="1"/>
          </p:nvPr>
        </p:nvPicPr>
        <p:blipFill>
          <a:blip r:embed="rId2"/>
          <a:stretch>
            <a:fillRect/>
          </a:stretch>
        </p:blipFill>
        <p:spPr>
          <a:xfrm>
            <a:off x="1049216" y="2590801"/>
            <a:ext cx="4799414" cy="2062060"/>
          </a:xfrm>
          <a:prstGeom prst="rect">
            <a:avLst/>
          </a:prstGeom>
        </p:spPr>
      </p:pic>
    </p:spTree>
    <p:extLst>
      <p:ext uri="{BB962C8B-B14F-4D97-AF65-F5344CB8AC3E}">
        <p14:creationId xmlns:p14="http://schemas.microsoft.com/office/powerpoint/2010/main" val="625808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CLV Measurement</a:t>
            </a:r>
            <a:endParaRPr lang="en-US" dirty="0"/>
          </a:p>
        </p:txBody>
      </p:sp>
      <p:sp>
        <p:nvSpPr>
          <p:cNvPr id="4" name="Content Placeholder 3"/>
          <p:cNvSpPr>
            <a:spLocks noGrp="1"/>
          </p:cNvSpPr>
          <p:nvPr>
            <p:ph sz="half" idx="2"/>
          </p:nvPr>
        </p:nvSpPr>
        <p:spPr/>
        <p:txBody>
          <a:bodyPr>
            <a:normAutofit/>
          </a:bodyPr>
          <a:lstStyle/>
          <a:p>
            <a:pPr marL="0" indent="0">
              <a:buNone/>
            </a:pPr>
            <a:r>
              <a:rPr lang="en-US" sz="4000" dirty="0" smtClean="0"/>
              <a:t>$M	</a:t>
            </a:r>
            <a:r>
              <a:rPr lang="en-US" dirty="0" smtClean="0"/>
              <a:t>per-period cash margin</a:t>
            </a:r>
          </a:p>
          <a:p>
            <a:pPr marL="0" indent="0">
              <a:buNone/>
            </a:pPr>
            <a:r>
              <a:rPr lang="en-US" sz="4400" dirty="0" smtClean="0"/>
              <a:t>r</a:t>
            </a:r>
            <a:r>
              <a:rPr lang="en-US" sz="4000" dirty="0" smtClean="0"/>
              <a:t>	</a:t>
            </a:r>
            <a:r>
              <a:rPr lang="en-US" dirty="0" smtClean="0"/>
              <a:t>per-period retention rate</a:t>
            </a:r>
          </a:p>
          <a:p>
            <a:pPr marL="0" indent="0">
              <a:buNone/>
            </a:pPr>
            <a:r>
              <a:rPr lang="en-US" sz="4000" dirty="0" smtClean="0"/>
              <a:t>d	</a:t>
            </a:r>
            <a:r>
              <a:rPr lang="en-US" dirty="0" smtClean="0"/>
              <a:t>per-period discount rate</a:t>
            </a:r>
          </a:p>
          <a:p>
            <a:pPr marL="0" indent="0">
              <a:buNone/>
            </a:pPr>
            <a:endParaRPr lang="en-US" dirty="0"/>
          </a:p>
          <a:p>
            <a:pPr marL="0" indent="0">
              <a:buNone/>
            </a:pPr>
            <a:r>
              <a:rPr lang="en-US" dirty="0" smtClean="0"/>
              <a:t>Beta-Geometric Model</a:t>
            </a:r>
          </a:p>
          <a:p>
            <a:pPr marL="0" indent="0">
              <a:buNone/>
            </a:pPr>
            <a:r>
              <a:rPr lang="en-US" dirty="0" smtClean="0"/>
              <a:t>Subscription rate of $19.99</a:t>
            </a:r>
          </a:p>
          <a:p>
            <a:pPr marL="0" indent="0">
              <a:buNone/>
            </a:pPr>
            <a:r>
              <a:rPr lang="en-US" dirty="0" smtClean="0"/>
              <a:t>Discount rate between 7-13%</a:t>
            </a:r>
            <a:endParaRPr lang="en-US" dirty="0"/>
          </a:p>
        </p:txBody>
      </p:sp>
      <p:pic>
        <p:nvPicPr>
          <p:cNvPr id="5" name="Picture 4"/>
          <p:cNvPicPr>
            <a:picLocks noChangeAspect="1"/>
          </p:cNvPicPr>
          <p:nvPr/>
        </p:nvPicPr>
        <p:blipFill>
          <a:blip r:embed="rId2"/>
          <a:stretch>
            <a:fillRect/>
          </a:stretch>
        </p:blipFill>
        <p:spPr>
          <a:xfrm>
            <a:off x="838200" y="2034340"/>
            <a:ext cx="4104221" cy="1103763"/>
          </a:xfrm>
          <a:prstGeom prst="rect">
            <a:avLst/>
          </a:prstGeom>
        </p:spPr>
      </p:pic>
      <p:grpSp>
        <p:nvGrpSpPr>
          <p:cNvPr id="7" name="Group 6"/>
          <p:cNvGrpSpPr/>
          <p:nvPr/>
        </p:nvGrpSpPr>
        <p:grpSpPr>
          <a:xfrm>
            <a:off x="838200" y="3138103"/>
            <a:ext cx="5760027" cy="523221"/>
            <a:chOff x="6478154" y="3939885"/>
            <a:chExt cx="5760027" cy="523221"/>
          </a:xfrm>
        </p:grpSpPr>
        <p:sp>
          <p:nvSpPr>
            <p:cNvPr id="8" name="TextBox 7"/>
            <p:cNvSpPr txBox="1"/>
            <p:nvPr/>
          </p:nvSpPr>
          <p:spPr>
            <a:xfrm>
              <a:off x="6478154" y="3939886"/>
              <a:ext cx="1603664" cy="523220"/>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a:t>
              </a:r>
              <a:r>
                <a:rPr lang="en-US" sz="1400" baseline="-25000" dirty="0">
                  <a:latin typeface="Segoe UI Light" panose="020B0502040204020203" pitchFamily="34" charset="0"/>
                  <a:cs typeface="Segoe UI Light" panose="020B0502040204020203" pitchFamily="34" charset="0"/>
                </a:rPr>
                <a:t>M</a:t>
              </a:r>
              <a:r>
                <a:rPr lang="en-US" sz="1400" dirty="0">
                  <a:latin typeface="Segoe UI Light" panose="020B0502040204020203" pitchFamily="34" charset="0"/>
                  <a:cs typeface="Segoe UI Light" panose="020B0502040204020203" pitchFamily="34" charset="0"/>
                </a:rPr>
                <a:t>/P</a:t>
              </a:r>
              <a:r>
                <a:rPr lang="en-US" sz="1400" baseline="-25000" dirty="0">
                  <a:latin typeface="Segoe UI Light" panose="020B0502040204020203" pitchFamily="34" charset="0"/>
                  <a:cs typeface="Segoe UI Light" panose="020B0502040204020203" pitchFamily="34" charset="0"/>
                </a:rPr>
                <a:t>M</a:t>
              </a:r>
              <a:r>
                <a:rPr lang="en-US" sz="1400" dirty="0">
                  <a:latin typeface="Segoe UI Light" panose="020B0502040204020203" pitchFamily="34" charset="0"/>
                  <a:cs typeface="Segoe UI Light" panose="020B0502040204020203" pitchFamily="34" charset="0"/>
                </a:rPr>
                <a:t> &lt; CLV</a:t>
              </a:r>
              <a:r>
                <a:rPr lang="en-US" sz="1400" baseline="-25000" dirty="0">
                  <a:latin typeface="Segoe UI Light" panose="020B0502040204020203" pitchFamily="34" charset="0"/>
                  <a:cs typeface="Segoe UI Light" panose="020B0502040204020203" pitchFamily="34" charset="0"/>
                </a:rPr>
                <a:t>M</a:t>
              </a:r>
            </a:p>
            <a:p>
              <a:r>
                <a:rPr lang="en-US" sz="1400" dirty="0">
                  <a:latin typeface="Segoe UI Light" panose="020B0502040204020203" pitchFamily="34" charset="0"/>
                  <a:cs typeface="Segoe UI Light" panose="020B0502040204020203" pitchFamily="34" charset="0"/>
                </a:rPr>
                <a:t>C</a:t>
              </a:r>
              <a:r>
                <a:rPr lang="en-US" sz="1400" baseline="-25000" dirty="0">
                  <a:latin typeface="Segoe UI Light" panose="020B0502040204020203" pitchFamily="34" charset="0"/>
                  <a:cs typeface="Segoe UI Light" panose="020B0502040204020203" pitchFamily="34" charset="0"/>
                </a:rPr>
                <a:t>D</a:t>
              </a:r>
              <a:r>
                <a:rPr lang="en-US" sz="1400" dirty="0">
                  <a:latin typeface="Segoe UI Light" panose="020B0502040204020203" pitchFamily="34" charset="0"/>
                  <a:cs typeface="Segoe UI Light" panose="020B0502040204020203" pitchFamily="34" charset="0"/>
                </a:rPr>
                <a:t>/P</a:t>
              </a:r>
              <a:r>
                <a:rPr lang="en-US" sz="1400" baseline="-25000" dirty="0">
                  <a:latin typeface="Segoe UI Light" panose="020B0502040204020203" pitchFamily="34" charset="0"/>
                  <a:cs typeface="Segoe UI Light" panose="020B0502040204020203" pitchFamily="34" charset="0"/>
                </a:rPr>
                <a:t>D</a:t>
              </a:r>
              <a:r>
                <a:rPr lang="en-US" sz="1400" dirty="0">
                  <a:latin typeface="Segoe UI Light" panose="020B0502040204020203" pitchFamily="34" charset="0"/>
                  <a:cs typeface="Segoe UI Light" panose="020B0502040204020203" pitchFamily="34" charset="0"/>
                </a:rPr>
                <a:t> &lt; CLV</a:t>
              </a:r>
              <a:r>
                <a:rPr lang="en-US" sz="1400" baseline="-25000" dirty="0">
                  <a:latin typeface="Segoe UI Light" panose="020B0502040204020203" pitchFamily="34" charset="0"/>
                  <a:cs typeface="Segoe UI Light" panose="020B0502040204020203" pitchFamily="34" charset="0"/>
                </a:rPr>
                <a:t>D</a:t>
              </a:r>
            </a:p>
          </p:txBody>
        </p:sp>
        <p:sp>
          <p:nvSpPr>
            <p:cNvPr id="9" name="TextBox 8"/>
            <p:cNvSpPr txBox="1"/>
            <p:nvPr/>
          </p:nvSpPr>
          <p:spPr>
            <a:xfrm>
              <a:off x="8081818" y="3939885"/>
              <a:ext cx="4156363" cy="523220"/>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The mobile project deserves investment</a:t>
              </a:r>
            </a:p>
            <a:p>
              <a:r>
                <a:rPr lang="en-US" sz="1400" dirty="0">
                  <a:latin typeface="Segoe UI Light" panose="020B0502040204020203" pitchFamily="34" charset="0"/>
                  <a:cs typeface="Segoe UI Light" panose="020B0502040204020203" pitchFamily="34" charset="0"/>
                </a:rPr>
                <a:t>The desktop project deserves investment</a:t>
              </a:r>
            </a:p>
          </p:txBody>
        </p:sp>
      </p:grpSp>
    </p:spTree>
    <p:extLst>
      <p:ext uri="{BB962C8B-B14F-4D97-AF65-F5344CB8AC3E}">
        <p14:creationId xmlns:p14="http://schemas.microsoft.com/office/powerpoint/2010/main" val="484218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Lifetime </a:t>
            </a:r>
            <a:r>
              <a:rPr lang="en-US" dirty="0" smtClean="0"/>
              <a:t>Value - Revenue</a:t>
            </a:r>
            <a:endParaRPr lang="en-US" dirty="0"/>
          </a:p>
        </p:txBody>
      </p:sp>
      <p:pic>
        <p:nvPicPr>
          <p:cNvPr id="14" name="Content Placeholder 13"/>
          <p:cNvPicPr>
            <a:picLocks noGrp="1" noChangeAspect="1"/>
          </p:cNvPicPr>
          <p:nvPr>
            <p:ph sz="half" idx="1"/>
          </p:nvPr>
        </p:nvPicPr>
        <p:blipFill>
          <a:blip r:embed="rId2"/>
          <a:stretch>
            <a:fillRect/>
          </a:stretch>
        </p:blipFill>
        <p:spPr>
          <a:xfrm>
            <a:off x="1050380" y="2014109"/>
            <a:ext cx="4295343" cy="3606732"/>
          </a:xfrm>
          <a:prstGeom prst="rect">
            <a:avLst/>
          </a:prstGeom>
        </p:spPr>
      </p:pic>
      <p:pic>
        <p:nvPicPr>
          <p:cNvPr id="16" name="Content Placeholder 15"/>
          <p:cNvPicPr>
            <a:picLocks noGrp="1" noChangeAspect="1"/>
          </p:cNvPicPr>
          <p:nvPr>
            <p:ph sz="half" idx="2"/>
          </p:nvPr>
        </p:nvPicPr>
        <p:blipFill>
          <a:blip r:embed="rId3"/>
          <a:stretch>
            <a:fillRect/>
          </a:stretch>
        </p:blipFill>
        <p:spPr>
          <a:xfrm>
            <a:off x="6401571" y="2014109"/>
            <a:ext cx="4252174" cy="3606732"/>
          </a:xfrm>
          <a:prstGeom prst="rect">
            <a:avLst/>
          </a:prstGeom>
        </p:spPr>
      </p:pic>
    </p:spTree>
    <p:extLst>
      <p:ext uri="{BB962C8B-B14F-4D97-AF65-F5344CB8AC3E}">
        <p14:creationId xmlns:p14="http://schemas.microsoft.com/office/powerpoint/2010/main" val="3102046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 Desktop vs. Mobile</a:t>
            </a:r>
            <a:endParaRPr lang="en-US" dirty="0"/>
          </a:p>
        </p:txBody>
      </p:sp>
      <p:sp>
        <p:nvSpPr>
          <p:cNvPr id="4" name="Content Placeholder 3"/>
          <p:cNvSpPr>
            <a:spLocks noGrp="1"/>
          </p:cNvSpPr>
          <p:nvPr>
            <p:ph sz="half" idx="2"/>
          </p:nvPr>
        </p:nvSpPr>
        <p:spPr/>
        <p:txBody>
          <a:bodyPr/>
          <a:lstStyle/>
          <a:p>
            <a:pPr marL="0" indent="0">
              <a:buNone/>
            </a:pPr>
            <a:r>
              <a:rPr lang="en-US" dirty="0" smtClean="0"/>
              <a:t>Desktop Users represent a higher customer value</a:t>
            </a:r>
          </a:p>
          <a:p>
            <a:pPr marL="0" indent="0">
              <a:buNone/>
            </a:pPr>
            <a:endParaRPr lang="en-US" dirty="0"/>
          </a:p>
          <a:p>
            <a:pPr marL="0" indent="0">
              <a:buNone/>
            </a:pPr>
            <a:r>
              <a:rPr lang="en-US" dirty="0" smtClean="0"/>
              <a:t>Do they cost more to acquire?</a:t>
            </a:r>
          </a:p>
          <a:p>
            <a:pPr marL="0" indent="0">
              <a:buNone/>
            </a:pPr>
            <a:endParaRPr lang="en-US" dirty="0"/>
          </a:p>
          <a:p>
            <a:pPr marL="0" indent="0">
              <a:buNone/>
            </a:pPr>
            <a:r>
              <a:rPr lang="en-US" dirty="0" smtClean="0"/>
              <a:t>Are they worth investing in?</a:t>
            </a:r>
            <a:endParaRPr lang="en-US" dirty="0"/>
          </a:p>
        </p:txBody>
      </p:sp>
      <p:pic>
        <p:nvPicPr>
          <p:cNvPr id="7" name="Content Placeholder 6"/>
          <p:cNvPicPr>
            <a:picLocks noGrp="1" noChangeAspect="1"/>
          </p:cNvPicPr>
          <p:nvPr>
            <p:ph sz="half" idx="1"/>
          </p:nvPr>
        </p:nvPicPr>
        <p:blipFill>
          <a:blip r:embed="rId2"/>
          <a:stretch>
            <a:fillRect/>
          </a:stretch>
        </p:blipFill>
        <p:spPr>
          <a:xfrm>
            <a:off x="1234250" y="2208914"/>
            <a:ext cx="4389500" cy="3584759"/>
          </a:xfrm>
          <a:prstGeom prst="rect">
            <a:avLst/>
          </a:prstGeom>
        </p:spPr>
      </p:pic>
    </p:spTree>
    <p:extLst>
      <p:ext uri="{BB962C8B-B14F-4D97-AF65-F5344CB8AC3E}">
        <p14:creationId xmlns:p14="http://schemas.microsoft.com/office/powerpoint/2010/main" val="1419404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Lifetime </a:t>
            </a:r>
            <a:r>
              <a:rPr lang="en-US" dirty="0" smtClean="0"/>
              <a:t>Value - Margin</a:t>
            </a:r>
            <a:endParaRPr lang="en-US" dirty="0"/>
          </a:p>
        </p:txBody>
      </p:sp>
      <p:pic>
        <p:nvPicPr>
          <p:cNvPr id="6" name="Content Placeholder 5"/>
          <p:cNvPicPr>
            <a:picLocks noGrp="1" noChangeAspect="1"/>
          </p:cNvPicPr>
          <p:nvPr>
            <p:ph sz="half" idx="1"/>
          </p:nvPr>
        </p:nvPicPr>
        <p:blipFill>
          <a:blip r:embed="rId2"/>
          <a:stretch>
            <a:fillRect/>
          </a:stretch>
        </p:blipFill>
        <p:spPr>
          <a:xfrm>
            <a:off x="1037182" y="1992923"/>
            <a:ext cx="4296817" cy="3607969"/>
          </a:xfrm>
          <a:prstGeom prst="rect">
            <a:avLst/>
          </a:prstGeom>
        </p:spPr>
      </p:pic>
      <p:pic>
        <p:nvPicPr>
          <p:cNvPr id="7" name="Content Placeholder 6"/>
          <p:cNvPicPr>
            <a:picLocks noGrp="1" noChangeAspect="1"/>
          </p:cNvPicPr>
          <p:nvPr>
            <p:ph sz="half" idx="2"/>
          </p:nvPr>
        </p:nvPicPr>
        <p:blipFill>
          <a:blip r:embed="rId3"/>
          <a:stretch>
            <a:fillRect/>
          </a:stretch>
        </p:blipFill>
        <p:spPr>
          <a:xfrm>
            <a:off x="6395222" y="1992923"/>
            <a:ext cx="4253632" cy="3607969"/>
          </a:xfrm>
          <a:prstGeom prst="rect">
            <a:avLst/>
          </a:prstGeom>
        </p:spPr>
      </p:pic>
    </p:spTree>
    <p:extLst>
      <p:ext uri="{BB962C8B-B14F-4D97-AF65-F5344CB8AC3E}">
        <p14:creationId xmlns:p14="http://schemas.microsoft.com/office/powerpoint/2010/main" val="914875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Lengths Over Time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823" y="1825625"/>
            <a:ext cx="4896354" cy="4351338"/>
          </a:xfrm>
        </p:spPr>
      </p:pic>
      <p:sp>
        <p:nvSpPr>
          <p:cNvPr id="4" name="Content Placeholder 3"/>
          <p:cNvSpPr>
            <a:spLocks noGrp="1"/>
          </p:cNvSpPr>
          <p:nvPr>
            <p:ph sz="half" idx="2"/>
          </p:nvPr>
        </p:nvSpPr>
        <p:spPr/>
        <p:txBody>
          <a:bodyPr/>
          <a:lstStyle/>
          <a:p>
            <a:pPr marL="0" indent="0">
              <a:lnSpc>
                <a:spcPct val="120000"/>
              </a:lnSpc>
              <a:buNone/>
            </a:pPr>
            <a:r>
              <a:rPr lang="en-US" dirty="0" smtClean="0"/>
              <a:t>Diagonal Lines – Point in Time</a:t>
            </a:r>
          </a:p>
          <a:p>
            <a:pPr marL="0" indent="0">
              <a:lnSpc>
                <a:spcPct val="120000"/>
              </a:lnSpc>
              <a:buNone/>
            </a:pPr>
            <a:r>
              <a:rPr lang="en-US" dirty="0" smtClean="0"/>
              <a:t>Horizontal Lines – Milestones</a:t>
            </a:r>
          </a:p>
          <a:p>
            <a:pPr marL="0" indent="0">
              <a:lnSpc>
                <a:spcPct val="120000"/>
              </a:lnSpc>
              <a:buNone/>
            </a:pPr>
            <a:r>
              <a:rPr lang="en-US" dirty="0" smtClean="0"/>
              <a:t>Population – Right Skewed</a:t>
            </a:r>
            <a:endParaRPr lang="en-US" dirty="0"/>
          </a:p>
        </p:txBody>
      </p:sp>
    </p:spTree>
    <p:extLst>
      <p:ext uri="{BB962C8B-B14F-4D97-AF65-F5344CB8AC3E}">
        <p14:creationId xmlns:p14="http://schemas.microsoft.com/office/powerpoint/2010/main" val="1664395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Participation</a:t>
            </a:r>
            <a:endParaRPr lang="en-US" dirty="0"/>
          </a:p>
        </p:txBody>
      </p:sp>
      <p:pic>
        <p:nvPicPr>
          <p:cNvPr id="6" name="Content Placeholder 5"/>
          <p:cNvPicPr>
            <a:picLocks noGrp="1" noChangeAspect="1"/>
          </p:cNvPicPr>
          <p:nvPr>
            <p:ph sz="half" idx="1"/>
          </p:nvPr>
        </p:nvPicPr>
        <p:blipFill>
          <a:blip r:embed="rId2"/>
          <a:stretch>
            <a:fillRect/>
          </a:stretch>
        </p:blipFill>
        <p:spPr>
          <a:xfrm>
            <a:off x="1136705" y="2626527"/>
            <a:ext cx="4584589" cy="2749534"/>
          </a:xfrm>
          <a:prstGeom prst="rect">
            <a:avLst/>
          </a:prstGeom>
        </p:spPr>
      </p:pic>
      <p:pic>
        <p:nvPicPr>
          <p:cNvPr id="9" name="Content Placeholder 8"/>
          <p:cNvPicPr>
            <a:picLocks noGrp="1" noChangeAspect="1"/>
          </p:cNvPicPr>
          <p:nvPr>
            <p:ph sz="half" idx="2"/>
          </p:nvPr>
        </p:nvPicPr>
        <p:blipFill>
          <a:blip r:embed="rId3"/>
          <a:stretch>
            <a:fillRect/>
          </a:stretch>
        </p:blipFill>
        <p:spPr>
          <a:xfrm>
            <a:off x="6470705" y="2623478"/>
            <a:ext cx="4584589" cy="2755631"/>
          </a:xfrm>
          <a:prstGeom prst="rect">
            <a:avLst/>
          </a:prstGeom>
        </p:spPr>
      </p:pic>
    </p:spTree>
    <p:extLst>
      <p:ext uri="{BB962C8B-B14F-4D97-AF65-F5344CB8AC3E}">
        <p14:creationId xmlns:p14="http://schemas.microsoft.com/office/powerpoint/2010/main" val="369006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Retention</a:t>
            </a:r>
            <a:endParaRPr lang="en-US" dirty="0"/>
          </a:p>
        </p:txBody>
      </p:sp>
      <p:pic>
        <p:nvPicPr>
          <p:cNvPr id="5" name="Content Placeholder 4"/>
          <p:cNvPicPr>
            <a:picLocks noGrp="1" noChangeAspect="1"/>
          </p:cNvPicPr>
          <p:nvPr>
            <p:ph sz="half" idx="1"/>
          </p:nvPr>
        </p:nvPicPr>
        <p:blipFill>
          <a:blip r:embed="rId2"/>
          <a:stretch>
            <a:fillRect/>
          </a:stretch>
        </p:blipFill>
        <p:spPr>
          <a:xfrm>
            <a:off x="1136705" y="2623478"/>
            <a:ext cx="4584589" cy="2755631"/>
          </a:xfrm>
          <a:prstGeom prst="rect">
            <a:avLst/>
          </a:prstGeom>
        </p:spPr>
      </p:pic>
      <p:pic>
        <p:nvPicPr>
          <p:cNvPr id="6" name="Content Placeholder 5"/>
          <p:cNvPicPr>
            <a:picLocks noGrp="1" noChangeAspect="1"/>
          </p:cNvPicPr>
          <p:nvPr>
            <p:ph sz="half" idx="2"/>
          </p:nvPr>
        </p:nvPicPr>
        <p:blipFill>
          <a:blip r:embed="rId3"/>
          <a:stretch>
            <a:fillRect/>
          </a:stretch>
        </p:blipFill>
        <p:spPr>
          <a:xfrm>
            <a:off x="6470705" y="2623478"/>
            <a:ext cx="4584589" cy="2755631"/>
          </a:xfrm>
          <a:prstGeom prst="rect">
            <a:avLst/>
          </a:prstGeom>
        </p:spPr>
      </p:pic>
    </p:spTree>
    <p:extLst>
      <p:ext uri="{BB962C8B-B14F-4D97-AF65-F5344CB8AC3E}">
        <p14:creationId xmlns:p14="http://schemas.microsoft.com/office/powerpoint/2010/main" val="1149978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0" indent="0">
              <a:spcBef>
                <a:spcPts val="1800"/>
              </a:spcBef>
              <a:buNone/>
            </a:pPr>
            <a:r>
              <a:rPr lang="en-US" sz="3200" dirty="0"/>
              <a:t>Project Objective</a:t>
            </a:r>
          </a:p>
          <a:p>
            <a:pPr marL="0" indent="0">
              <a:spcBef>
                <a:spcPts val="1800"/>
              </a:spcBef>
              <a:buNone/>
            </a:pPr>
            <a:r>
              <a:rPr lang="en-US" sz="3200" dirty="0"/>
              <a:t>Data Description</a:t>
            </a:r>
          </a:p>
          <a:p>
            <a:pPr marL="0" indent="0">
              <a:spcBef>
                <a:spcPts val="1800"/>
              </a:spcBef>
              <a:buNone/>
            </a:pPr>
            <a:r>
              <a:rPr lang="en-US" sz="3200" dirty="0"/>
              <a:t>Retention Rates - CORE</a:t>
            </a:r>
          </a:p>
          <a:p>
            <a:pPr marL="0" indent="0">
              <a:spcBef>
                <a:spcPts val="1800"/>
              </a:spcBef>
              <a:buNone/>
            </a:pPr>
            <a:r>
              <a:rPr lang="en-US" sz="3200" dirty="0"/>
              <a:t>Customer Lifetime Value</a:t>
            </a:r>
          </a:p>
          <a:p>
            <a:pPr marL="0" indent="0">
              <a:spcBef>
                <a:spcPts val="1800"/>
              </a:spcBef>
              <a:buNone/>
            </a:pPr>
            <a:r>
              <a:rPr lang="en-US" sz="3200" dirty="0" smtClean="0"/>
              <a:t>Trial, Usage, </a:t>
            </a:r>
            <a:r>
              <a:rPr lang="en-US" sz="3200" dirty="0"/>
              <a:t>and Other Useful </a:t>
            </a:r>
            <a:r>
              <a:rPr lang="en-US" sz="3200" dirty="0" smtClean="0"/>
              <a:t>Findings</a:t>
            </a:r>
          </a:p>
          <a:p>
            <a:pPr marL="0" indent="0">
              <a:spcBef>
                <a:spcPts val="1800"/>
              </a:spcBef>
              <a:buNone/>
            </a:pPr>
            <a:r>
              <a:rPr lang="en-US" sz="3200" dirty="0" smtClean="0"/>
              <a:t>Takeaways</a:t>
            </a:r>
            <a:endParaRPr lang="en-US" sz="3200" dirty="0"/>
          </a:p>
        </p:txBody>
      </p:sp>
    </p:spTree>
    <p:extLst>
      <p:ext uri="{BB962C8B-B14F-4D97-AF65-F5344CB8AC3E}">
        <p14:creationId xmlns:p14="http://schemas.microsoft.com/office/powerpoint/2010/main" val="2067780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Between Start and Use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823" y="1825625"/>
            <a:ext cx="4896354" cy="4351338"/>
          </a:xfrm>
        </p:spPr>
      </p:pic>
      <p:sp>
        <p:nvSpPr>
          <p:cNvPr id="4" name="Content Placeholder 3"/>
          <p:cNvSpPr>
            <a:spLocks noGrp="1"/>
          </p:cNvSpPr>
          <p:nvPr>
            <p:ph sz="half" idx="2"/>
          </p:nvPr>
        </p:nvSpPr>
        <p:spPr/>
        <p:txBody>
          <a:bodyPr>
            <a:normAutofit fontScale="92500" lnSpcReduction="10000"/>
          </a:bodyPr>
          <a:lstStyle/>
          <a:p>
            <a:pPr marL="0" indent="0">
              <a:buNone/>
            </a:pPr>
            <a:r>
              <a:rPr lang="en-US" sz="4400" dirty="0" smtClean="0"/>
              <a:t>99+</a:t>
            </a:r>
            <a:r>
              <a:rPr lang="en-US" dirty="0" smtClean="0"/>
              <a:t> 	Percent who use 			within 1 year</a:t>
            </a:r>
            <a:endParaRPr lang="en-US" dirty="0"/>
          </a:p>
          <a:p>
            <a:pPr marL="0" indent="0">
              <a:buNone/>
            </a:pPr>
            <a:endParaRPr lang="en-US" dirty="0" smtClean="0"/>
          </a:p>
          <a:p>
            <a:pPr marL="0" indent="0">
              <a:buNone/>
            </a:pPr>
            <a:r>
              <a:rPr lang="en-US" sz="4400" dirty="0" smtClean="0"/>
              <a:t>5.2</a:t>
            </a:r>
            <a:r>
              <a:rPr lang="en-US" sz="4000" dirty="0" smtClean="0"/>
              <a:t> </a:t>
            </a:r>
            <a:r>
              <a:rPr lang="en-US" dirty="0" smtClean="0"/>
              <a:t>		Average days between 		start and use for 			Mobile users</a:t>
            </a:r>
          </a:p>
          <a:p>
            <a:pPr marL="0" indent="0">
              <a:buNone/>
            </a:pPr>
            <a:endParaRPr lang="en-US" dirty="0"/>
          </a:p>
          <a:p>
            <a:pPr marL="0" indent="0">
              <a:buNone/>
            </a:pPr>
            <a:r>
              <a:rPr lang="en-US" sz="4400" dirty="0" smtClean="0"/>
              <a:t>2.9</a:t>
            </a:r>
            <a:r>
              <a:rPr lang="en-US" dirty="0" smtClean="0"/>
              <a:t> 		Average days between 		start and use for 			Desktop users</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148803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Takeaways</a:t>
            </a:r>
            <a:endParaRPr lang="en-US" dirty="0"/>
          </a:p>
        </p:txBody>
      </p:sp>
      <p:sp>
        <p:nvSpPr>
          <p:cNvPr id="8" name="Content Placeholder 7"/>
          <p:cNvSpPr>
            <a:spLocks noGrp="1"/>
          </p:cNvSpPr>
          <p:nvPr>
            <p:ph sz="half" idx="1"/>
          </p:nvPr>
        </p:nvSpPr>
        <p:spPr/>
        <p:txBody>
          <a:bodyPr>
            <a:normAutofit/>
          </a:bodyPr>
          <a:lstStyle/>
          <a:p>
            <a:pPr marL="0" indent="0">
              <a:buNone/>
            </a:pPr>
            <a:r>
              <a:rPr lang="en-US" sz="4000" dirty="0" smtClean="0"/>
              <a:t>Customer Acquisition</a:t>
            </a:r>
          </a:p>
          <a:p>
            <a:pPr marL="0" indent="0">
              <a:buNone/>
            </a:pPr>
            <a:endParaRPr lang="en-US" dirty="0" smtClean="0"/>
          </a:p>
          <a:p>
            <a:pPr marL="0" indent="0">
              <a:buNone/>
            </a:pPr>
            <a:r>
              <a:rPr lang="en-US" dirty="0" smtClean="0"/>
              <a:t>Desktop Customers…</a:t>
            </a:r>
          </a:p>
          <a:p>
            <a:pPr marL="0" indent="0">
              <a:buNone/>
            </a:pPr>
            <a:r>
              <a:rPr lang="en-US" dirty="0"/>
              <a:t>	</a:t>
            </a:r>
            <a:r>
              <a:rPr lang="en-US" dirty="0" smtClean="0"/>
              <a:t>have slightly higher value</a:t>
            </a:r>
          </a:p>
          <a:p>
            <a:pPr marL="0" indent="0">
              <a:buNone/>
            </a:pPr>
            <a:r>
              <a:rPr lang="en-US" dirty="0"/>
              <a:t>	</a:t>
            </a:r>
            <a:r>
              <a:rPr lang="en-US" dirty="0" smtClean="0"/>
              <a:t>could cost more to attain</a:t>
            </a:r>
          </a:p>
          <a:p>
            <a:pPr marL="0" indent="0">
              <a:buNone/>
            </a:pPr>
            <a:r>
              <a:rPr lang="en-US" dirty="0"/>
              <a:t>	</a:t>
            </a:r>
            <a:endParaRPr lang="en-US" dirty="0" smtClean="0"/>
          </a:p>
          <a:p>
            <a:pPr marL="0" indent="0">
              <a:buNone/>
            </a:pPr>
            <a:r>
              <a:rPr lang="en-US" dirty="0"/>
              <a:t>	</a:t>
            </a:r>
          </a:p>
        </p:txBody>
      </p:sp>
      <p:sp>
        <p:nvSpPr>
          <p:cNvPr id="9" name="Content Placeholder 8"/>
          <p:cNvSpPr>
            <a:spLocks noGrp="1"/>
          </p:cNvSpPr>
          <p:nvPr>
            <p:ph sz="half" idx="2"/>
          </p:nvPr>
        </p:nvSpPr>
        <p:spPr/>
        <p:txBody>
          <a:bodyPr>
            <a:normAutofit/>
          </a:bodyPr>
          <a:lstStyle/>
          <a:p>
            <a:pPr marL="0" indent="0">
              <a:buNone/>
            </a:pPr>
            <a:r>
              <a:rPr lang="en-US" sz="4000" dirty="0" smtClean="0"/>
              <a:t>Trends</a:t>
            </a:r>
          </a:p>
          <a:p>
            <a:pPr marL="0" indent="0">
              <a:buNone/>
            </a:pPr>
            <a:endParaRPr lang="en-US" dirty="0" smtClean="0"/>
          </a:p>
          <a:p>
            <a:pPr marL="0" indent="0">
              <a:buNone/>
            </a:pPr>
            <a:r>
              <a:rPr lang="en-US" dirty="0" smtClean="0"/>
              <a:t>Mobile Users…</a:t>
            </a:r>
          </a:p>
          <a:p>
            <a:pPr marL="0" indent="0">
              <a:buNone/>
            </a:pPr>
            <a:r>
              <a:rPr lang="en-US" dirty="0"/>
              <a:t>	</a:t>
            </a:r>
            <a:r>
              <a:rPr lang="en-US" dirty="0" smtClean="0"/>
              <a:t>are growing in number</a:t>
            </a:r>
          </a:p>
          <a:p>
            <a:pPr marL="0" indent="0">
              <a:buNone/>
            </a:pPr>
            <a:r>
              <a:rPr lang="en-US" dirty="0"/>
              <a:t>	</a:t>
            </a:r>
            <a:r>
              <a:rPr lang="en-US" dirty="0" smtClean="0"/>
              <a:t>could be a target market</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p>
        </p:txBody>
      </p:sp>
    </p:spTree>
    <p:extLst>
      <p:ext uri="{BB962C8B-B14F-4D97-AF65-F5344CB8AC3E}">
        <p14:creationId xmlns:p14="http://schemas.microsoft.com/office/powerpoint/2010/main" val="899514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endParaRPr lang="en-US" dirty="0"/>
          </a:p>
          <a:p>
            <a:pPr marL="0" indent="0">
              <a:lnSpc>
                <a:spcPct val="120000"/>
              </a:lnSpc>
              <a:buNone/>
            </a:pPr>
            <a:r>
              <a:rPr lang="en-US" i="1" dirty="0">
                <a:solidFill>
                  <a:schemeClr val="bg1">
                    <a:lumMod val="50000"/>
                  </a:schemeClr>
                </a:solidFill>
              </a:rPr>
              <a:t>“Our objective is to (1) determine the difference between and (2) assess the relative value of Desktop and Mobile users. We strive to provide insights into limits on acquisition costs by segment and how those limits may change throughout the calendar year.” </a:t>
            </a:r>
          </a:p>
        </p:txBody>
      </p:sp>
    </p:spTree>
    <p:extLst>
      <p:ext uri="{BB962C8B-B14F-4D97-AF65-F5344CB8AC3E}">
        <p14:creationId xmlns:p14="http://schemas.microsoft.com/office/powerpoint/2010/main" val="326933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823" y="1825625"/>
            <a:ext cx="4896354" cy="4351338"/>
          </a:xfrm>
        </p:spPr>
      </p:pic>
      <p:sp>
        <p:nvSpPr>
          <p:cNvPr id="5" name="Content Placeholder 4"/>
          <p:cNvSpPr>
            <a:spLocks noGrp="1"/>
          </p:cNvSpPr>
          <p:nvPr>
            <p:ph sz="half" idx="2"/>
          </p:nvPr>
        </p:nvSpPr>
        <p:spPr/>
        <p:txBody>
          <a:bodyPr/>
          <a:lstStyle/>
          <a:p>
            <a:pPr marL="0" indent="0">
              <a:spcBef>
                <a:spcPts val="1600"/>
              </a:spcBef>
              <a:buNone/>
            </a:pPr>
            <a:r>
              <a:rPr lang="en-US" sz="3600" dirty="0"/>
              <a:t>297,375</a:t>
            </a:r>
            <a:r>
              <a:rPr lang="en-US" dirty="0"/>
              <a:t> 	</a:t>
            </a:r>
            <a:r>
              <a:rPr lang="en-US" dirty="0">
                <a:solidFill>
                  <a:schemeClr val="bg1">
                    <a:lumMod val="50000"/>
                  </a:schemeClr>
                </a:solidFill>
              </a:rPr>
              <a:t>Desktop Users</a:t>
            </a:r>
          </a:p>
          <a:p>
            <a:pPr marL="0" indent="0">
              <a:spcBef>
                <a:spcPts val="1600"/>
              </a:spcBef>
              <a:buNone/>
            </a:pPr>
            <a:r>
              <a:rPr lang="en-US" sz="3600" dirty="0"/>
              <a:t>38,670</a:t>
            </a:r>
            <a:r>
              <a:rPr lang="en-US" dirty="0"/>
              <a:t> 	</a:t>
            </a:r>
            <a:r>
              <a:rPr lang="en-US" dirty="0">
                <a:solidFill>
                  <a:schemeClr val="bg1">
                    <a:lumMod val="50000"/>
                  </a:schemeClr>
                </a:solidFill>
              </a:rPr>
              <a:t>Mobile Users</a:t>
            </a:r>
          </a:p>
          <a:p>
            <a:pPr marL="0" indent="0">
              <a:spcBef>
                <a:spcPts val="1600"/>
              </a:spcBef>
              <a:buNone/>
            </a:pPr>
            <a:r>
              <a:rPr lang="en-US" sz="3600" dirty="0"/>
              <a:t>253,797</a:t>
            </a:r>
            <a:r>
              <a:rPr lang="en-US" dirty="0"/>
              <a:t>	</a:t>
            </a:r>
            <a:r>
              <a:rPr lang="en-US" dirty="0">
                <a:solidFill>
                  <a:schemeClr val="bg1">
                    <a:lumMod val="50000"/>
                  </a:schemeClr>
                </a:solidFill>
              </a:rPr>
              <a:t>Trial Participants</a:t>
            </a:r>
          </a:p>
          <a:p>
            <a:pPr marL="0" indent="0">
              <a:spcBef>
                <a:spcPts val="1600"/>
              </a:spcBef>
              <a:buNone/>
            </a:pPr>
            <a:r>
              <a:rPr lang="en-US" sz="3600" dirty="0"/>
              <a:t>4</a:t>
            </a:r>
            <a:r>
              <a:rPr lang="en-US" dirty="0"/>
              <a:t> 		</a:t>
            </a:r>
            <a:r>
              <a:rPr lang="en-US" dirty="0">
                <a:solidFill>
                  <a:schemeClr val="bg1">
                    <a:lumMod val="50000"/>
                  </a:schemeClr>
                </a:solidFill>
              </a:rPr>
              <a:t>Years of Data</a:t>
            </a:r>
          </a:p>
          <a:p>
            <a:pPr marL="0" indent="0">
              <a:spcBef>
                <a:spcPts val="1600"/>
              </a:spcBef>
              <a:buNone/>
            </a:pPr>
            <a:r>
              <a:rPr lang="en-US" sz="3600" dirty="0"/>
              <a:t>16</a:t>
            </a:r>
            <a:r>
              <a:rPr lang="en-US" dirty="0"/>
              <a:t>		</a:t>
            </a:r>
            <a:r>
              <a:rPr lang="en-US" dirty="0">
                <a:solidFill>
                  <a:schemeClr val="bg1">
                    <a:lumMod val="50000"/>
                  </a:schemeClr>
                </a:solidFill>
              </a:rPr>
              <a:t>Quarters</a:t>
            </a:r>
          </a:p>
          <a:p>
            <a:pPr marL="0" indent="0">
              <a:spcBef>
                <a:spcPts val="1600"/>
              </a:spcBef>
              <a:buNone/>
            </a:pPr>
            <a:r>
              <a:rPr lang="en-US" sz="3600" dirty="0"/>
              <a:t>32</a:t>
            </a:r>
            <a:r>
              <a:rPr lang="en-US" dirty="0"/>
              <a:t>		</a:t>
            </a:r>
            <a:r>
              <a:rPr lang="en-US" dirty="0">
                <a:solidFill>
                  <a:schemeClr val="bg1">
                    <a:lumMod val="50000"/>
                  </a:schemeClr>
                </a:solidFill>
              </a:rPr>
              <a:t>Segments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0330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Retention</a:t>
            </a:r>
          </a:p>
        </p:txBody>
      </p:sp>
      <p:sp>
        <p:nvSpPr>
          <p:cNvPr id="4" name="Content Placeholder 3"/>
          <p:cNvSpPr>
            <a:spLocks noGrp="1"/>
          </p:cNvSpPr>
          <p:nvPr>
            <p:ph sz="half" idx="2"/>
          </p:nvPr>
        </p:nvSpPr>
        <p:spPr/>
        <p:txBody>
          <a:bodyPr/>
          <a:lstStyle/>
          <a:p>
            <a:pPr marL="0" indent="0">
              <a:buNone/>
            </a:pPr>
            <a:r>
              <a:rPr lang="en-US" sz="4000" dirty="0"/>
              <a:t>Retention Rates… </a:t>
            </a:r>
          </a:p>
          <a:p>
            <a:pPr marL="0" indent="0">
              <a:spcBef>
                <a:spcPts val="1800"/>
              </a:spcBef>
              <a:buNone/>
            </a:pPr>
            <a:r>
              <a:rPr lang="en-US" sz="4000" dirty="0"/>
              <a:t>	</a:t>
            </a:r>
            <a:r>
              <a:rPr lang="en-US" dirty="0"/>
              <a:t>impact CLV</a:t>
            </a:r>
          </a:p>
          <a:p>
            <a:pPr marL="0" indent="0">
              <a:spcBef>
                <a:spcPts val="1800"/>
              </a:spcBef>
              <a:buNone/>
            </a:pPr>
            <a:r>
              <a:rPr lang="en-US" dirty="0"/>
              <a:t>	are subject to bias</a:t>
            </a:r>
          </a:p>
          <a:p>
            <a:pPr marL="0" indent="0">
              <a:spcBef>
                <a:spcPts val="1800"/>
              </a:spcBef>
              <a:buNone/>
            </a:pPr>
            <a:r>
              <a:rPr lang="en-US" dirty="0"/>
              <a:t>	can change over time</a:t>
            </a:r>
          </a:p>
          <a:p>
            <a:pPr marL="0" indent="0">
              <a:spcBef>
                <a:spcPts val="1800"/>
              </a:spcBef>
              <a:buNone/>
            </a:pPr>
            <a:r>
              <a:rPr lang="en-US" dirty="0"/>
              <a:t>	are heterogeneous</a:t>
            </a:r>
          </a:p>
          <a:p>
            <a:pPr marL="0" indent="0">
              <a:buNone/>
            </a:pPr>
            <a:r>
              <a:rPr lang="en-US" dirty="0"/>
              <a:t>	</a:t>
            </a:r>
          </a:p>
        </p:txBody>
      </p:sp>
      <p:pic>
        <p:nvPicPr>
          <p:cNvPr id="5"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823" y="1825625"/>
            <a:ext cx="4896354" cy="4351338"/>
          </a:xfrm>
        </p:spPr>
      </p:pic>
      <p:sp>
        <p:nvSpPr>
          <p:cNvPr id="6" name="Oval 5"/>
          <p:cNvSpPr/>
          <p:nvPr/>
        </p:nvSpPr>
        <p:spPr>
          <a:xfrm>
            <a:off x="4049485" y="3116423"/>
            <a:ext cx="606490" cy="2099389"/>
          </a:xfrm>
          <a:prstGeom prst="ellipse">
            <a:avLst/>
          </a:prstGeom>
          <a:solidFill>
            <a:schemeClr val="bg1">
              <a:lumMod val="50000"/>
              <a:alpha val="3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95484" y="2761861"/>
            <a:ext cx="606490" cy="2631233"/>
          </a:xfrm>
          <a:prstGeom prst="ellipse">
            <a:avLst/>
          </a:prstGeom>
          <a:solidFill>
            <a:schemeClr val="bg1">
              <a:lumMod val="50000"/>
              <a:alpha val="3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5038" y="2761861"/>
            <a:ext cx="606490" cy="2780523"/>
          </a:xfrm>
          <a:prstGeom prst="ellipse">
            <a:avLst/>
          </a:prstGeom>
          <a:solidFill>
            <a:schemeClr val="bg1">
              <a:lumMod val="50000"/>
              <a:alpha val="3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71037" y="2211356"/>
            <a:ext cx="606490" cy="3498980"/>
          </a:xfrm>
          <a:prstGeom prst="ellipse">
            <a:avLst/>
          </a:prstGeom>
          <a:solidFill>
            <a:schemeClr val="bg1">
              <a:lumMod val="50000"/>
              <a:alpha val="3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326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823" y="1825625"/>
            <a:ext cx="4896354" cy="4351338"/>
          </a:xfrm>
        </p:spPr>
      </p:pic>
      <p:sp>
        <p:nvSpPr>
          <p:cNvPr id="2" name="Title 1"/>
          <p:cNvSpPr>
            <a:spLocks noGrp="1"/>
          </p:cNvSpPr>
          <p:nvPr>
            <p:ph type="title"/>
          </p:nvPr>
        </p:nvSpPr>
        <p:spPr/>
        <p:txBody>
          <a:bodyPr/>
          <a:lstStyle/>
          <a:p>
            <a:r>
              <a:rPr lang="en-US" dirty="0"/>
              <a:t>Customer Retention</a:t>
            </a:r>
          </a:p>
        </p:txBody>
      </p:sp>
      <p:sp>
        <p:nvSpPr>
          <p:cNvPr id="4" name="Content Placeholder 3"/>
          <p:cNvSpPr>
            <a:spLocks noGrp="1"/>
          </p:cNvSpPr>
          <p:nvPr>
            <p:ph sz="half" idx="2"/>
          </p:nvPr>
        </p:nvSpPr>
        <p:spPr/>
        <p:txBody>
          <a:bodyPr/>
          <a:lstStyle/>
          <a:p>
            <a:pPr marL="0" indent="0">
              <a:buNone/>
            </a:pPr>
            <a:r>
              <a:rPr lang="en-US" dirty="0"/>
              <a:t>	</a:t>
            </a:r>
          </a:p>
        </p:txBody>
      </p:sp>
    </p:spTree>
    <p:extLst>
      <p:ext uri="{BB962C8B-B14F-4D97-AF65-F5344CB8AC3E}">
        <p14:creationId xmlns:p14="http://schemas.microsoft.com/office/powerpoint/2010/main" val="3119986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823" y="1825625"/>
            <a:ext cx="4896354" cy="4351338"/>
          </a:xfrm>
        </p:spPr>
      </p:pic>
      <p:sp>
        <p:nvSpPr>
          <p:cNvPr id="2" name="Title 1"/>
          <p:cNvSpPr>
            <a:spLocks noGrp="1"/>
          </p:cNvSpPr>
          <p:nvPr>
            <p:ph type="title"/>
          </p:nvPr>
        </p:nvSpPr>
        <p:spPr/>
        <p:txBody>
          <a:bodyPr/>
          <a:lstStyle/>
          <a:p>
            <a:r>
              <a:rPr lang="en-US" dirty="0"/>
              <a:t>Customer Retention</a:t>
            </a:r>
          </a:p>
        </p:txBody>
      </p:sp>
      <p:sp>
        <p:nvSpPr>
          <p:cNvPr id="4" name="Content Placeholder 3"/>
          <p:cNvSpPr>
            <a:spLocks noGrp="1"/>
          </p:cNvSpPr>
          <p:nvPr>
            <p:ph sz="half" idx="2"/>
          </p:nvPr>
        </p:nvSpPr>
        <p:spPr/>
        <p:txBody>
          <a:bodyPr/>
          <a:lstStyle/>
          <a:p>
            <a:pPr marL="0" indent="0">
              <a:buNone/>
            </a:pPr>
            <a:r>
              <a:rPr lang="en-US" sz="4000" dirty="0"/>
              <a:t>Without Temporal Segmentation…</a:t>
            </a:r>
          </a:p>
          <a:p>
            <a:pPr marL="0" indent="0">
              <a:buNone/>
            </a:pPr>
            <a:r>
              <a:rPr lang="en-US" sz="4000" dirty="0"/>
              <a:t>	</a:t>
            </a:r>
            <a:r>
              <a:rPr lang="en-US" dirty="0"/>
              <a:t>subscriptions appear to 		shorten over time</a:t>
            </a:r>
          </a:p>
          <a:p>
            <a:pPr marL="0" indent="0">
              <a:spcBef>
                <a:spcPts val="1800"/>
              </a:spcBef>
              <a:buNone/>
            </a:pPr>
            <a:r>
              <a:rPr lang="en-US" dirty="0"/>
              <a:t>	retention can be biased</a:t>
            </a:r>
          </a:p>
          <a:p>
            <a:pPr marL="0" indent="0">
              <a:spcBef>
                <a:spcPts val="1800"/>
              </a:spcBef>
              <a:buNone/>
            </a:pPr>
            <a:r>
              <a:rPr lang="en-US" dirty="0"/>
              <a:t>	homogeneity is implied	</a:t>
            </a:r>
          </a:p>
        </p:txBody>
      </p:sp>
      <p:sp>
        <p:nvSpPr>
          <p:cNvPr id="9" name="Oval 8"/>
          <p:cNvSpPr/>
          <p:nvPr/>
        </p:nvSpPr>
        <p:spPr>
          <a:xfrm rot="8627318">
            <a:off x="2356496" y="1705154"/>
            <a:ext cx="1319351" cy="4477683"/>
          </a:xfrm>
          <a:prstGeom prst="ellipse">
            <a:avLst/>
          </a:prstGeom>
          <a:solidFill>
            <a:schemeClr val="bg1">
              <a:lumMod val="50000"/>
              <a:alpha val="1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026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2"/>
          <p:cNvPicPr>
            <a:picLocks noChangeAspect="1"/>
          </p:cNvPicPr>
          <p:nvPr/>
        </p:nvPicPr>
        <p:blipFill>
          <a:blip r:embed="rId2"/>
          <a:stretch>
            <a:fillRect/>
          </a:stretch>
        </p:blipFill>
        <p:spPr>
          <a:xfrm>
            <a:off x="6738827" y="1825625"/>
            <a:ext cx="4048345" cy="4351338"/>
          </a:xfrm>
          <a:prstGeom prst="rect">
            <a:avLst/>
          </a:prstGeom>
        </p:spPr>
      </p:pic>
      <p:pic>
        <p:nvPicPr>
          <p:cNvPr id="6" name="Content Placeholder 4"/>
          <p:cNvPicPr>
            <a:picLocks noChangeAspect="1"/>
          </p:cNvPicPr>
          <p:nvPr/>
        </p:nvPicPr>
        <p:blipFill>
          <a:blip r:embed="rId3"/>
          <a:stretch>
            <a:fillRect/>
          </a:stretch>
        </p:blipFill>
        <p:spPr>
          <a:xfrm>
            <a:off x="1404827" y="1825625"/>
            <a:ext cx="4048345" cy="4351338"/>
          </a:xfrm>
          <a:prstGeom prst="rect">
            <a:avLst/>
          </a:prstGeom>
        </p:spPr>
      </p:pic>
      <p:sp>
        <p:nvSpPr>
          <p:cNvPr id="2" name="Title 1"/>
          <p:cNvSpPr>
            <a:spLocks noGrp="1"/>
          </p:cNvSpPr>
          <p:nvPr>
            <p:ph type="title"/>
          </p:nvPr>
        </p:nvSpPr>
        <p:spPr/>
        <p:txBody>
          <a:bodyPr/>
          <a:lstStyle/>
          <a:p>
            <a:r>
              <a:rPr lang="en-US" dirty="0"/>
              <a:t>CORE Analysis - Retention</a:t>
            </a:r>
          </a:p>
        </p:txBody>
      </p:sp>
    </p:spTree>
    <p:extLst>
      <p:ext uri="{BB962C8B-B14F-4D97-AF65-F5344CB8AC3E}">
        <p14:creationId xmlns:p14="http://schemas.microsoft.com/office/powerpoint/2010/main" val="241372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Across Quarters</a:t>
            </a:r>
            <a:endParaRPr lang="en-US" dirty="0"/>
          </a:p>
        </p:txBody>
      </p:sp>
      <p:sp>
        <p:nvSpPr>
          <p:cNvPr id="4" name="Content Placeholder 3"/>
          <p:cNvSpPr>
            <a:spLocks noGrp="1"/>
          </p:cNvSpPr>
          <p:nvPr>
            <p:ph sz="half" idx="2"/>
          </p:nvPr>
        </p:nvSpPr>
        <p:spPr/>
        <p:txBody>
          <a:bodyPr>
            <a:normAutofit/>
          </a:bodyPr>
          <a:lstStyle/>
          <a:p>
            <a:pPr marL="0" indent="0">
              <a:buNone/>
            </a:pPr>
            <a:r>
              <a:rPr lang="en-US" sz="4000" dirty="0" smtClean="0"/>
              <a:t>Seasonality…</a:t>
            </a:r>
          </a:p>
          <a:p>
            <a:pPr marL="0" indent="0">
              <a:buNone/>
            </a:pPr>
            <a:r>
              <a:rPr lang="en-US" sz="4000" dirty="0"/>
              <a:t>	</a:t>
            </a:r>
            <a:r>
              <a:rPr lang="en-US" dirty="0" smtClean="0"/>
              <a:t>Peak at Q1</a:t>
            </a:r>
          </a:p>
          <a:p>
            <a:pPr marL="0" indent="0">
              <a:buNone/>
            </a:pPr>
            <a:r>
              <a:rPr lang="en-US" sz="4000" dirty="0"/>
              <a:t>	</a:t>
            </a:r>
            <a:r>
              <a:rPr lang="en-US" dirty="0" smtClean="0"/>
              <a:t>Trough at Q2</a:t>
            </a:r>
          </a:p>
          <a:p>
            <a:pPr marL="0" indent="0">
              <a:buNone/>
            </a:pPr>
            <a:r>
              <a:rPr lang="en-US" sz="4000" dirty="0"/>
              <a:t>	</a:t>
            </a:r>
            <a:r>
              <a:rPr lang="en-US" dirty="0" smtClean="0"/>
              <a:t>Q4 </a:t>
            </a:r>
            <a:r>
              <a:rPr lang="en-US" dirty="0"/>
              <a:t>~</a:t>
            </a:r>
            <a:r>
              <a:rPr lang="en-US" dirty="0" smtClean="0"/>
              <a:t> erratic</a:t>
            </a:r>
            <a:endParaRPr lang="en-US" dirty="0"/>
          </a:p>
        </p:txBody>
      </p:sp>
      <p:pic>
        <p:nvPicPr>
          <p:cNvPr id="15" name="Picture 14"/>
          <p:cNvPicPr>
            <a:picLocks noChangeAspect="1"/>
          </p:cNvPicPr>
          <p:nvPr/>
        </p:nvPicPr>
        <p:blipFill>
          <a:blip r:embed="rId2"/>
          <a:stretch>
            <a:fillRect/>
          </a:stretch>
        </p:blipFill>
        <p:spPr>
          <a:xfrm>
            <a:off x="1424710" y="1925148"/>
            <a:ext cx="4354002" cy="1724452"/>
          </a:xfrm>
          <a:prstGeom prst="rect">
            <a:avLst/>
          </a:prstGeom>
        </p:spPr>
      </p:pic>
      <p:pic>
        <p:nvPicPr>
          <p:cNvPr id="16" name="Picture 15"/>
          <p:cNvPicPr>
            <a:picLocks noChangeAspect="1"/>
          </p:cNvPicPr>
          <p:nvPr/>
        </p:nvPicPr>
        <p:blipFill>
          <a:blip r:embed="rId3"/>
          <a:stretch>
            <a:fillRect/>
          </a:stretch>
        </p:blipFill>
        <p:spPr>
          <a:xfrm>
            <a:off x="1424710" y="4180863"/>
            <a:ext cx="4258727" cy="1743506"/>
          </a:xfrm>
          <a:prstGeom prst="rect">
            <a:avLst/>
          </a:prstGeom>
        </p:spPr>
      </p:pic>
    </p:spTree>
    <p:extLst>
      <p:ext uri="{BB962C8B-B14F-4D97-AF65-F5344CB8AC3E}">
        <p14:creationId xmlns:p14="http://schemas.microsoft.com/office/powerpoint/2010/main" val="3563707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229</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Segoe UI Light</vt:lpstr>
      <vt:lpstr>Office Theme</vt:lpstr>
      <vt:lpstr>AGI Customer Valuation</vt:lpstr>
      <vt:lpstr>Agenda</vt:lpstr>
      <vt:lpstr>Objective</vt:lpstr>
      <vt:lpstr>Data Overview</vt:lpstr>
      <vt:lpstr>Customer Retention</vt:lpstr>
      <vt:lpstr>Customer Retention</vt:lpstr>
      <vt:lpstr>Customer Retention</vt:lpstr>
      <vt:lpstr>CORE Analysis - Retention</vt:lpstr>
      <vt:lpstr>Retention Across Quarters</vt:lpstr>
      <vt:lpstr>Modelling Retention</vt:lpstr>
      <vt:lpstr>Modelling Retention</vt:lpstr>
      <vt:lpstr>Retention Heterogeneity</vt:lpstr>
      <vt:lpstr>CLV Measurement</vt:lpstr>
      <vt:lpstr>Customer Lifetime Value - Revenue</vt:lpstr>
      <vt:lpstr>Difference – Desktop vs. Mobile</vt:lpstr>
      <vt:lpstr>Customer Lifetime Value - Margin</vt:lpstr>
      <vt:lpstr>Subscription Lengths Over Time</vt:lpstr>
      <vt:lpstr>Trial Participation</vt:lpstr>
      <vt:lpstr>Trial Retention</vt:lpstr>
      <vt:lpstr>Delay Between Start and Use</vt:lpstr>
      <vt:lpstr>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 Customer Valuation</dc:title>
  <dc:creator>Kyler Schoner</dc:creator>
  <cp:lastModifiedBy>Kyler Schoner</cp:lastModifiedBy>
  <cp:revision>36</cp:revision>
  <dcterms:created xsi:type="dcterms:W3CDTF">2017-04-09T20:38:27Z</dcterms:created>
  <dcterms:modified xsi:type="dcterms:W3CDTF">2017-04-10T18:43:26Z</dcterms:modified>
</cp:coreProperties>
</file>