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80E495-5228-4A27-88AF-B2BE2613E627}">
  <a:tblStyle styleId="{4E80E495-5228-4A27-88AF-B2BE2613E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040c4f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040c4f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7040c4fe4_0_1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7040c4fe4_0_1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7040c4fe4_0_1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7040c4fe4_0_1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7040c4fe4_0_1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7040c4fe4_0_1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2642b05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2642b0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20c879a0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20c879a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7040c4fe4_0_2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7040c4fe4_0_2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7040c4fe4_0_2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7040c4fe4_0_2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7040c4fe4_0_2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7040c4fe4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2196950" y="407200"/>
            <a:ext cx="6761400" cy="24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200">
                <a:latin typeface="Roboto"/>
                <a:ea typeface="Roboto"/>
                <a:cs typeface="Roboto"/>
                <a:sym typeface="Roboto"/>
              </a:rPr>
              <a:t>Detection of Covid-19 Informative Tweets using Roberta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Sirigireddy Dhana Laxmi,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   Aman Sinha,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Rohit Agarwal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385775" y="2336000"/>
            <a:ext cx="82191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Indian Institute of Technology(Indian School of Mines), Dhanbad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Team name - DSC-IITISM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WNUT - SHARED TASK 2 </a:t>
            </a:r>
            <a:r>
              <a:rPr b="1" lang="en-GB" sz="1700"/>
              <a:t>- Identification of informative COVID-19 English Tweets</a:t>
            </a:r>
            <a:endParaRPr b="1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highlight>
                  <a:srgbClr val="FFFFFF"/>
                </a:highlight>
              </a:rPr>
              <a:t>Social media such as Twitter is a hotspot of user-generated information. In this ongoing Covid-19 pandemic, there has been an abundance of data on social media which can be classified as informative and uninformative content. In this paper, we present our work to detect informative Covid-19 English tweets using RoBERTa model as a part of the W-NUT workshop 2020. We show the efficacy of our model on a public dataset with an F1-score of 0.89 on the validation dataset and 0.87 on the leaderboard.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Shared Task-2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>
                <a:solidFill>
                  <a:srgbClr val="1B212C"/>
                </a:solidFill>
              </a:rPr>
              <a:t>Covid-19 English tweets are categorized into Informative and Uninformative.</a:t>
            </a:r>
            <a:endParaRPr sz="2000">
              <a:solidFill>
                <a:srgbClr val="1B212C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1B212C"/>
              </a:buClr>
              <a:buSzPts val="2000"/>
              <a:buChar char="●"/>
            </a:pPr>
            <a:r>
              <a:rPr lang="en-GB" sz="2000">
                <a:solidFill>
                  <a:srgbClr val="1B212C"/>
                </a:solidFill>
              </a:rPr>
              <a:t>A tweet is informative if it indicates any new or suspicious case regarding Covid-19.</a:t>
            </a:r>
            <a:endParaRPr sz="2000">
              <a:solidFill>
                <a:srgbClr val="1B212C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1B212C"/>
              </a:buClr>
              <a:buSzPts val="2000"/>
              <a:buChar char="●"/>
            </a:pPr>
            <a:r>
              <a:rPr lang="en-GB" sz="2000">
                <a:solidFill>
                  <a:srgbClr val="1B212C"/>
                </a:solidFill>
              </a:rPr>
              <a:t>The Given Dataset consists of 7000 train data , 1000 valid data and 12000 test data points.</a:t>
            </a:r>
            <a:endParaRPr sz="2000">
              <a:solidFill>
                <a:srgbClr val="1B212C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1B212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Analysis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942975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Data Cleaning is the primary step which includes </a:t>
            </a:r>
            <a:r>
              <a:rPr lang="en-GB" sz="2000">
                <a:solidFill>
                  <a:srgbClr val="000000"/>
                </a:solidFill>
              </a:rPr>
              <a:t>lowercasing, conversion of emojis to text , removal of url and  non-ascii characters. The word count of train and valid dataset are represented in histogram as below.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9" name="Google Shape;199;p28" title="Train dataset word count statistic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2239575"/>
            <a:ext cx="4159176" cy="29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 title="Valid dataset word count statistic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39575"/>
            <a:ext cx="4159176" cy="29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292925" y="298250"/>
            <a:ext cx="8592804" cy="14557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 flipH="1">
            <a:off x="2276233" y="1754044"/>
            <a:ext cx="1469400" cy="8799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 Data</a:t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831375" y="654850"/>
            <a:ext cx="910800" cy="57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2103643" y="635098"/>
            <a:ext cx="1714200" cy="618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Tokenization + Mapping tokens to unique ID’s</a:t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4803993" y="1735616"/>
            <a:ext cx="1469400" cy="8799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 Data</a:t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2786127" y="3173235"/>
            <a:ext cx="2954400" cy="41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7060389" y="2819787"/>
            <a:ext cx="12909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 of Labels</a:t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3496037" y="2633969"/>
            <a:ext cx="249600" cy="51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 flipH="1" rot="10800000">
            <a:off x="4883382" y="2603239"/>
            <a:ext cx="249600" cy="56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2786126" y="2662430"/>
            <a:ext cx="632400" cy="1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5205000" y="2688050"/>
            <a:ext cx="1068300" cy="1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Evaluate</a:t>
            </a:r>
            <a:endParaRPr/>
          </a:p>
        </p:txBody>
      </p:sp>
      <p:cxnSp>
        <p:nvCxnSpPr>
          <p:cNvPr id="216" name="Google Shape;216;p29"/>
          <p:cNvCxnSpPr>
            <a:stCxn id="207" idx="3"/>
            <a:endCxn id="208" idx="1"/>
          </p:cNvCxnSpPr>
          <p:nvPr/>
        </p:nvCxnSpPr>
        <p:spPr>
          <a:xfrm>
            <a:off x="1742175" y="944350"/>
            <a:ext cx="36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9"/>
          <p:cNvCxnSpPr>
            <a:stCxn id="208" idx="3"/>
            <a:endCxn id="218" idx="1"/>
          </p:cNvCxnSpPr>
          <p:nvPr/>
        </p:nvCxnSpPr>
        <p:spPr>
          <a:xfrm>
            <a:off x="3817843" y="944248"/>
            <a:ext cx="36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9"/>
          <p:cNvSpPr/>
          <p:nvPr/>
        </p:nvSpPr>
        <p:spPr>
          <a:xfrm>
            <a:off x="6273324" y="2395680"/>
            <a:ext cx="1432585" cy="10289"/>
          </a:xfrm>
          <a:custGeom>
            <a:rect b="b" l="l" r="r" t="t"/>
            <a:pathLst>
              <a:path extrusionOk="0" h="428" w="59027">
                <a:moveTo>
                  <a:pt x="0" y="0"/>
                </a:moveTo>
                <a:lnTo>
                  <a:pt x="59027" y="428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20" name="Google Shape;220;p29"/>
          <p:cNvCxnSpPr/>
          <p:nvPr/>
        </p:nvCxnSpPr>
        <p:spPr>
          <a:xfrm>
            <a:off x="7705933" y="2395692"/>
            <a:ext cx="0" cy="42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9"/>
          <p:cNvSpPr/>
          <p:nvPr/>
        </p:nvSpPr>
        <p:spPr>
          <a:xfrm>
            <a:off x="5360222" y="654860"/>
            <a:ext cx="1290900" cy="57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Processing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4179425" y="685850"/>
            <a:ext cx="848700" cy="51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Padding </a:t>
            </a:r>
            <a:endParaRPr/>
          </a:p>
        </p:txBody>
      </p:sp>
      <p:cxnSp>
        <p:nvCxnSpPr>
          <p:cNvPr id="222" name="Google Shape;222;p29"/>
          <p:cNvCxnSpPr>
            <a:stCxn id="218" idx="3"/>
            <a:endCxn id="221" idx="1"/>
          </p:cNvCxnSpPr>
          <p:nvPr/>
        </p:nvCxnSpPr>
        <p:spPr>
          <a:xfrm>
            <a:off x="5028125" y="944300"/>
            <a:ext cx="33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3" name="Google Shape;223;p29"/>
          <p:cNvGraphicFramePr/>
          <p:nvPr/>
        </p:nvGraphicFramePr>
        <p:xfrm>
          <a:off x="831363" y="368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{4E80E495-5228-4A27-88AF-B2BE2613E627}</a:tableStyleId>
              </a:tblPr>
              <a:tblGrid>
                <a:gridCol w="1484625"/>
                <a:gridCol w="1484625"/>
                <a:gridCol w="1484625"/>
                <a:gridCol w="1484625"/>
                <a:gridCol w="1530900"/>
              </a:tblGrid>
              <a:tr h="5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Logistic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SVM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NAIVE BAYES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Random Forest Classifier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MLP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4" name="Google Shape;224;p29"/>
          <p:cNvGraphicFramePr/>
          <p:nvPr/>
        </p:nvGraphicFramePr>
        <p:xfrm>
          <a:off x="831375" y="43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{4E80E495-5228-4A27-88AF-B2BE2613E627}</a:tableStyleId>
              </a:tblPr>
              <a:tblGrid>
                <a:gridCol w="1867350"/>
                <a:gridCol w="1867350"/>
                <a:gridCol w="1534200"/>
                <a:gridCol w="2200500"/>
              </a:tblGrid>
              <a:tr h="64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BERT (bert-base-uncased)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RoBERTa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(roberta-base)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AlBERT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(albert-base-v1)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DistilBERT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(distilbert-base-uncased)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29"/>
          <p:cNvSpPr/>
          <p:nvPr/>
        </p:nvSpPr>
        <p:spPr>
          <a:xfrm>
            <a:off x="6976996" y="654860"/>
            <a:ext cx="1557300" cy="57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 seed for reproducibility</a:t>
            </a:r>
            <a:endParaRPr/>
          </a:p>
        </p:txBody>
      </p:sp>
      <p:cxnSp>
        <p:nvCxnSpPr>
          <p:cNvPr id="226" name="Google Shape;226;p29"/>
          <p:cNvCxnSpPr>
            <a:stCxn id="221" idx="3"/>
            <a:endCxn id="225" idx="1"/>
          </p:cNvCxnSpPr>
          <p:nvPr/>
        </p:nvCxnSpPr>
        <p:spPr>
          <a:xfrm>
            <a:off x="6651122" y="944360"/>
            <a:ext cx="32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Resukts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0" title="F1 Score vs. Classifi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8025"/>
            <a:ext cx="4572000" cy="38254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30" title="F1 Score vs. Classifie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18025"/>
            <a:ext cx="4572000" cy="38254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311700" y="1060850"/>
            <a:ext cx="85206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Clean the dataset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Tokenize the tweets and map them to unique Ids and apply special tokens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Pad th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e input token and truncate the length of tweet to 100 tokens and apply attention mask.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Split the training set into train and Dev.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Choose batch size and an Optimizer ( AdamW is considered here 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Set torch seed and numpy seed as zero to maintain reproducibility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Train the train dataset using the pre-trained model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Choose step size and number of epochs of training.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Perform a backward pass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evaluate the Dev set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Predict Labels for Valid dataset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Split into batches and evaluate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and Future Work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extensively compared the performance of various methods for this task. We applied conventional approaches and the latest state-of-the-art transformer-based methods.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Since Twitter is primarily a microblogging media, short text classification using topic modeling and topic-enhanced embedding-based approach can also be useful for tweet classification.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[1] Ashish Vaswani, Noam Shazeer, Niki Parmar, Jakob Uszkoreit, Llion Jones, Aidan N Gomez, Łukasz Kaiser, and Illia Polosukhin. 2017. Attention is all you need. In Advances in neural information processing systems, pages 5998–6008.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[2] Yinhan Liu, Myle Ott, Naman Goyal, Jingfei Du, Mandar Joshi, Danqi Chen, Omer Levy, Mike Lewis, Luke Zettlemoyer, and Veselin Stoyanov. 2019. Roberta: A robustly optimized bert pretraining approach. arXiv preprint arXiv:1907.11692.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