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258" r:id="rId3"/>
    <p:sldId id="259" r:id="rId4"/>
    <p:sldId id="304" r:id="rId5"/>
    <p:sldId id="319" r:id="rId6"/>
    <p:sldId id="260" r:id="rId7"/>
    <p:sldId id="320" r:id="rId8"/>
    <p:sldId id="305" r:id="rId9"/>
    <p:sldId id="321" r:id="rId10"/>
    <p:sldId id="262" r:id="rId11"/>
    <p:sldId id="263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25" r:id="rId22"/>
    <p:sldId id="315" r:id="rId23"/>
    <p:sldId id="316" r:id="rId24"/>
    <p:sldId id="323" r:id="rId25"/>
    <p:sldId id="324" r:id="rId26"/>
    <p:sldId id="322" r:id="rId27"/>
  </p:sldIdLst>
  <p:sldSz cx="9144000" cy="5143500" type="screen16x9"/>
  <p:notesSz cx="6858000" cy="9144000"/>
  <p:embeddedFontLst>
    <p:embeddedFont>
      <p:font typeface="Reem Kufi" panose="020B0604020202020204"/>
      <p:regular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70596-F775-4ADC-8D03-B4C62E138D36}"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04382-FDE7-430D-949D-87D996A3D77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A642A46-0A92-4DB6-9BDF-F054C333BA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/>
              </a:solidFill>
            </a:rPr>
            <a:t>It is a type of Supervised Learning</a:t>
          </a:r>
        </a:p>
      </dgm:t>
    </dgm:pt>
    <dgm:pt modelId="{BFA59CB0-0441-44B5-88B4-A35CF6A55940}" type="parTrans" cxnId="{71BACBDE-3907-4C00-8706-F7186806BDD2}">
      <dgm:prSet/>
      <dgm:spPr/>
      <dgm:t>
        <a:bodyPr/>
        <a:lstStyle/>
        <a:p>
          <a:endParaRPr lang="en-US"/>
        </a:p>
      </dgm:t>
    </dgm:pt>
    <dgm:pt modelId="{5BE4575B-CE6E-46E4-915B-DAE1719A0D41}" type="sibTrans" cxnId="{71BACBDE-3907-4C00-8706-F7186806BDD2}">
      <dgm:prSet/>
      <dgm:spPr/>
      <dgm:t>
        <a:bodyPr/>
        <a:lstStyle/>
        <a:p>
          <a:endParaRPr lang="en-US"/>
        </a:p>
      </dgm:t>
    </dgm:pt>
    <dgm:pt modelId="{9952C416-6D99-454C-B21A-964DB5A7E9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/>
              </a:solidFill>
            </a:rPr>
            <a:t>Classification is the division of data into several sections</a:t>
          </a:r>
        </a:p>
      </dgm:t>
    </dgm:pt>
    <dgm:pt modelId="{39D1FF67-BA33-49CB-842C-530BF7148068}" type="parTrans" cxnId="{F67BAC9C-5C89-4503-8B26-14AA2D7FF1E7}">
      <dgm:prSet/>
      <dgm:spPr/>
      <dgm:t>
        <a:bodyPr/>
        <a:lstStyle/>
        <a:p>
          <a:endParaRPr lang="en-US"/>
        </a:p>
      </dgm:t>
    </dgm:pt>
    <dgm:pt modelId="{C1AF2B3E-7334-4E79-9FC9-4B2ED8C68FC4}" type="sibTrans" cxnId="{F67BAC9C-5C89-4503-8B26-14AA2D7FF1E7}">
      <dgm:prSet/>
      <dgm:spPr/>
      <dgm:t>
        <a:bodyPr/>
        <a:lstStyle/>
        <a:p>
          <a:endParaRPr lang="en-US"/>
        </a:p>
      </dgm:t>
    </dgm:pt>
    <dgm:pt modelId="{0CA3F8F3-982D-471C-82F1-8EE546EBDB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/>
              </a:solidFill>
            </a:rPr>
            <a:t>Classification is based on similarity</a:t>
          </a:r>
        </a:p>
      </dgm:t>
    </dgm:pt>
    <dgm:pt modelId="{7CD0B711-DCEF-45E5-840F-4102F8C50CA8}" type="parTrans" cxnId="{F8535E26-CC6C-43A1-80D6-88BE9EF8CD5F}">
      <dgm:prSet/>
      <dgm:spPr/>
      <dgm:t>
        <a:bodyPr/>
        <a:lstStyle/>
        <a:p>
          <a:endParaRPr lang="en-US"/>
        </a:p>
      </dgm:t>
    </dgm:pt>
    <dgm:pt modelId="{66438DFC-CA37-4DA5-97AA-497291187792}" type="sibTrans" cxnId="{F8535E26-CC6C-43A1-80D6-88BE9EF8CD5F}">
      <dgm:prSet/>
      <dgm:spPr/>
      <dgm:t>
        <a:bodyPr/>
        <a:lstStyle/>
        <a:p>
          <a:endParaRPr lang="en-US"/>
        </a:p>
      </dgm:t>
    </dgm:pt>
    <dgm:pt modelId="{A28F4116-B838-442E-8965-358DD69924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solidFill>
                <a:schemeClr val="tx2"/>
              </a:solidFill>
            </a:rPr>
            <a:t>It is called classification or Logistic Regression</a:t>
          </a:r>
        </a:p>
      </dgm:t>
    </dgm:pt>
    <dgm:pt modelId="{BDC9405F-A4BE-4B69-8D8A-A51177CB4B71}" type="parTrans" cxnId="{6B52DB09-3A09-4689-846A-956AE974EDF1}">
      <dgm:prSet/>
      <dgm:spPr/>
      <dgm:t>
        <a:bodyPr/>
        <a:lstStyle/>
        <a:p>
          <a:endParaRPr lang="en-US"/>
        </a:p>
      </dgm:t>
    </dgm:pt>
    <dgm:pt modelId="{3B61FA97-9889-4121-A46F-5B047AC023AD}" type="sibTrans" cxnId="{6B52DB09-3A09-4689-846A-956AE974EDF1}">
      <dgm:prSet/>
      <dgm:spPr/>
      <dgm:t>
        <a:bodyPr/>
        <a:lstStyle/>
        <a:p>
          <a:endParaRPr lang="en-US"/>
        </a:p>
      </dgm:t>
    </dgm:pt>
    <dgm:pt modelId="{6B9A9F75-D951-4188-BEA1-DF14967F7737}" type="pres">
      <dgm:prSet presAssocID="{40F04382-FDE7-430D-949D-87D996A3D777}" presName="root" presStyleCnt="0">
        <dgm:presLayoutVars>
          <dgm:dir/>
          <dgm:resizeHandles val="exact"/>
        </dgm:presLayoutVars>
      </dgm:prSet>
      <dgm:spPr/>
    </dgm:pt>
    <dgm:pt modelId="{036A888F-BDBD-4A0B-B727-B5D4D44B13CA}" type="pres">
      <dgm:prSet presAssocID="{6A642A46-0A92-4DB6-9BDF-F054C333BA8D}" presName="compNode" presStyleCnt="0"/>
      <dgm:spPr/>
    </dgm:pt>
    <dgm:pt modelId="{4BF7D37F-D70C-4390-8656-A4DB5AFEE97A}" type="pres">
      <dgm:prSet presAssocID="{6A642A46-0A92-4DB6-9BDF-F054C333BA8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9243CE-309A-4A10-8575-67DD7A07787B}" type="pres">
      <dgm:prSet presAssocID="{6A642A46-0A92-4DB6-9BDF-F054C333BA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FB6DA9E-27BA-486C-9F43-FC715C9AF379}" type="pres">
      <dgm:prSet presAssocID="{6A642A46-0A92-4DB6-9BDF-F054C333BA8D}" presName="spaceRect" presStyleCnt="0"/>
      <dgm:spPr/>
    </dgm:pt>
    <dgm:pt modelId="{44B72AB2-558C-4328-9239-440B829CC45B}" type="pres">
      <dgm:prSet presAssocID="{6A642A46-0A92-4DB6-9BDF-F054C333BA8D}" presName="textRect" presStyleLbl="revTx" presStyleIdx="0" presStyleCnt="4">
        <dgm:presLayoutVars>
          <dgm:chMax val="1"/>
          <dgm:chPref val="1"/>
        </dgm:presLayoutVars>
      </dgm:prSet>
      <dgm:spPr/>
    </dgm:pt>
    <dgm:pt modelId="{95796E64-C6E4-4EEB-80A2-B2944F9DAF84}" type="pres">
      <dgm:prSet presAssocID="{5BE4575B-CE6E-46E4-915B-DAE1719A0D41}" presName="sibTrans" presStyleCnt="0"/>
      <dgm:spPr/>
    </dgm:pt>
    <dgm:pt modelId="{EC7A3BE5-5830-45D9-AB94-70B6F945EE7B}" type="pres">
      <dgm:prSet presAssocID="{9952C416-6D99-454C-B21A-964DB5A7E978}" presName="compNode" presStyleCnt="0"/>
      <dgm:spPr/>
    </dgm:pt>
    <dgm:pt modelId="{7BBEC50D-224C-4835-8C34-61E6941EE212}" type="pres">
      <dgm:prSet presAssocID="{9952C416-6D99-454C-B21A-964DB5A7E97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81D5E15-9DB0-4052-8C61-A2C10D82393D}" type="pres">
      <dgm:prSet presAssocID="{9952C416-6D99-454C-B21A-964DB5A7E9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E50BE2-8887-40E8-B21D-03525FA652A0}" type="pres">
      <dgm:prSet presAssocID="{9952C416-6D99-454C-B21A-964DB5A7E978}" presName="spaceRect" presStyleCnt="0"/>
      <dgm:spPr/>
    </dgm:pt>
    <dgm:pt modelId="{0B170338-00F1-4AEC-BBF1-5D3D074C54DC}" type="pres">
      <dgm:prSet presAssocID="{9952C416-6D99-454C-B21A-964DB5A7E978}" presName="textRect" presStyleLbl="revTx" presStyleIdx="1" presStyleCnt="4">
        <dgm:presLayoutVars>
          <dgm:chMax val="1"/>
          <dgm:chPref val="1"/>
        </dgm:presLayoutVars>
      </dgm:prSet>
      <dgm:spPr/>
    </dgm:pt>
    <dgm:pt modelId="{39528286-18CD-4966-8839-C980EA222DCC}" type="pres">
      <dgm:prSet presAssocID="{C1AF2B3E-7334-4E79-9FC9-4B2ED8C68FC4}" presName="sibTrans" presStyleCnt="0"/>
      <dgm:spPr/>
    </dgm:pt>
    <dgm:pt modelId="{3D155924-446A-4164-9047-99D583C39CF5}" type="pres">
      <dgm:prSet presAssocID="{0CA3F8F3-982D-471C-82F1-8EE546EBDBB8}" presName="compNode" presStyleCnt="0"/>
      <dgm:spPr/>
    </dgm:pt>
    <dgm:pt modelId="{9284F78E-E353-4B2C-87A9-323A5E254AAF}" type="pres">
      <dgm:prSet presAssocID="{0CA3F8F3-982D-471C-82F1-8EE546EBDB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2C8417B-72A2-42B7-85E4-564B1C7BF4C0}" type="pres">
      <dgm:prSet presAssocID="{0CA3F8F3-982D-471C-82F1-8EE546EBDB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860C76-72B1-402D-A35C-B5BC586EE317}" type="pres">
      <dgm:prSet presAssocID="{0CA3F8F3-982D-471C-82F1-8EE546EBDBB8}" presName="spaceRect" presStyleCnt="0"/>
      <dgm:spPr/>
    </dgm:pt>
    <dgm:pt modelId="{3B7B8F22-961C-45A3-BE4A-D1C41D1983B7}" type="pres">
      <dgm:prSet presAssocID="{0CA3F8F3-982D-471C-82F1-8EE546EBDBB8}" presName="textRect" presStyleLbl="revTx" presStyleIdx="2" presStyleCnt="4">
        <dgm:presLayoutVars>
          <dgm:chMax val="1"/>
          <dgm:chPref val="1"/>
        </dgm:presLayoutVars>
      </dgm:prSet>
      <dgm:spPr/>
    </dgm:pt>
    <dgm:pt modelId="{4F4231EC-7EB5-4075-9FAE-B17080797A0D}" type="pres">
      <dgm:prSet presAssocID="{66438DFC-CA37-4DA5-97AA-497291187792}" presName="sibTrans" presStyleCnt="0"/>
      <dgm:spPr/>
    </dgm:pt>
    <dgm:pt modelId="{1764BCB8-281F-4F80-AE35-F6C8454B0DCD}" type="pres">
      <dgm:prSet presAssocID="{A28F4116-B838-442E-8965-358DD699242D}" presName="compNode" presStyleCnt="0"/>
      <dgm:spPr/>
    </dgm:pt>
    <dgm:pt modelId="{4247AE0D-5662-4184-84B7-BCFE35AE47F8}" type="pres">
      <dgm:prSet presAssocID="{A28F4116-B838-442E-8965-358DD699242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1A3FFD-E8EF-490E-B132-848CE6F1C7EC}" type="pres">
      <dgm:prSet presAssocID="{A28F4116-B838-442E-8965-358DD69924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89B1EB-F29A-4A88-B9A3-58A0F2275994}" type="pres">
      <dgm:prSet presAssocID="{A28F4116-B838-442E-8965-358DD699242D}" presName="spaceRect" presStyleCnt="0"/>
      <dgm:spPr/>
    </dgm:pt>
    <dgm:pt modelId="{C680E317-2794-44B4-AC54-A21DBE62D49A}" type="pres">
      <dgm:prSet presAssocID="{A28F4116-B838-442E-8965-358DD69924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52DB09-3A09-4689-846A-956AE974EDF1}" srcId="{40F04382-FDE7-430D-949D-87D996A3D777}" destId="{A28F4116-B838-442E-8965-358DD699242D}" srcOrd="3" destOrd="0" parTransId="{BDC9405F-A4BE-4B69-8D8A-A51177CB4B71}" sibTransId="{3B61FA97-9889-4121-A46F-5B047AC023AD}"/>
    <dgm:cxn modelId="{F8535E26-CC6C-43A1-80D6-88BE9EF8CD5F}" srcId="{40F04382-FDE7-430D-949D-87D996A3D777}" destId="{0CA3F8F3-982D-471C-82F1-8EE546EBDBB8}" srcOrd="2" destOrd="0" parTransId="{7CD0B711-DCEF-45E5-840F-4102F8C50CA8}" sibTransId="{66438DFC-CA37-4DA5-97AA-497291187792}"/>
    <dgm:cxn modelId="{1AA7F776-1C0F-4F84-B76F-8E27FDAE0FC4}" type="presOf" srcId="{40F04382-FDE7-430D-949D-87D996A3D777}" destId="{6B9A9F75-D951-4188-BEA1-DF14967F7737}" srcOrd="0" destOrd="0" presId="urn:microsoft.com/office/officeart/2018/5/layout/IconLeafLabelList"/>
    <dgm:cxn modelId="{2B374777-8EB3-49EB-A2A1-7C93A899FDA4}" type="presOf" srcId="{A28F4116-B838-442E-8965-358DD699242D}" destId="{C680E317-2794-44B4-AC54-A21DBE62D49A}" srcOrd="0" destOrd="0" presId="urn:microsoft.com/office/officeart/2018/5/layout/IconLeafLabelList"/>
    <dgm:cxn modelId="{789F967C-F9DD-4CDE-B093-553DB292CC8C}" type="presOf" srcId="{9952C416-6D99-454C-B21A-964DB5A7E978}" destId="{0B170338-00F1-4AEC-BBF1-5D3D074C54DC}" srcOrd="0" destOrd="0" presId="urn:microsoft.com/office/officeart/2018/5/layout/IconLeafLabelList"/>
    <dgm:cxn modelId="{F67BAC9C-5C89-4503-8B26-14AA2D7FF1E7}" srcId="{40F04382-FDE7-430D-949D-87D996A3D777}" destId="{9952C416-6D99-454C-B21A-964DB5A7E978}" srcOrd="1" destOrd="0" parTransId="{39D1FF67-BA33-49CB-842C-530BF7148068}" sibTransId="{C1AF2B3E-7334-4E79-9FC9-4B2ED8C68FC4}"/>
    <dgm:cxn modelId="{377D32A4-95F9-49AB-A14E-B716BC2F622F}" type="presOf" srcId="{6A642A46-0A92-4DB6-9BDF-F054C333BA8D}" destId="{44B72AB2-558C-4328-9239-440B829CC45B}" srcOrd="0" destOrd="0" presId="urn:microsoft.com/office/officeart/2018/5/layout/IconLeafLabelList"/>
    <dgm:cxn modelId="{DC3BA2C6-0D89-4BAC-A0A7-CB912E0A998D}" type="presOf" srcId="{0CA3F8F3-982D-471C-82F1-8EE546EBDBB8}" destId="{3B7B8F22-961C-45A3-BE4A-D1C41D1983B7}" srcOrd="0" destOrd="0" presId="urn:microsoft.com/office/officeart/2018/5/layout/IconLeafLabelList"/>
    <dgm:cxn modelId="{71BACBDE-3907-4C00-8706-F7186806BDD2}" srcId="{40F04382-FDE7-430D-949D-87D996A3D777}" destId="{6A642A46-0A92-4DB6-9BDF-F054C333BA8D}" srcOrd="0" destOrd="0" parTransId="{BFA59CB0-0441-44B5-88B4-A35CF6A55940}" sibTransId="{5BE4575B-CE6E-46E4-915B-DAE1719A0D41}"/>
    <dgm:cxn modelId="{9C853810-C9A3-4C2F-9012-3799858405CC}" type="presParOf" srcId="{6B9A9F75-D951-4188-BEA1-DF14967F7737}" destId="{036A888F-BDBD-4A0B-B727-B5D4D44B13CA}" srcOrd="0" destOrd="0" presId="urn:microsoft.com/office/officeart/2018/5/layout/IconLeafLabelList"/>
    <dgm:cxn modelId="{275F0A28-20EF-406C-986E-234B419D0238}" type="presParOf" srcId="{036A888F-BDBD-4A0B-B727-B5D4D44B13CA}" destId="{4BF7D37F-D70C-4390-8656-A4DB5AFEE97A}" srcOrd="0" destOrd="0" presId="urn:microsoft.com/office/officeart/2018/5/layout/IconLeafLabelList"/>
    <dgm:cxn modelId="{C8AE094A-DA71-4E3B-8C5C-4891FBED3C82}" type="presParOf" srcId="{036A888F-BDBD-4A0B-B727-B5D4D44B13CA}" destId="{209243CE-309A-4A10-8575-67DD7A07787B}" srcOrd="1" destOrd="0" presId="urn:microsoft.com/office/officeart/2018/5/layout/IconLeafLabelList"/>
    <dgm:cxn modelId="{C2D3B452-1491-4B9D-8D9D-8A3835208BCA}" type="presParOf" srcId="{036A888F-BDBD-4A0B-B727-B5D4D44B13CA}" destId="{1FB6DA9E-27BA-486C-9F43-FC715C9AF379}" srcOrd="2" destOrd="0" presId="urn:microsoft.com/office/officeart/2018/5/layout/IconLeafLabelList"/>
    <dgm:cxn modelId="{39BF0B5D-7CB4-45E3-B217-516746E40B51}" type="presParOf" srcId="{036A888F-BDBD-4A0B-B727-B5D4D44B13CA}" destId="{44B72AB2-558C-4328-9239-440B829CC45B}" srcOrd="3" destOrd="0" presId="urn:microsoft.com/office/officeart/2018/5/layout/IconLeafLabelList"/>
    <dgm:cxn modelId="{197760B6-08C2-4813-AC52-238AE5B17BDE}" type="presParOf" srcId="{6B9A9F75-D951-4188-BEA1-DF14967F7737}" destId="{95796E64-C6E4-4EEB-80A2-B2944F9DAF84}" srcOrd="1" destOrd="0" presId="urn:microsoft.com/office/officeart/2018/5/layout/IconLeafLabelList"/>
    <dgm:cxn modelId="{4DD0AD70-9159-4B64-8E84-5D6B6162A527}" type="presParOf" srcId="{6B9A9F75-D951-4188-BEA1-DF14967F7737}" destId="{EC7A3BE5-5830-45D9-AB94-70B6F945EE7B}" srcOrd="2" destOrd="0" presId="urn:microsoft.com/office/officeart/2018/5/layout/IconLeafLabelList"/>
    <dgm:cxn modelId="{6DB6F98C-AD6E-4BC3-A8E8-CB986E965DEE}" type="presParOf" srcId="{EC7A3BE5-5830-45D9-AB94-70B6F945EE7B}" destId="{7BBEC50D-224C-4835-8C34-61E6941EE212}" srcOrd="0" destOrd="0" presId="urn:microsoft.com/office/officeart/2018/5/layout/IconLeafLabelList"/>
    <dgm:cxn modelId="{B9E8F6E4-19F0-425C-B04C-B1F079EF58C0}" type="presParOf" srcId="{EC7A3BE5-5830-45D9-AB94-70B6F945EE7B}" destId="{181D5E15-9DB0-4052-8C61-A2C10D82393D}" srcOrd="1" destOrd="0" presId="urn:microsoft.com/office/officeart/2018/5/layout/IconLeafLabelList"/>
    <dgm:cxn modelId="{AF4B6FA3-8BBB-4B84-B691-1CC64EB95FCE}" type="presParOf" srcId="{EC7A3BE5-5830-45D9-AB94-70B6F945EE7B}" destId="{EEE50BE2-8887-40E8-B21D-03525FA652A0}" srcOrd="2" destOrd="0" presId="urn:microsoft.com/office/officeart/2018/5/layout/IconLeafLabelList"/>
    <dgm:cxn modelId="{E3146B67-D930-49D3-8F8B-C1FC065680D9}" type="presParOf" srcId="{EC7A3BE5-5830-45D9-AB94-70B6F945EE7B}" destId="{0B170338-00F1-4AEC-BBF1-5D3D074C54DC}" srcOrd="3" destOrd="0" presId="urn:microsoft.com/office/officeart/2018/5/layout/IconLeafLabelList"/>
    <dgm:cxn modelId="{8C8D9921-3D48-4550-B72F-CA0243865D79}" type="presParOf" srcId="{6B9A9F75-D951-4188-BEA1-DF14967F7737}" destId="{39528286-18CD-4966-8839-C980EA222DCC}" srcOrd="3" destOrd="0" presId="urn:microsoft.com/office/officeart/2018/5/layout/IconLeafLabelList"/>
    <dgm:cxn modelId="{5BC8330B-1098-4773-B4C4-199682F5888E}" type="presParOf" srcId="{6B9A9F75-D951-4188-BEA1-DF14967F7737}" destId="{3D155924-446A-4164-9047-99D583C39CF5}" srcOrd="4" destOrd="0" presId="urn:microsoft.com/office/officeart/2018/5/layout/IconLeafLabelList"/>
    <dgm:cxn modelId="{814ADF93-4A7C-4B76-9F0B-BD421006B829}" type="presParOf" srcId="{3D155924-446A-4164-9047-99D583C39CF5}" destId="{9284F78E-E353-4B2C-87A9-323A5E254AAF}" srcOrd="0" destOrd="0" presId="urn:microsoft.com/office/officeart/2018/5/layout/IconLeafLabelList"/>
    <dgm:cxn modelId="{60E69526-3286-46A8-88EB-5BF68679A6CE}" type="presParOf" srcId="{3D155924-446A-4164-9047-99D583C39CF5}" destId="{32C8417B-72A2-42B7-85E4-564B1C7BF4C0}" srcOrd="1" destOrd="0" presId="urn:microsoft.com/office/officeart/2018/5/layout/IconLeafLabelList"/>
    <dgm:cxn modelId="{1F956582-F829-4858-BBEB-76498C9B8384}" type="presParOf" srcId="{3D155924-446A-4164-9047-99D583C39CF5}" destId="{2C860C76-72B1-402D-A35C-B5BC586EE317}" srcOrd="2" destOrd="0" presId="urn:microsoft.com/office/officeart/2018/5/layout/IconLeafLabelList"/>
    <dgm:cxn modelId="{1E07E1EB-472F-427A-BC27-119E72623CDE}" type="presParOf" srcId="{3D155924-446A-4164-9047-99D583C39CF5}" destId="{3B7B8F22-961C-45A3-BE4A-D1C41D1983B7}" srcOrd="3" destOrd="0" presId="urn:microsoft.com/office/officeart/2018/5/layout/IconLeafLabelList"/>
    <dgm:cxn modelId="{271A2989-2A80-43D8-A719-B2043DCFC355}" type="presParOf" srcId="{6B9A9F75-D951-4188-BEA1-DF14967F7737}" destId="{4F4231EC-7EB5-4075-9FAE-B17080797A0D}" srcOrd="5" destOrd="0" presId="urn:microsoft.com/office/officeart/2018/5/layout/IconLeafLabelList"/>
    <dgm:cxn modelId="{4874E82B-401B-4041-840B-274358D06759}" type="presParOf" srcId="{6B9A9F75-D951-4188-BEA1-DF14967F7737}" destId="{1764BCB8-281F-4F80-AE35-F6C8454B0DCD}" srcOrd="6" destOrd="0" presId="urn:microsoft.com/office/officeart/2018/5/layout/IconLeafLabelList"/>
    <dgm:cxn modelId="{2E083231-4BD8-4741-A848-4B4ACBCFF1C6}" type="presParOf" srcId="{1764BCB8-281F-4F80-AE35-F6C8454B0DCD}" destId="{4247AE0D-5662-4184-84B7-BCFE35AE47F8}" srcOrd="0" destOrd="0" presId="urn:microsoft.com/office/officeart/2018/5/layout/IconLeafLabelList"/>
    <dgm:cxn modelId="{B0AEF972-861E-418C-90E5-534E096C7D82}" type="presParOf" srcId="{1764BCB8-281F-4F80-AE35-F6C8454B0DCD}" destId="{671A3FFD-E8EF-490E-B132-848CE6F1C7EC}" srcOrd="1" destOrd="0" presId="urn:microsoft.com/office/officeart/2018/5/layout/IconLeafLabelList"/>
    <dgm:cxn modelId="{49795701-5C59-422B-854E-8A6F7A659A3A}" type="presParOf" srcId="{1764BCB8-281F-4F80-AE35-F6C8454B0DCD}" destId="{AB89B1EB-F29A-4A88-B9A3-58A0F2275994}" srcOrd="2" destOrd="0" presId="urn:microsoft.com/office/officeart/2018/5/layout/IconLeafLabelList"/>
    <dgm:cxn modelId="{9CC2CE52-B3EB-4434-A051-AE3D21C2715F}" type="presParOf" srcId="{1764BCB8-281F-4F80-AE35-F6C8454B0DCD}" destId="{C680E317-2794-44B4-AC54-A21DBE62D49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D37F-D70C-4390-8656-A4DB5AFEE97A}">
      <dsp:nvSpPr>
        <dsp:cNvPr id="0" name=""/>
        <dsp:cNvSpPr/>
      </dsp:nvSpPr>
      <dsp:spPr>
        <a:xfrm>
          <a:off x="303056" y="166959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43CE-309A-4A10-8575-67DD7A07787B}">
      <dsp:nvSpPr>
        <dsp:cNvPr id="0" name=""/>
        <dsp:cNvSpPr/>
      </dsp:nvSpPr>
      <dsp:spPr>
        <a:xfrm>
          <a:off x="503007" y="366911"/>
          <a:ext cx="538330" cy="53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72AB2-558C-4328-9239-440B829CC45B}">
      <dsp:nvSpPr>
        <dsp:cNvPr id="0" name=""/>
        <dsp:cNvSpPr/>
      </dsp:nvSpPr>
      <dsp:spPr>
        <a:xfrm>
          <a:off x="3129" y="1397428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2"/>
              </a:solidFill>
            </a:rPr>
            <a:t>It is a type of Supervised Learning</a:t>
          </a:r>
        </a:p>
      </dsp:txBody>
      <dsp:txXfrm>
        <a:off x="3129" y="1397428"/>
        <a:ext cx="1538085" cy="615234"/>
      </dsp:txXfrm>
    </dsp:sp>
    <dsp:sp modelId="{7BBEC50D-224C-4835-8C34-61E6941EE212}">
      <dsp:nvSpPr>
        <dsp:cNvPr id="0" name=""/>
        <dsp:cNvSpPr/>
      </dsp:nvSpPr>
      <dsp:spPr>
        <a:xfrm>
          <a:off x="2110307" y="166959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D5E15-9DB0-4052-8C61-A2C10D82393D}">
      <dsp:nvSpPr>
        <dsp:cNvPr id="0" name=""/>
        <dsp:cNvSpPr/>
      </dsp:nvSpPr>
      <dsp:spPr>
        <a:xfrm>
          <a:off x="2310258" y="366911"/>
          <a:ext cx="538330" cy="53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0338-00F1-4AEC-BBF1-5D3D074C54DC}">
      <dsp:nvSpPr>
        <dsp:cNvPr id="0" name=""/>
        <dsp:cNvSpPr/>
      </dsp:nvSpPr>
      <dsp:spPr>
        <a:xfrm>
          <a:off x="1810380" y="1397428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2"/>
              </a:solidFill>
            </a:rPr>
            <a:t>Classification is the division of data into several sections</a:t>
          </a:r>
        </a:p>
      </dsp:txBody>
      <dsp:txXfrm>
        <a:off x="1810380" y="1397428"/>
        <a:ext cx="1538085" cy="615234"/>
      </dsp:txXfrm>
    </dsp:sp>
    <dsp:sp modelId="{9284F78E-E353-4B2C-87A9-323A5E254AAF}">
      <dsp:nvSpPr>
        <dsp:cNvPr id="0" name=""/>
        <dsp:cNvSpPr/>
      </dsp:nvSpPr>
      <dsp:spPr>
        <a:xfrm>
          <a:off x="3917558" y="166959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8417B-72A2-42B7-85E4-564B1C7BF4C0}">
      <dsp:nvSpPr>
        <dsp:cNvPr id="0" name=""/>
        <dsp:cNvSpPr/>
      </dsp:nvSpPr>
      <dsp:spPr>
        <a:xfrm>
          <a:off x="4117509" y="366911"/>
          <a:ext cx="538330" cy="53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B8F22-961C-45A3-BE4A-D1C41D1983B7}">
      <dsp:nvSpPr>
        <dsp:cNvPr id="0" name=""/>
        <dsp:cNvSpPr/>
      </dsp:nvSpPr>
      <dsp:spPr>
        <a:xfrm>
          <a:off x="3617631" y="1397428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2"/>
              </a:solidFill>
            </a:rPr>
            <a:t>Classification is based on similarity</a:t>
          </a:r>
        </a:p>
      </dsp:txBody>
      <dsp:txXfrm>
        <a:off x="3617631" y="1397428"/>
        <a:ext cx="1538085" cy="615234"/>
      </dsp:txXfrm>
    </dsp:sp>
    <dsp:sp modelId="{4247AE0D-5662-4184-84B7-BCFE35AE47F8}">
      <dsp:nvSpPr>
        <dsp:cNvPr id="0" name=""/>
        <dsp:cNvSpPr/>
      </dsp:nvSpPr>
      <dsp:spPr>
        <a:xfrm>
          <a:off x="5724809" y="166959"/>
          <a:ext cx="938232" cy="93823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A3FFD-E8EF-490E-B132-848CE6F1C7EC}">
      <dsp:nvSpPr>
        <dsp:cNvPr id="0" name=""/>
        <dsp:cNvSpPr/>
      </dsp:nvSpPr>
      <dsp:spPr>
        <a:xfrm>
          <a:off x="5924760" y="366911"/>
          <a:ext cx="538330" cy="53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0E317-2794-44B4-AC54-A21DBE62D49A}">
      <dsp:nvSpPr>
        <dsp:cNvPr id="0" name=""/>
        <dsp:cNvSpPr/>
      </dsp:nvSpPr>
      <dsp:spPr>
        <a:xfrm>
          <a:off x="5424882" y="1397428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solidFill>
                <a:schemeClr val="tx2"/>
              </a:solidFill>
            </a:rPr>
            <a:t>It is called classification or Logistic Regression</a:t>
          </a:r>
        </a:p>
      </dsp:txBody>
      <dsp:txXfrm>
        <a:off x="5424882" y="1397428"/>
        <a:ext cx="1538085" cy="61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6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2269e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2269e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621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0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97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81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582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7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18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852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f7179da9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8f7179da9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0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069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80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2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2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95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2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14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3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61" r:id="rId6"/>
    <p:sldLayoutId id="2147483662" r:id="rId7"/>
    <p:sldLayoutId id="2147483663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639024" y="2399156"/>
            <a:ext cx="3865952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tx2"/>
                </a:solidFill>
              </a:rPr>
              <a:t>Classification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3622160" y="1764584"/>
            <a:ext cx="1883683" cy="4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dk2"/>
                </a:solidFill>
              </a:rPr>
              <a:t>Ahmed </a:t>
            </a:r>
            <a:r>
              <a:rPr lang="en-US" sz="1800" dirty="0" err="1">
                <a:solidFill>
                  <a:schemeClr val="dk2"/>
                </a:solidFill>
              </a:rPr>
              <a:t>Tolba</a:t>
            </a:r>
            <a:endParaRPr lang="en-US" sz="1800" dirty="0">
              <a:solidFill>
                <a:schemeClr val="dk2"/>
              </a:solidFill>
            </a:endParaRPr>
          </a:p>
          <a:p>
            <a:pPr marL="0" lvl="0" indent="0"/>
            <a:r>
              <a:rPr lang="en-US" dirty="0" err="1"/>
              <a:t>Asmaa</a:t>
            </a:r>
            <a:r>
              <a:rPr lang="en-US" dirty="0"/>
              <a:t> </a:t>
            </a:r>
            <a:r>
              <a:rPr lang="en-US" dirty="0" err="1"/>
              <a:t>Mohy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7BEF594-3F6D-4C82-9376-5FDD637E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40" y="3670700"/>
            <a:ext cx="4281720" cy="9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167739" y="603374"/>
            <a:ext cx="34445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Over-Fitting &amp; Under-Fitting</a:t>
            </a:r>
            <a:endParaRPr dirty="0"/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3CBB16FC-F1D7-43DD-B39E-E3F5F54A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0396BD4-59A9-4466-8C24-A686BB6A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47" y="1032331"/>
            <a:ext cx="2902767" cy="2610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46BB27D-1D5B-4098-B375-3996D8751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967" y="1254709"/>
            <a:ext cx="3965417" cy="3130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8F9EB3-F818-40B2-BB01-031621BB017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95443" y="1596408"/>
            <a:ext cx="2992200" cy="1487034"/>
          </a:xfrm>
        </p:spPr>
        <p:txBody>
          <a:bodyPr/>
          <a:lstStyle/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       It is the process of cleaning data with the aim of getting rid of over fitting or under fitting by </a:t>
            </a:r>
          </a:p>
          <a:p>
            <a:endParaRPr lang="en-US" dirty="0"/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5978423D-E5CC-4412-A371-1A418CA3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1587EFF-A3AE-4811-8439-6B4CB1A4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25" y="348614"/>
            <a:ext cx="2992200" cy="572700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6453B73-E0E6-4F58-B0F8-73B45996E9F0}"/>
              </a:ext>
            </a:extLst>
          </p:cNvPr>
          <p:cNvSpPr txBox="1">
            <a:spLocks/>
          </p:cNvSpPr>
          <p:nvPr/>
        </p:nvSpPr>
        <p:spPr>
          <a:xfrm>
            <a:off x="1521559" y="3184945"/>
            <a:ext cx="3475954" cy="169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1- Adding a lambda will lead to a change in transactions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6E9EEB-F365-4205-8D9C-45E5D1A6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659" y="1478645"/>
            <a:ext cx="5854737" cy="861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87EFF-A3AE-4811-8439-6B4CB1A4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344" y="381658"/>
            <a:ext cx="5095569" cy="973200"/>
          </a:xfrm>
        </p:spPr>
        <p:txBody>
          <a:bodyPr/>
          <a:lstStyle/>
          <a:p>
            <a:r>
              <a:rPr lang="en-US" sz="4800" dirty="0"/>
              <a:t>Sigmoid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F9EB3-F818-40B2-BB01-031621BB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73" y="3623514"/>
            <a:ext cx="6326475" cy="456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       </a:t>
            </a:r>
            <a:r>
              <a:rPr lang="ar-EG" dirty="0">
                <a:solidFill>
                  <a:schemeClr val="tx2"/>
                </a:solidFill>
              </a:rPr>
              <a:t>The value of H must be between zero and one </a:t>
            </a:r>
            <a:r>
              <a:rPr lang="en-US" dirty="0">
                <a:solidFill>
                  <a:schemeClr val="tx2"/>
                </a:solidFill>
              </a:rPr>
              <a:t>where</a:t>
            </a:r>
            <a:r>
              <a:rPr lang="ar-EG" dirty="0">
                <a:solidFill>
                  <a:schemeClr val="tx2"/>
                </a:solidFill>
              </a:rPr>
              <a:t> the value of H is the expected value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ar-EG" dirty="0">
              <a:solidFill>
                <a:schemeClr val="tx2"/>
              </a:solidFill>
            </a:endParaRP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5978423D-E5CC-4412-A371-1A418CA3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62FCD-EF4C-42A8-BD3B-4A9E18193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49" y="1394601"/>
            <a:ext cx="5095569" cy="21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87EFF-A3AE-4811-8439-6B4CB1A4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58" y="283034"/>
            <a:ext cx="2992200" cy="572700"/>
          </a:xfrm>
        </p:spPr>
        <p:txBody>
          <a:bodyPr/>
          <a:lstStyle/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DC20CCD-F002-442D-8B02-E2EE1BA4F1F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004475" y="4287766"/>
            <a:ext cx="3962277" cy="572700"/>
          </a:xfrm>
        </p:spPr>
        <p:txBody>
          <a:bodyPr/>
          <a:lstStyle/>
          <a:p>
            <a:r>
              <a:rPr lang="en-US" sz="1000" dirty="0">
                <a:solidFill>
                  <a:schemeClr val="accent1"/>
                </a:solidFill>
              </a:rPr>
              <a:t>https://github.com/scikit-learn/scikit-learn/blob/4773f3e39d788e734378f32064cf2e5629fbc7aa/sklearn/linear_model/_logistic.py#L1012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5C53CD-E37F-489C-BE8B-A51176C6B3E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10753" y="3100001"/>
            <a:ext cx="4557952" cy="572700"/>
          </a:xfrm>
        </p:spPr>
        <p:txBody>
          <a:bodyPr/>
          <a:lstStyle/>
          <a:p>
            <a:r>
              <a:rPr lang="en-US" sz="1600" dirty="0">
                <a:solidFill>
                  <a:schemeClr val="tx2"/>
                </a:solidFill>
              </a:rPr>
              <a:t>Optimization techniques used to solve such loss functions....there is a link to what is actually used in </a:t>
            </a:r>
            <a:r>
              <a:rPr lang="en-US" sz="1600" dirty="0" err="1">
                <a:solidFill>
                  <a:schemeClr val="tx2"/>
                </a:solidFill>
              </a:rPr>
              <a:t>sklearn</a:t>
            </a:r>
            <a:r>
              <a:rPr lang="en-US" sz="1600" dirty="0">
                <a:solidFill>
                  <a:schemeClr val="tx2"/>
                </a:solidFill>
              </a:rPr>
              <a:t> which is actually mix of Optimization functions read only BFGS and L-BFGS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5978423D-E5CC-4412-A371-1A418CA3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96FBC-972D-4A86-9211-0775DFD035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80912" y="1270173"/>
            <a:ext cx="2726504" cy="162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CCD1CC49-F80D-4C72-A551-8D6F9D22C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84450"/>
            <a:ext cx="3413156" cy="572700"/>
          </a:xfrm>
        </p:spPr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Let's learn how algorithms work, and we will study the </a:t>
            </a:r>
            <a:r>
              <a:rPr lang="en-US" sz="1600" b="1" i="0" dirty="0">
                <a:solidFill>
                  <a:schemeClr val="accent1"/>
                </a:solidFill>
                <a:effectLst/>
                <a:latin typeface="Noto Naskh Arabic UI"/>
              </a:rPr>
              <a:t>Gradient descent</a:t>
            </a:r>
            <a:r>
              <a:rPr lang="en-US" sz="1600" dirty="0">
                <a:solidFill>
                  <a:schemeClr val="accent1"/>
                </a:solidFill>
              </a:rPr>
              <a:t>  is one of very important , but this is not the one used in the </a:t>
            </a:r>
            <a:r>
              <a:rPr lang="en-US" sz="1600" dirty="0" err="1">
                <a:solidFill>
                  <a:schemeClr val="accent1"/>
                </a:solidFill>
              </a:rPr>
              <a:t>sklearn</a:t>
            </a:r>
            <a:r>
              <a:rPr lang="en-US" sz="1600" dirty="0">
                <a:solidFill>
                  <a:schemeClr val="accent1"/>
                </a:solidFill>
              </a:rPr>
              <a:t> library.</a:t>
            </a:r>
            <a:br>
              <a:rPr lang="en-US" sz="1600" dirty="0">
                <a:solidFill>
                  <a:schemeClr val="accent1"/>
                </a:solidFill>
              </a:rPr>
            </a:br>
            <a:br>
              <a:rPr lang="en-US" sz="1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87EFF-A3AE-4811-8439-6B4CB1A4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Cost-Function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AC4386-47CC-4BC2-B1CE-FD19687600D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IF  Y=0</a:t>
            </a:r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A19F67-6F3C-4183-AEB6-9BC839DA80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22060" y="1211775"/>
            <a:ext cx="5662476" cy="5727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called the </a:t>
            </a:r>
            <a:r>
              <a:rPr lang="en-US" b="1" dirty="0">
                <a:solidFill>
                  <a:schemeClr val="accent1"/>
                </a:solidFill>
              </a:rPr>
              <a:t>error equation</a:t>
            </a:r>
            <a:r>
              <a:rPr lang="en-US" dirty="0">
                <a:solidFill>
                  <a:schemeClr val="accent1"/>
                </a:solidFill>
              </a:rPr>
              <a:t>, and we denote it by the symbol j </a:t>
            </a:r>
          </a:p>
          <a:p>
            <a:endParaRPr lang="en-US" dirty="0"/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5978423D-E5CC-4412-A371-1A418CA3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63BD36E3-4886-4805-9CD4-94726C2A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IF  Y=1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7C7CF9-85DB-41F9-98F8-92ACD53C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75" y="1863975"/>
            <a:ext cx="4815887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AA4E64-7978-44AD-88EA-A58D0B08B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76" y="2997112"/>
            <a:ext cx="350682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0270B-2CD9-450A-B67D-7F60938E5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73" y="2997112"/>
            <a:ext cx="35068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122442C-5269-4071-99E2-5BA45D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294CE-E1FE-4BB2-B706-F5BF51009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87" y="2330549"/>
            <a:ext cx="4031137" cy="2322576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511D2-E347-4EF2-93EF-C173069F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3" y="1506709"/>
            <a:ext cx="3994830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2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122442C-5269-4071-99E2-5BA45DE33D2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0193" y="673518"/>
            <a:ext cx="4457700" cy="609600"/>
          </a:xfrm>
        </p:spPr>
        <p:txBody>
          <a:bodyPr/>
          <a:lstStyle/>
          <a:p>
            <a:r>
              <a:rPr lang="en-US" dirty="0"/>
              <a:t>Finding Theta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4C9C5D0-E788-4867-AF93-92A4E968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646" y="1736950"/>
            <a:ext cx="6464595" cy="189938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Theta are the future parameters ( X 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equation is … considered Matrix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Alpha is       Coefficient indicating the step amount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 is &gt;&gt; </a:t>
            </a:r>
            <a:r>
              <a:rPr lang="en-US" dirty="0" err="1"/>
              <a:t>len</a:t>
            </a:r>
            <a:r>
              <a:rPr lang="en-US" dirty="0"/>
              <a:t>(Data)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7D2F7-E4CC-4DC4-BE4C-3CBC80E66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157" y="1368441"/>
            <a:ext cx="3559894" cy="42307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172B0C0-159A-4071-AD92-8F339BEE6D3E}"/>
              </a:ext>
            </a:extLst>
          </p:cNvPr>
          <p:cNvSpPr/>
          <p:nvPr/>
        </p:nvSpPr>
        <p:spPr>
          <a:xfrm>
            <a:off x="2640788" y="2888055"/>
            <a:ext cx="1467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122442C-5269-4071-99E2-5BA45DE3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5" y="227690"/>
            <a:ext cx="3142800" cy="327300"/>
          </a:xfrm>
        </p:spPr>
        <p:txBody>
          <a:bodyPr/>
          <a:lstStyle/>
          <a:p>
            <a:r>
              <a:rPr lang="en-US" sz="3200" dirty="0"/>
              <a:t>Practical example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5164A-C63D-4EA7-8FA5-8827259097AF}"/>
              </a:ext>
            </a:extLst>
          </p:cNvPr>
          <p:cNvSpPr txBox="1"/>
          <p:nvPr/>
        </p:nvSpPr>
        <p:spPr>
          <a:xfrm>
            <a:off x="492369" y="775754"/>
            <a:ext cx="75965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We have some data to find out if they are infected or not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We can extract some information from the data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 = 5 ( Len Of Data 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 = 3 ( Future name 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Number of theta = 4 ( N+1)</a:t>
            </a:r>
            <a:endParaRPr lang="ar-EG" dirty="0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79272B-6EE4-4320-B386-6C3B043FB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938" y="1168251"/>
            <a:ext cx="5486400" cy="1557364"/>
          </a:xfrm>
          <a:prstGeom prst="rect">
            <a:avLst/>
          </a:prstGeom>
        </p:spPr>
      </p:pic>
      <p:grpSp>
        <p:nvGrpSpPr>
          <p:cNvPr id="14" name="Google Shape;10871;p77">
            <a:extLst>
              <a:ext uri="{FF2B5EF4-FFF2-40B4-BE49-F238E27FC236}">
                <a16:creationId xmlns:a16="http://schemas.microsoft.com/office/drawing/2014/main" id="{ACADBD68-CD12-48F6-A5F6-DEDA2F83E2BE}"/>
              </a:ext>
            </a:extLst>
          </p:cNvPr>
          <p:cNvGrpSpPr/>
          <p:nvPr/>
        </p:nvGrpSpPr>
        <p:grpSpPr>
          <a:xfrm>
            <a:off x="343016" y="241508"/>
            <a:ext cx="421914" cy="423864"/>
            <a:chOff x="-1333975" y="2365850"/>
            <a:chExt cx="292225" cy="293575"/>
          </a:xfrm>
          <a:solidFill>
            <a:schemeClr val="accent1"/>
          </a:solidFill>
        </p:grpSpPr>
        <p:sp>
          <p:nvSpPr>
            <p:cNvPr id="15" name="Google Shape;10872;p77">
              <a:extLst>
                <a:ext uri="{FF2B5EF4-FFF2-40B4-BE49-F238E27FC236}">
                  <a16:creationId xmlns:a16="http://schemas.microsoft.com/office/drawing/2014/main" id="{B03DCB15-A107-4D48-BF60-C96C1E9AFBE6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73;p77">
              <a:extLst>
                <a:ext uri="{FF2B5EF4-FFF2-40B4-BE49-F238E27FC236}">
                  <a16:creationId xmlns:a16="http://schemas.microsoft.com/office/drawing/2014/main" id="{FB3CDB57-67A2-49CE-9209-D09014691BA4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74;p77">
              <a:extLst>
                <a:ext uri="{FF2B5EF4-FFF2-40B4-BE49-F238E27FC236}">
                  <a16:creationId xmlns:a16="http://schemas.microsoft.com/office/drawing/2014/main" id="{372CC839-6F0C-4FE8-9BC9-DBC73BCF8666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75;p77">
              <a:extLst>
                <a:ext uri="{FF2B5EF4-FFF2-40B4-BE49-F238E27FC236}">
                  <a16:creationId xmlns:a16="http://schemas.microsoft.com/office/drawing/2014/main" id="{BCE7AB99-F805-4E27-A6FC-FBBC278B88CD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76;p77">
              <a:extLst>
                <a:ext uri="{FF2B5EF4-FFF2-40B4-BE49-F238E27FC236}">
                  <a16:creationId xmlns:a16="http://schemas.microsoft.com/office/drawing/2014/main" id="{6A2F63D8-AF76-46B7-9277-1191A72F1434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77;p77">
              <a:extLst>
                <a:ext uri="{FF2B5EF4-FFF2-40B4-BE49-F238E27FC236}">
                  <a16:creationId xmlns:a16="http://schemas.microsoft.com/office/drawing/2014/main" id="{1B5FA224-4576-4E1A-AAA4-07180112E584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78;p77">
              <a:extLst>
                <a:ext uri="{FF2B5EF4-FFF2-40B4-BE49-F238E27FC236}">
                  <a16:creationId xmlns:a16="http://schemas.microsoft.com/office/drawing/2014/main" id="{7E7686BD-FBDF-43AB-996E-4461F6EC7A65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879;p77">
              <a:extLst>
                <a:ext uri="{FF2B5EF4-FFF2-40B4-BE49-F238E27FC236}">
                  <a16:creationId xmlns:a16="http://schemas.microsoft.com/office/drawing/2014/main" id="{F2FAD8EF-E084-441A-8E0C-527A8C79280C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81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EE15E-CC27-4623-BB8A-573201C4EDDA}"/>
              </a:ext>
            </a:extLst>
          </p:cNvPr>
          <p:cNvSpPr txBox="1"/>
          <p:nvPr/>
        </p:nvSpPr>
        <p:spPr>
          <a:xfrm>
            <a:off x="650631" y="386518"/>
            <a:ext cx="855491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On its first Iteration</a:t>
            </a:r>
            <a:r>
              <a:rPr lang="en-US" dirty="0">
                <a:solidFill>
                  <a:schemeClr val="tx2"/>
                </a:solidFill>
              </a:rPr>
              <a:t>,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it creates theta values as random values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Theta matrix is : 4 * 1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X0 = 1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X matrix is : 5 * 4	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X Transpose = 4 *5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Y matrix is 5 *1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6F9A01-CFBF-425B-A1B1-4FFEB56BA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12177"/>
            <a:ext cx="609600" cy="1057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F6AF3F-E7E2-42C6-A5ED-C98EE9E7F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691" y="2439321"/>
            <a:ext cx="3638550" cy="852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E76E5-A38F-4E8C-B9DB-C4F5134FE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5711" y="3518322"/>
            <a:ext cx="514350" cy="11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20C021-5BF4-42BA-9688-251F6BF5CA7F}"/>
              </a:ext>
            </a:extLst>
          </p:cNvPr>
          <p:cNvSpPr txBox="1"/>
          <p:nvPr/>
        </p:nvSpPr>
        <p:spPr>
          <a:xfrm>
            <a:off x="81183" y="248313"/>
            <a:ext cx="86056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when multiply X * </a:t>
            </a:r>
            <a:r>
              <a:rPr lang="en-US" dirty="0" err="1">
                <a:solidFill>
                  <a:schemeClr val="accent1"/>
                </a:solidFill>
              </a:rPr>
              <a:t>Theat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</a:rPr>
              <a:t>    X	        Theta</a:t>
            </a:r>
          </a:p>
          <a:p>
            <a:r>
              <a:rPr lang="en-US" dirty="0">
                <a:solidFill>
                  <a:schemeClr val="tx2"/>
                </a:solidFill>
              </a:rPr>
              <a:t>  5 * 4    *        4 * 1           =     5 * 1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Then Subtract</a:t>
            </a:r>
            <a:r>
              <a:rPr lang="ar-EG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X * theta From Y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X * theta      -          Y       =       output</a:t>
            </a:r>
          </a:p>
          <a:p>
            <a:r>
              <a:rPr lang="en-US" dirty="0">
                <a:solidFill>
                  <a:schemeClr val="tx2"/>
                </a:solidFill>
              </a:rPr>
              <a:t>5 * 1             -          5*1    =         5 * 1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Then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X Transpose     *      output         </a:t>
            </a:r>
            <a:r>
              <a:rPr lang="en-US" dirty="0" err="1">
                <a:solidFill>
                  <a:schemeClr val="tx2"/>
                </a:solidFill>
              </a:rPr>
              <a:t>new_output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4 * 5               *        5 * 1        =   4 * 1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Alpha = ………</a:t>
            </a:r>
          </a:p>
          <a:p>
            <a:r>
              <a:rPr lang="en-US" dirty="0">
                <a:solidFill>
                  <a:schemeClr val="tx2"/>
                </a:solidFill>
              </a:rPr>
              <a:t>M = 5</a:t>
            </a:r>
          </a:p>
          <a:p>
            <a:r>
              <a:rPr lang="en-US" dirty="0">
                <a:solidFill>
                  <a:schemeClr val="tx2"/>
                </a:solidFill>
              </a:rPr>
              <a:t>Subtract theta from </a:t>
            </a:r>
            <a:r>
              <a:rPr lang="en-US" dirty="0" err="1">
                <a:solidFill>
                  <a:schemeClr val="tx2"/>
                </a:solidFill>
              </a:rPr>
              <a:t>new_output</a:t>
            </a:r>
            <a:r>
              <a:rPr lang="en-US" dirty="0">
                <a:solidFill>
                  <a:schemeClr val="tx2"/>
                </a:solidFill>
              </a:rPr>
              <a:t> after multiply alpha </a:t>
            </a:r>
            <a:r>
              <a:rPr lang="ar-EG" dirty="0">
                <a:solidFill>
                  <a:schemeClr val="tx2"/>
                </a:solidFill>
              </a:rPr>
              <a:t>/ </a:t>
            </a:r>
            <a:r>
              <a:rPr lang="en-US" dirty="0">
                <a:solidFill>
                  <a:schemeClr val="tx2"/>
                </a:solidFill>
              </a:rPr>
              <a:t> m </a:t>
            </a:r>
            <a:r>
              <a:rPr lang="en-US" dirty="0"/>
              <a:t>			</a:t>
            </a:r>
            <a:endParaRPr lang="en-US" sz="1600" b="1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Repeat this process until you get the perfect values Of </a:t>
            </a:r>
            <a:r>
              <a:rPr lang="en-US" b="1" dirty="0" err="1">
                <a:solidFill>
                  <a:schemeClr val="accent1"/>
                </a:solidFill>
              </a:rPr>
              <a:t>Theat</a:t>
            </a:r>
            <a:r>
              <a:rPr lang="en-US" b="1" dirty="0">
                <a:solidFill>
                  <a:schemeClr val="accent1"/>
                </a:solidFill>
              </a:rPr>
              <a:t>   And then use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766885-F871-4217-ABEA-3D9B2D4F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119" y="1135966"/>
            <a:ext cx="4016990" cy="828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B092A-F364-48B9-A58F-00DA920A13FB}"/>
              </a:ext>
            </a:extLst>
          </p:cNvPr>
          <p:cNvSpPr txBox="1"/>
          <p:nvPr/>
        </p:nvSpPr>
        <p:spPr>
          <a:xfrm>
            <a:off x="5389685" y="3853645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</a:t>
            </a:r>
            <a:r>
              <a:rPr lang="el-GR" sz="1400" b="1" i="0" dirty="0">
                <a:solidFill>
                  <a:schemeClr val="accent1"/>
                </a:solidFill>
                <a:effectLst/>
                <a:latin typeface="Noto Naskh Arabic UI"/>
              </a:rPr>
              <a:t>Θ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Noto Naskh Arabic UI"/>
              </a:rPr>
              <a:t>(x) = g ( </a:t>
            </a:r>
            <a:r>
              <a:rPr lang="el-GR" sz="1400" b="1" i="0" dirty="0">
                <a:solidFill>
                  <a:schemeClr val="accent1"/>
                </a:solidFill>
                <a:effectLst/>
                <a:latin typeface="Noto Naskh Arabic UI"/>
              </a:rPr>
              <a:t>Θ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Noto Naskh Arabic UI"/>
              </a:rPr>
              <a:t>0  +  </a:t>
            </a:r>
            <a:r>
              <a:rPr lang="el-GR" sz="1400" b="1" i="0" dirty="0">
                <a:solidFill>
                  <a:schemeClr val="accent1"/>
                </a:solidFill>
                <a:effectLst/>
                <a:latin typeface="Noto Naskh Arabic UI"/>
              </a:rPr>
              <a:t>Θ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Noto Naskh Arabic UI"/>
              </a:rPr>
              <a:t>1x1  +  </a:t>
            </a:r>
            <a:r>
              <a:rPr lang="el-GR" sz="1400" b="1" i="0" dirty="0">
                <a:solidFill>
                  <a:schemeClr val="accent1"/>
                </a:solidFill>
                <a:effectLst/>
                <a:latin typeface="Noto Naskh Arabic UI"/>
              </a:rPr>
              <a:t>Θ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Noto Naskh Arabic UI"/>
              </a:rPr>
              <a:t>2x2  +  </a:t>
            </a:r>
            <a:r>
              <a:rPr lang="el-GR" sz="1400" b="1" i="0" dirty="0">
                <a:solidFill>
                  <a:schemeClr val="accent1"/>
                </a:solidFill>
                <a:effectLst/>
                <a:latin typeface="Noto Naskh Arabic UI"/>
              </a:rPr>
              <a:t>Θ</a:t>
            </a:r>
            <a:r>
              <a:rPr lang="en-US" sz="1400" b="1" i="0" dirty="0">
                <a:solidFill>
                  <a:schemeClr val="accent1"/>
                </a:solidFill>
                <a:effectLst/>
                <a:latin typeface="Noto Naskh Arabic UI"/>
              </a:rPr>
              <a:t>3x3 )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903973" y="2696398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00" y="2779498"/>
            <a:ext cx="252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/>
              <a:t>Logistic Regression</a:t>
            </a:r>
            <a:endParaRPr lang="en-US" sz="2400"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760450" y="263644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918583" y="2610748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i="0" dirty="0">
                <a:solidFill>
                  <a:schemeClr val="tx2"/>
                </a:solidFill>
                <a:effectLst/>
                <a:latin typeface="Noto Naskh Arabic UI"/>
              </a:rPr>
              <a:t>k-nearest neighbors</a:t>
            </a:r>
            <a:endParaRPr sz="2400" dirty="0">
              <a:solidFill>
                <a:schemeClr val="tx2"/>
              </a:solidFill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1975292" y="2636409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686333" y="2636409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26843673-06E0-4916-980F-38790AC1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70B92-74DC-4FC8-8252-BBC57EC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29" y="436475"/>
            <a:ext cx="6575285" cy="3954655"/>
          </a:xfrm>
        </p:spPr>
        <p:txBody>
          <a:bodyPr/>
          <a:lstStyle/>
          <a:p>
            <a:r>
              <a:rPr lang="en-US" sz="1000" b="1" dirty="0"/>
              <a:t>					</a:t>
            </a:r>
            <a:r>
              <a:rPr lang="en-US" sz="1600" b="1" dirty="0"/>
              <a:t>Logistic Regression</a:t>
            </a:r>
            <a:br>
              <a:rPr lang="en-US" sz="1000" b="1" dirty="0"/>
            </a:br>
            <a:r>
              <a:rPr lang="en-US" sz="1000" dirty="0"/>
              <a:t>Model : </a:t>
            </a:r>
            <a:r>
              <a:rPr lang="en-US" sz="1000" dirty="0" err="1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linear_model.LogisticRegression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Parameters : </a:t>
            </a:r>
            <a:b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tol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amount of permissible tolerance in the error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	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regularization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random_state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Random data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max_iter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iteration</a:t>
            </a:r>
            <a:b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solver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Equation</a:t>
            </a:r>
            <a:b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liblinear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:	</a:t>
            </a:r>
            <a:r>
              <a:rPr lang="en-US" sz="100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 data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		:</a:t>
            </a:r>
            <a:r>
              <a:rPr lang="en-US" sz="100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 data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saga		:</a:t>
            </a:r>
            <a:r>
              <a:rPr lang="en-US" sz="1000" dirty="0">
                <a:solidFill>
                  <a:srgbClr val="8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 data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Outside 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attributes</a:t>
            </a:r>
            <a:b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coef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Equation coefficients made through the fitting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classes_	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name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n_iter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	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iteration are be used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</a:rPr>
              <a:t>Methods </a:t>
            </a:r>
            <a:b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fit(X, y)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Fitting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predict(X)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</a:t>
            </a:r>
            <a:b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score(X, y)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68956F-E85C-49B5-A976-C6A6FB8F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270" y="261257"/>
            <a:ext cx="6109398" cy="4632290"/>
          </a:xfrm>
        </p:spPr>
        <p:txBody>
          <a:bodyPr/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Model : 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neighbors.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KNeighborsClassifier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1000" dirty="0">
              <a:solidFill>
                <a:srgbClr val="33339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Parameters :</a:t>
            </a:r>
          </a:p>
          <a:p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lvl="0" indent="-342900" rtl="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n_neighbors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neighbors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Weights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 calculation method is</a:t>
            </a:r>
            <a:r>
              <a:rPr lang="ar-EG" sz="1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uniform , distance, or defined function 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ar-EG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for calculating the distance for neighbors (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,  </a:t>
            </a:r>
            <a:r>
              <a:rPr lang="en-US" sz="1000" dirty="0" err="1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ball_tree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 </a:t>
            </a:r>
            <a:r>
              <a:rPr lang="en-US" sz="1000" dirty="0" err="1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kd_tree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, brute)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>
              <a:solidFill>
                <a:srgbClr val="33339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>
              <a:solidFill>
                <a:srgbClr val="33339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333399"/>
                </a:solidFill>
                <a:latin typeface="Times New Roman" panose="02020603050405020304" pitchFamily="18" charset="0"/>
              </a:rPr>
              <a:t>Methods </a:t>
            </a:r>
          </a:p>
          <a:p>
            <a:pPr marL="342900" lvl="0" indent="-342900" rtl="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fit(X, y)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Fitting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predict(X)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predicting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score(X, y)</a:t>
            </a:r>
            <a:r>
              <a:rPr lang="ar-EG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33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</a:t>
            </a: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kneighbors</a:t>
            </a:r>
            <a:r>
              <a:rPr lang="en-US" sz="1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(X)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 the neighbors of a given point</a:t>
            </a:r>
          </a:p>
          <a:p>
            <a:endParaRPr lang="ar-EG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79608-1921-4EC9-8F13-DF5FD731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740" y="261257"/>
            <a:ext cx="3142800" cy="327300"/>
          </a:xfrm>
        </p:spPr>
        <p:txBody>
          <a:bodyPr/>
          <a:lstStyle/>
          <a:p>
            <a:r>
              <a:rPr lang="en-US" sz="1800" dirty="0" err="1"/>
              <a:t>Knn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9287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122442C-5269-4071-99E2-5BA45DE33D2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5012" y="910857"/>
            <a:ext cx="4457700" cy="609600"/>
          </a:xfrm>
        </p:spPr>
        <p:txBody>
          <a:bodyPr/>
          <a:lstStyle/>
          <a:p>
            <a:r>
              <a:rPr lang="en-US" b="1" dirty="0">
                <a:solidFill>
                  <a:srgbClr val="5F6368"/>
                </a:solidFill>
                <a:latin typeface="Noto Naskh Arabic UI"/>
              </a:rPr>
              <a:t>K</a:t>
            </a:r>
            <a:r>
              <a:rPr lang="en-US" b="1" i="0" dirty="0">
                <a:solidFill>
                  <a:srgbClr val="5F6368"/>
                </a:solidFill>
                <a:effectLst/>
                <a:latin typeface="Noto Naskh Arabic UI"/>
              </a:rPr>
              <a:t>-nearest neighbors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4C9C5D0-E788-4867-AF93-92A4E968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363" y="1520457"/>
            <a:ext cx="4302350" cy="2626242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Noto Naskh Arabic UI"/>
              </a:rPr>
              <a:t>The </a:t>
            </a:r>
            <a:r>
              <a:rPr lang="en-US" b="1" i="0" dirty="0">
                <a:solidFill>
                  <a:srgbClr val="5F6368"/>
                </a:solidFill>
                <a:effectLst/>
                <a:latin typeface="Noto Naskh Arabic UI"/>
              </a:rPr>
              <a:t>k-nearest neighbors</a:t>
            </a:r>
            <a:r>
              <a:rPr lang="en-US" b="0" i="0" dirty="0">
                <a:solidFill>
                  <a:srgbClr val="4D5156"/>
                </a:solidFill>
                <a:effectLst/>
                <a:latin typeface="Noto Naskh Arabic UI"/>
              </a:rPr>
              <a:t> ( </a:t>
            </a:r>
            <a:r>
              <a:rPr lang="en-US" b="1" i="0" dirty="0">
                <a:solidFill>
                  <a:srgbClr val="5F6368"/>
                </a:solidFill>
                <a:effectLst/>
                <a:latin typeface="Noto Naskh Arabic UI"/>
              </a:rPr>
              <a:t>KNN</a:t>
            </a:r>
            <a:r>
              <a:rPr lang="en-US" b="0" i="0" dirty="0">
                <a:solidFill>
                  <a:srgbClr val="4D5156"/>
                </a:solidFill>
                <a:effectLst/>
                <a:latin typeface="Noto Naskh Arabic UI"/>
              </a:rPr>
              <a:t> ) algorithm is a simple, easy-to-implement supervised machine learning algorithm that can be used to solve both classification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an algorithm that classifies data according to the distances closest to it.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ED27ADC-2F18-45C4-A81E-4B6784F43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917" y="973570"/>
            <a:ext cx="3592010" cy="2751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78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575B1BF-333A-41FA-A90F-48C2BAA2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0"/>
            <a:ext cx="1923292" cy="4236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6258F4-F1EF-409E-97BE-AF9C11A8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98EE4ED-17BF-4929-8216-AE33190DF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06" y="1368104"/>
            <a:ext cx="3634737" cy="57270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If we have a person and we want to know if he is sick or not  , algorithm considers its closest points according to what is determined, and the algorithm tends to the values closest to it. By using </a:t>
            </a:r>
            <a:r>
              <a:rPr lang="en-US" i="0" dirty="0">
                <a:solidFill>
                  <a:schemeClr val="accent1"/>
                </a:solidFill>
                <a:effectLst/>
                <a:latin typeface="Noto Naskh Arabic UI"/>
              </a:rPr>
              <a:t>Euclidean Algorithm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9361D2-03CA-4D34-8186-8F4B2938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981" y="826350"/>
            <a:ext cx="2905525" cy="19467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5E50F1-D382-4270-A375-A54E38633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917" y="2737633"/>
            <a:ext cx="2554165" cy="1865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24334-EDB9-44D8-8E0D-F27322E86269}"/>
              </a:ext>
            </a:extLst>
          </p:cNvPr>
          <p:cNvSpPr txBox="1"/>
          <p:nvPr/>
        </p:nvSpPr>
        <p:spPr>
          <a:xfrm>
            <a:off x="4782664" y="95881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If k =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DFCC3-0140-45CF-97F1-E08BE4939156}"/>
              </a:ext>
            </a:extLst>
          </p:cNvPr>
          <p:cNvSpPr txBox="1"/>
          <p:nvPr/>
        </p:nvSpPr>
        <p:spPr>
          <a:xfrm>
            <a:off x="4038791" y="240586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If k =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C335E-9B6B-48A1-A163-F40C58D12CA8}"/>
              </a:ext>
            </a:extLst>
          </p:cNvPr>
          <p:cNvSpPr txBox="1"/>
          <p:nvPr/>
        </p:nvSpPr>
        <p:spPr>
          <a:xfrm>
            <a:off x="2810376" y="4603500"/>
            <a:ext cx="334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 It is preferable to be an odd number</a:t>
            </a:r>
          </a:p>
        </p:txBody>
      </p:sp>
    </p:spTree>
    <p:extLst>
      <p:ext uri="{BB962C8B-B14F-4D97-AF65-F5344CB8AC3E}">
        <p14:creationId xmlns:p14="http://schemas.microsoft.com/office/powerpoint/2010/main" val="3219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32B12A-4AD5-4A14-A035-D5BD1858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4" y="874097"/>
            <a:ext cx="2897387" cy="572700"/>
          </a:xfrm>
        </p:spPr>
        <p:txBody>
          <a:bodyPr/>
          <a:lstStyle/>
          <a:p>
            <a:r>
              <a:rPr lang="en-US" i="0" cap="all" dirty="0">
                <a:solidFill>
                  <a:schemeClr val="accent1"/>
                </a:solidFill>
                <a:effectLst/>
                <a:latin typeface="Roboto"/>
              </a:rPr>
              <a:t>ADVANTAGES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4DB7029-A75F-43C4-BFB7-AE8C7FB9CA0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27220" y="1600050"/>
            <a:ext cx="2285700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KNN is very </a:t>
            </a:r>
            <a:r>
              <a:rPr lang="en-US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easy to implement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21BA40-3DFA-49C6-854E-566BC9B5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82" y="1557011"/>
            <a:ext cx="2897387" cy="800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No Training Period: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 KNN is called </a:t>
            </a:r>
            <a:r>
              <a:rPr lang="en-US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Lazy Learner </a:t>
            </a:r>
          </a:p>
          <a:p>
            <a:endParaRPr lang="en-US" dirty="0"/>
          </a:p>
        </p:txBody>
      </p:sp>
      <p:grpSp>
        <p:nvGrpSpPr>
          <p:cNvPr id="11" name="Google Shape;9183;p71">
            <a:extLst>
              <a:ext uri="{FF2B5EF4-FFF2-40B4-BE49-F238E27FC236}">
                <a16:creationId xmlns:a16="http://schemas.microsoft.com/office/drawing/2014/main" id="{926C00C3-5D44-4F2F-8FA5-9E22BAE131C1}"/>
              </a:ext>
            </a:extLst>
          </p:cNvPr>
          <p:cNvGrpSpPr/>
          <p:nvPr/>
        </p:nvGrpSpPr>
        <p:grpSpPr>
          <a:xfrm>
            <a:off x="416251" y="606116"/>
            <a:ext cx="398561" cy="440467"/>
            <a:chOff x="1487200" y="4993750"/>
            <a:chExt cx="483125" cy="483125"/>
          </a:xfrm>
          <a:solidFill>
            <a:schemeClr val="accent1"/>
          </a:solidFill>
        </p:grpSpPr>
        <p:sp>
          <p:nvSpPr>
            <p:cNvPr id="12" name="Google Shape;9184;p71">
              <a:extLst>
                <a:ext uri="{FF2B5EF4-FFF2-40B4-BE49-F238E27FC236}">
                  <a16:creationId xmlns:a16="http://schemas.microsoft.com/office/drawing/2014/main" id="{4A23E717-B02D-4EBB-A079-CD85143281B1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185;p71">
              <a:extLst>
                <a:ext uri="{FF2B5EF4-FFF2-40B4-BE49-F238E27FC236}">
                  <a16:creationId xmlns:a16="http://schemas.microsoft.com/office/drawing/2014/main" id="{4D9DE957-EFFE-4FA6-BF4B-AFA0F3D688F1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309;p41">
            <a:extLst>
              <a:ext uri="{FF2B5EF4-FFF2-40B4-BE49-F238E27FC236}">
                <a16:creationId xmlns:a16="http://schemas.microsoft.com/office/drawing/2014/main" id="{34141E69-3112-4BB8-ACC3-DC69B6C4EBEF}"/>
              </a:ext>
            </a:extLst>
          </p:cNvPr>
          <p:cNvSpPr/>
          <p:nvPr/>
        </p:nvSpPr>
        <p:spPr>
          <a:xfrm>
            <a:off x="849964" y="40118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9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32B12A-4AD5-4A14-A035-D5BD1858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73" y="1104255"/>
            <a:ext cx="3548958" cy="572700"/>
          </a:xfrm>
        </p:spPr>
        <p:txBody>
          <a:bodyPr/>
          <a:lstStyle/>
          <a:p>
            <a:r>
              <a:rPr lang="en-US" i="0" cap="all" dirty="0">
                <a:solidFill>
                  <a:schemeClr val="accent1"/>
                </a:solidFill>
                <a:effectLst/>
                <a:latin typeface="Roboto"/>
              </a:rPr>
              <a:t>DISADVANTAGES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4DB7029-A75F-43C4-BFB7-AE8C7FB9CA0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938236" y="2285400"/>
            <a:ext cx="2285700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Sensitive to noisy data, missing values and outliers</a:t>
            </a:r>
            <a:endParaRPr lang="ar-EG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21BA40-3DFA-49C6-854E-566BC9B5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317" y="2357537"/>
            <a:ext cx="2897386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Does not work well with large dataset</a:t>
            </a:r>
          </a:p>
          <a:p>
            <a:endParaRPr lang="en-US" dirty="0"/>
          </a:p>
        </p:txBody>
      </p:sp>
      <p:grpSp>
        <p:nvGrpSpPr>
          <p:cNvPr id="10" name="Google Shape;9186;p71">
            <a:extLst>
              <a:ext uri="{FF2B5EF4-FFF2-40B4-BE49-F238E27FC236}">
                <a16:creationId xmlns:a16="http://schemas.microsoft.com/office/drawing/2014/main" id="{7D77D165-CD8C-44B3-BEA4-531206E325C2}"/>
              </a:ext>
            </a:extLst>
          </p:cNvPr>
          <p:cNvGrpSpPr/>
          <p:nvPr/>
        </p:nvGrpSpPr>
        <p:grpSpPr>
          <a:xfrm>
            <a:off x="378135" y="720201"/>
            <a:ext cx="468438" cy="423673"/>
            <a:chOff x="2081650" y="4993750"/>
            <a:chExt cx="483125" cy="483125"/>
          </a:xfrm>
          <a:solidFill>
            <a:schemeClr val="accent1"/>
          </a:solidFill>
        </p:grpSpPr>
        <p:sp>
          <p:nvSpPr>
            <p:cNvPr id="14" name="Google Shape;9187;p71">
              <a:extLst>
                <a:ext uri="{FF2B5EF4-FFF2-40B4-BE49-F238E27FC236}">
                  <a16:creationId xmlns:a16="http://schemas.microsoft.com/office/drawing/2014/main" id="{32B9FF35-2EAA-4EE6-A780-5FAA3E58AC1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188;p71">
              <a:extLst>
                <a:ext uri="{FF2B5EF4-FFF2-40B4-BE49-F238E27FC236}">
                  <a16:creationId xmlns:a16="http://schemas.microsoft.com/office/drawing/2014/main" id="{ECFC2326-D22E-465A-8C21-ECB2F3DF5107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Google Shape;309;p41">
            <a:extLst>
              <a:ext uri="{FF2B5EF4-FFF2-40B4-BE49-F238E27FC236}">
                <a16:creationId xmlns:a16="http://schemas.microsoft.com/office/drawing/2014/main" id="{89481041-B4A8-4E64-9197-0BF1BCCB9F63}"/>
              </a:ext>
            </a:extLst>
          </p:cNvPr>
          <p:cNvSpPr/>
          <p:nvPr/>
        </p:nvSpPr>
        <p:spPr>
          <a:xfrm>
            <a:off x="882005" y="623412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7A3FE7D5-2CF2-422C-A6B7-1D0445E564BD}"/>
              </a:ext>
            </a:extLst>
          </p:cNvPr>
          <p:cNvSpPr txBox="1">
            <a:spLocks/>
          </p:cNvSpPr>
          <p:nvPr/>
        </p:nvSpPr>
        <p:spPr>
          <a:xfrm>
            <a:off x="2946838" y="3494297"/>
            <a:ext cx="28973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Need feature scaling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5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70B92-74DC-4FC8-8252-BBC57ECF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03" y="2519941"/>
            <a:ext cx="4465617" cy="973200"/>
          </a:xfrm>
        </p:spPr>
        <p:txBody>
          <a:bodyPr/>
          <a:lstStyle/>
          <a:p>
            <a:r>
              <a:rPr lang="en-US" dirty="0"/>
              <a:t>Coding With </a:t>
            </a:r>
            <a:r>
              <a:rPr lang="en-US" dirty="0" err="1"/>
              <a:t>Sklearn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680FB4B-FDC6-4CB6-A98D-A1432270B26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343300" y="918068"/>
            <a:ext cx="4457700" cy="609600"/>
          </a:xfrm>
        </p:spPr>
        <p:txBody>
          <a:bodyPr/>
          <a:lstStyle/>
          <a:p>
            <a:r>
              <a:rPr lang="en-US" sz="2800" b="1" dirty="0"/>
              <a:t>What is the meaning of classification?</a:t>
            </a:r>
            <a:br>
              <a:rPr lang="en-US" sz="2800" b="1" dirty="0"/>
            </a:b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51A931E-D208-4BB1-8A9E-F4D0BF367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672355"/>
              </p:ext>
            </p:extLst>
          </p:nvPr>
        </p:nvGraphicFramePr>
        <p:xfrm>
          <a:off x="848832" y="2045809"/>
          <a:ext cx="6966098" cy="2179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52C3E-96F7-4486-9469-FB047C75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93" y="252921"/>
            <a:ext cx="2992200" cy="572700"/>
          </a:xfrm>
        </p:spPr>
        <p:txBody>
          <a:bodyPr/>
          <a:lstStyle/>
          <a:p>
            <a:r>
              <a:rPr lang="en-US" sz="3200" b="1" dirty="0"/>
              <a:t>Binary Classification</a:t>
            </a: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C75FBB-29AA-4C05-B8F9-A0FDFB199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7" b="459"/>
          <a:stretch/>
        </p:blipFill>
        <p:spPr>
          <a:xfrm>
            <a:off x="5067534" y="1112700"/>
            <a:ext cx="3714959" cy="2584422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E75C7E-6C5A-43AD-A257-F469D6032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29" y="1382049"/>
            <a:ext cx="3714959" cy="271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7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52C3E-96F7-4486-9469-FB047C75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176" y="555046"/>
            <a:ext cx="4080283" cy="973200"/>
          </a:xfrm>
        </p:spPr>
        <p:txBody>
          <a:bodyPr/>
          <a:lstStyle/>
          <a:p>
            <a:r>
              <a:rPr lang="en-US" sz="3200" b="1" dirty="0"/>
              <a:t>Multiple Classification</a:t>
            </a: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6F9D2-2C45-4FB3-8E47-E9E2B286A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3" y="761057"/>
            <a:ext cx="4572000" cy="36213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615E2F3-D7EF-455F-A6B3-91E29DC4D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75"/>
          <a:stretch/>
        </p:blipFill>
        <p:spPr>
          <a:xfrm>
            <a:off x="4827779" y="1501651"/>
            <a:ext cx="3664371" cy="2246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681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32B12A-4AD5-4A14-A035-D5BD1858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64" y="874097"/>
            <a:ext cx="2897387" cy="572700"/>
          </a:xfrm>
        </p:spPr>
        <p:txBody>
          <a:bodyPr/>
          <a:lstStyle/>
          <a:p>
            <a:r>
              <a:rPr lang="en-US" i="0" cap="all" dirty="0">
                <a:solidFill>
                  <a:schemeClr val="accent1"/>
                </a:solidFill>
                <a:effectLst/>
                <a:latin typeface="Roboto"/>
              </a:rPr>
              <a:t>ADVANTAGES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4DB7029-A75F-43C4-BFB7-AE8C7FB9CA0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727220" y="1600050"/>
            <a:ext cx="2285700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It is very fast at classifying unknown records.</a:t>
            </a:r>
            <a:endParaRPr lang="en-US" sz="2400" b="0" i="0" dirty="0">
              <a:effectLst/>
              <a:latin typeface="Roboto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2F66-EA9C-4700-A4B5-CED7BF9E94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263505" y="3195874"/>
            <a:ext cx="4979405" cy="9203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Logistic regression is less inclined to over-fitting but it can overfit in high dimensional datasets . One may consider Regularization (L1 and L2) techniques to avoid overfitting in these scenarios</a:t>
            </a:r>
            <a:r>
              <a:rPr lang="en-US" sz="1400" b="0" i="0" dirty="0">
                <a:effectLst/>
                <a:latin typeface="Roboto"/>
              </a:rPr>
              <a:t>.</a:t>
            </a:r>
            <a:endParaRPr lang="ar-EG" sz="2000" dirty="0"/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21BA40-3DFA-49C6-854E-566BC9B5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82" y="1557011"/>
            <a:ext cx="2897386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Logistic regression is easier to implement, </a:t>
            </a:r>
            <a:r>
              <a:rPr lang="en-US" sz="1600" dirty="0"/>
              <a:t>It can easily extend to multiple classes</a:t>
            </a:r>
          </a:p>
          <a:p>
            <a:endParaRPr lang="en-US" dirty="0"/>
          </a:p>
        </p:txBody>
      </p:sp>
      <p:grpSp>
        <p:nvGrpSpPr>
          <p:cNvPr id="11" name="Google Shape;9183;p71">
            <a:extLst>
              <a:ext uri="{FF2B5EF4-FFF2-40B4-BE49-F238E27FC236}">
                <a16:creationId xmlns:a16="http://schemas.microsoft.com/office/drawing/2014/main" id="{926C00C3-5D44-4F2F-8FA5-9E22BAE131C1}"/>
              </a:ext>
            </a:extLst>
          </p:cNvPr>
          <p:cNvGrpSpPr/>
          <p:nvPr/>
        </p:nvGrpSpPr>
        <p:grpSpPr>
          <a:xfrm>
            <a:off x="416251" y="606116"/>
            <a:ext cx="398561" cy="440467"/>
            <a:chOff x="1487200" y="4993750"/>
            <a:chExt cx="483125" cy="483125"/>
          </a:xfrm>
          <a:solidFill>
            <a:schemeClr val="accent1"/>
          </a:solidFill>
        </p:grpSpPr>
        <p:sp>
          <p:nvSpPr>
            <p:cNvPr id="12" name="Google Shape;9184;p71">
              <a:extLst>
                <a:ext uri="{FF2B5EF4-FFF2-40B4-BE49-F238E27FC236}">
                  <a16:creationId xmlns:a16="http://schemas.microsoft.com/office/drawing/2014/main" id="{4A23E717-B02D-4EBB-A079-CD85143281B1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185;p71">
              <a:extLst>
                <a:ext uri="{FF2B5EF4-FFF2-40B4-BE49-F238E27FC236}">
                  <a16:creationId xmlns:a16="http://schemas.microsoft.com/office/drawing/2014/main" id="{4D9DE957-EFFE-4FA6-BF4B-AFA0F3D688F1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309;p41">
            <a:extLst>
              <a:ext uri="{FF2B5EF4-FFF2-40B4-BE49-F238E27FC236}">
                <a16:creationId xmlns:a16="http://schemas.microsoft.com/office/drawing/2014/main" id="{34141E69-3112-4BB8-ACC3-DC69B6C4EBEF}"/>
              </a:ext>
            </a:extLst>
          </p:cNvPr>
          <p:cNvSpPr/>
          <p:nvPr/>
        </p:nvSpPr>
        <p:spPr>
          <a:xfrm>
            <a:off x="849964" y="40118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32B12A-4AD5-4A14-A035-D5BD1858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73" y="1104255"/>
            <a:ext cx="3548958" cy="572700"/>
          </a:xfrm>
        </p:spPr>
        <p:txBody>
          <a:bodyPr/>
          <a:lstStyle/>
          <a:p>
            <a:r>
              <a:rPr lang="en-US" i="0" cap="all" dirty="0">
                <a:solidFill>
                  <a:schemeClr val="accent1"/>
                </a:solidFill>
                <a:effectLst/>
                <a:latin typeface="Roboto"/>
              </a:rPr>
              <a:t>DISADVANTAGES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4DB7029-A75F-43C4-BFB7-AE8C7FB9CA0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53353" y="1999050"/>
            <a:ext cx="3027682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It is tough to obtain complex relationships using logistic regression. More powerful and compact algorithms such as Neural Networks can easily outperform this algorithm</a:t>
            </a:r>
            <a:r>
              <a:rPr lang="en-US" sz="1400" b="0" i="0" dirty="0">
                <a:effectLst/>
                <a:latin typeface="Roboto"/>
              </a:rPr>
              <a:t>.</a:t>
            </a:r>
            <a:endParaRPr lang="ar-EG" sz="2000" dirty="0"/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21BA40-3DFA-49C6-854E-566BC9B5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58" y="2037854"/>
            <a:ext cx="2897386" cy="572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boto"/>
              </a:rPr>
              <a:t>If the number of rows is lesser than the number of features, Logistic Regression should not be used, otherwise, it may lead to overfitting.</a:t>
            </a:r>
          </a:p>
          <a:p>
            <a:endParaRPr lang="en-US" dirty="0"/>
          </a:p>
        </p:txBody>
      </p:sp>
      <p:grpSp>
        <p:nvGrpSpPr>
          <p:cNvPr id="10" name="Google Shape;9186;p71">
            <a:extLst>
              <a:ext uri="{FF2B5EF4-FFF2-40B4-BE49-F238E27FC236}">
                <a16:creationId xmlns:a16="http://schemas.microsoft.com/office/drawing/2014/main" id="{7D77D165-CD8C-44B3-BEA4-531206E325C2}"/>
              </a:ext>
            </a:extLst>
          </p:cNvPr>
          <p:cNvGrpSpPr/>
          <p:nvPr/>
        </p:nvGrpSpPr>
        <p:grpSpPr>
          <a:xfrm>
            <a:off x="378135" y="720201"/>
            <a:ext cx="468438" cy="423673"/>
            <a:chOff x="2081650" y="4993750"/>
            <a:chExt cx="483125" cy="483125"/>
          </a:xfrm>
          <a:solidFill>
            <a:schemeClr val="accent1"/>
          </a:solidFill>
        </p:grpSpPr>
        <p:sp>
          <p:nvSpPr>
            <p:cNvPr id="14" name="Google Shape;9187;p71">
              <a:extLst>
                <a:ext uri="{FF2B5EF4-FFF2-40B4-BE49-F238E27FC236}">
                  <a16:creationId xmlns:a16="http://schemas.microsoft.com/office/drawing/2014/main" id="{32B9FF35-2EAA-4EE6-A780-5FAA3E58AC18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188;p71">
              <a:extLst>
                <a:ext uri="{FF2B5EF4-FFF2-40B4-BE49-F238E27FC236}">
                  <a16:creationId xmlns:a16="http://schemas.microsoft.com/office/drawing/2014/main" id="{ECFC2326-D22E-465A-8C21-ECB2F3DF5107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Google Shape;309;p41">
            <a:extLst>
              <a:ext uri="{FF2B5EF4-FFF2-40B4-BE49-F238E27FC236}">
                <a16:creationId xmlns:a16="http://schemas.microsoft.com/office/drawing/2014/main" id="{89481041-B4A8-4E64-9197-0BF1BCCB9F63}"/>
              </a:ext>
            </a:extLst>
          </p:cNvPr>
          <p:cNvSpPr/>
          <p:nvPr/>
        </p:nvSpPr>
        <p:spPr>
          <a:xfrm>
            <a:off x="882005" y="623412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00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32B12A-4AD5-4A14-A035-D5BD1858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5" y="423673"/>
            <a:ext cx="4745135" cy="5727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Over-Fitting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8B1AB-72B7-4BBE-87A4-A517A7E4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1180157"/>
            <a:ext cx="4825875" cy="1250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means that the mathematical equation used to adjust all points, which causes an error in the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reason for its occurrence is 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excessive increase in the data and has no effect 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 the selection of an inappropriate equation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03675-2C2E-490A-9B49-5C504EAC6C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0"/>
          <a:stretch/>
        </p:blipFill>
        <p:spPr>
          <a:xfrm>
            <a:off x="5881609" y="1539089"/>
            <a:ext cx="2696215" cy="25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32B12A-4AD5-4A14-A035-D5BD1858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5" y="423673"/>
            <a:ext cx="4745135" cy="57270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Under-Fitting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8B1AB-72B7-4BBE-87A4-A517A7E4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561" y="1931594"/>
            <a:ext cx="3431642" cy="28928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model is unable to learn, and this is that the mathematical equation is weaker than it has the ability to cover points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9E409-6224-4D2B-B945-4982F1A4B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34" r="-2" b="3767"/>
          <a:stretch/>
        </p:blipFill>
        <p:spPr>
          <a:xfrm>
            <a:off x="5247866" y="1765426"/>
            <a:ext cx="3232016" cy="23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354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1031</Words>
  <Application>Microsoft Office PowerPoint</Application>
  <PresentationFormat>On-screen Show (16:9)</PresentationFormat>
  <Paragraphs>140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Source Sans Pro</vt:lpstr>
      <vt:lpstr>Roboto</vt:lpstr>
      <vt:lpstr>arial</vt:lpstr>
      <vt:lpstr>Noto Naskh Arabic UI</vt:lpstr>
      <vt:lpstr>Times New Roman</vt:lpstr>
      <vt:lpstr>Reem Kufi</vt:lpstr>
      <vt:lpstr>Symbol</vt:lpstr>
      <vt:lpstr>Wingdings</vt:lpstr>
      <vt:lpstr>Simple Meeting by Slidesgo</vt:lpstr>
      <vt:lpstr>Classification</vt:lpstr>
      <vt:lpstr>AGENDA</vt:lpstr>
      <vt:lpstr>What is the meaning of classification? </vt:lpstr>
      <vt:lpstr>Binary Classification</vt:lpstr>
      <vt:lpstr>Multiple Classification</vt:lpstr>
      <vt:lpstr>ADVANTAGES</vt:lpstr>
      <vt:lpstr>DISADVANTAGES</vt:lpstr>
      <vt:lpstr>Over-Fitting</vt:lpstr>
      <vt:lpstr>Under-Fitting</vt:lpstr>
      <vt:lpstr>Over-Fitting &amp; Under-Fitting</vt:lpstr>
      <vt:lpstr>Regularization</vt:lpstr>
      <vt:lpstr>Sigmoid Function</vt:lpstr>
      <vt:lpstr>NOTE:                </vt:lpstr>
      <vt:lpstr>Cost-Function                </vt:lpstr>
      <vt:lpstr>Conditions</vt:lpstr>
      <vt:lpstr>Finding Theta</vt:lpstr>
      <vt:lpstr>Practical example </vt:lpstr>
      <vt:lpstr>PowerPoint Presentation</vt:lpstr>
      <vt:lpstr>PowerPoint Presentation</vt:lpstr>
      <vt:lpstr>     Logistic Regression Model : linear_model.LogisticRegression    Parameters :    tol The amount of permissible tolerance in the error C  regularization random_state   Random data max_iter  max iteration solver              Classification Equation liblinear : small data sag  :big data saga  :big data Outside attributes                coef_ Equation coefficients made through the fitting classes_  future name        n_iter_  iteration are be used  Methods  fit(X, y)  Fitting predict(X)   predicting score(X, y)  score</vt:lpstr>
      <vt:lpstr>Knn</vt:lpstr>
      <vt:lpstr>K-nearest neighbors</vt:lpstr>
      <vt:lpstr>Example</vt:lpstr>
      <vt:lpstr>ADVANTAGES</vt:lpstr>
      <vt:lpstr>DISADVANTAGES</vt:lpstr>
      <vt:lpstr>Coding With Sklearn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20912018100221</cp:lastModifiedBy>
  <cp:revision>48</cp:revision>
  <dcterms:modified xsi:type="dcterms:W3CDTF">2020-12-25T08:31:47Z</dcterms:modified>
</cp:coreProperties>
</file>