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304" r:id="rId3"/>
    <p:sldId id="366" r:id="rId4"/>
    <p:sldId id="403" r:id="rId5"/>
    <p:sldId id="307" r:id="rId6"/>
    <p:sldId id="327" r:id="rId7"/>
    <p:sldId id="370" r:id="rId8"/>
    <p:sldId id="396" r:id="rId9"/>
    <p:sldId id="377" r:id="rId10"/>
    <p:sldId id="402" r:id="rId11"/>
    <p:sldId id="398" r:id="rId12"/>
    <p:sldId id="385" r:id="rId13"/>
    <p:sldId id="399" r:id="rId14"/>
  </p:sldIdLst>
  <p:sldSz cx="9144000" cy="5143500" type="screen16x9"/>
  <p:notesSz cx="6858000" cy="9144000"/>
  <p:embeddedFontLst>
    <p:embeddedFont>
      <p:font typeface="Reem Kufi" panose="020B0604020202020204"/>
      <p:regular r:id="rId16"/>
    </p:embeddedFont>
    <p:embeddedFont>
      <p:font typeface="Source Sans Pro"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A70596-F775-4ADC-8D03-B4C62E138D36}">
  <a:tblStyle styleId="{25A70596-F775-4ADC-8D03-B4C62E138D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85507" autoAdjust="0"/>
  </p:normalViewPr>
  <p:slideViewPr>
    <p:cSldViewPr snapToGrid="0">
      <p:cViewPr varScale="1">
        <p:scale>
          <a:sx n="84" d="100"/>
          <a:sy n="84" d="100"/>
        </p:scale>
        <p:origin x="117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031124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80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1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565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6" name="Google Shape;16;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54" name="Google Shape;54;p10"/>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55" name="Google Shape;55;p10"/>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1761811" y="1148416"/>
            <a:ext cx="5240568" cy="1820091"/>
          </a:xfrm>
          <a:prstGeom prst="rect">
            <a:avLst/>
          </a:prstGeom>
        </p:spPr>
        <p:txBody>
          <a:bodyPr spcFirstLastPara="1" wrap="square" lIns="91425" tIns="91425" rIns="91425" bIns="91425" anchor="ctr" anchorCtr="0">
            <a:noAutofit/>
          </a:bodyPr>
          <a:lstStyle/>
          <a:p>
            <a:pPr lvl="0"/>
            <a:r>
              <a:rPr lang="en-US" b="1" dirty="0" smtClean="0">
                <a:solidFill>
                  <a:srgbClr val="FF0000"/>
                </a:solidFill>
              </a:rPr>
              <a:t>Revision</a:t>
            </a:r>
            <a:r>
              <a:rPr lang="en-US" b="1" dirty="0" smtClean="0"/>
              <a:t/>
            </a:r>
            <a:br>
              <a:rPr lang="en-US" b="1" dirty="0" smtClean="0"/>
            </a:br>
            <a:r>
              <a:rPr lang="en-US" b="1" dirty="0" smtClean="0"/>
              <a:t/>
            </a:r>
            <a:br>
              <a:rPr lang="en-US" b="1" dirty="0" smtClean="0"/>
            </a:br>
            <a:r>
              <a:rPr lang="en-US" sz="5400" b="1" dirty="0" smtClean="0"/>
              <a:t>Deep Learning</a:t>
            </a:r>
            <a:endParaRPr sz="5400" b="1" dirty="0"/>
          </a:p>
        </p:txBody>
      </p:sp>
      <p:sp>
        <p:nvSpPr>
          <p:cNvPr id="190" name="Google Shape;190;p33"/>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صورة 4">
            <a:extLst>
              <a:ext uri="{FF2B5EF4-FFF2-40B4-BE49-F238E27FC236}">
                <a16:creationId xmlns:a16="http://schemas.microsoft.com/office/drawing/2014/main" xmlns="" id="{77BEF594-3F6D-4C82-9376-5FDD637ED905}"/>
              </a:ext>
            </a:extLst>
          </p:cNvPr>
          <p:cNvPicPr>
            <a:picLocks noChangeAspect="1"/>
          </p:cNvPicPr>
          <p:nvPr/>
        </p:nvPicPr>
        <p:blipFill>
          <a:blip r:embed="rId3"/>
          <a:stretch>
            <a:fillRect/>
          </a:stretch>
        </p:blipFill>
        <p:spPr>
          <a:xfrm>
            <a:off x="2431140" y="3670700"/>
            <a:ext cx="4281720" cy="943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17" y="801511"/>
            <a:ext cx="7801682" cy="38833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66358" y="205240"/>
            <a:ext cx="1994457" cy="307777"/>
          </a:xfrm>
          <a:prstGeom prst="rect">
            <a:avLst/>
          </a:prstGeom>
        </p:spPr>
        <p:txBody>
          <a:bodyPr wrap="none">
            <a:spAutoFit/>
          </a:bodyPr>
          <a:lstStyle/>
          <a:p>
            <a:r>
              <a:rPr lang="en-US" b="1" dirty="0"/>
              <a:t>Predict a house price</a:t>
            </a:r>
          </a:p>
        </p:txBody>
      </p:sp>
    </p:spTree>
    <p:extLst>
      <p:ext uri="{BB962C8B-B14F-4D97-AF65-F5344CB8AC3E}">
        <p14:creationId xmlns:p14="http://schemas.microsoft.com/office/powerpoint/2010/main" val="271168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ar-EG"/>
          </a:p>
        </p:txBody>
      </p:sp>
      <p:sp>
        <p:nvSpPr>
          <p:cNvPr id="3" name="Title 2"/>
          <p:cNvSpPr>
            <a:spLocks noGrp="1"/>
          </p:cNvSpPr>
          <p:nvPr>
            <p:ph type="title"/>
          </p:nvPr>
        </p:nvSpPr>
        <p:spPr/>
        <p:txBody>
          <a:bodyPr/>
          <a:lstStyle/>
          <a:p>
            <a:endParaRPr lang="ar-EG"/>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998" t="32311" r="58870" b="14367"/>
          <a:stretch/>
        </p:blipFill>
        <p:spPr bwMode="auto">
          <a:xfrm>
            <a:off x="1107923" y="1208058"/>
            <a:ext cx="7113320" cy="32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63136" y="373622"/>
            <a:ext cx="3331721"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800"/>
              <a:buFont typeface="Reem Kufi"/>
              <a:buNone/>
              <a:defRPr sz="1800" b="0" i="0" u="none" strike="noStrike" cap="none">
                <a:solidFill>
                  <a:schemeClr val="accent1"/>
                </a:solidFill>
                <a:latin typeface="Reem Kufi"/>
                <a:ea typeface="Reem Kufi"/>
                <a:cs typeface="Reem Kufi"/>
                <a:sym typeface="Reem Kufi"/>
              </a:defRPr>
            </a:lvl1pPr>
            <a:lvl2pPr marR="0" lvl="1"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Source Sans Pro"/>
                <a:ea typeface="Source Sans Pro"/>
                <a:cs typeface="Source Sans Pro"/>
                <a:sym typeface="Source Sans Pro"/>
              </a:defRPr>
            </a:lvl9pPr>
          </a:lstStyle>
          <a:p>
            <a:r>
              <a:rPr lang="en-US" dirty="0" smtClean="0"/>
              <a:t>What </a:t>
            </a:r>
            <a:r>
              <a:rPr lang="en-US" dirty="0"/>
              <a:t>are the activation functions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ar-EG"/>
          </a:p>
        </p:txBody>
      </p:sp>
      <p:sp>
        <p:nvSpPr>
          <p:cNvPr id="3" name="Title 2"/>
          <p:cNvSpPr>
            <a:spLocks noGrp="1"/>
          </p:cNvSpPr>
          <p:nvPr>
            <p:ph type="title"/>
          </p:nvPr>
        </p:nvSpPr>
        <p:spPr/>
        <p:txBody>
          <a:bodyPr/>
          <a:lstStyle/>
          <a:p>
            <a:endParaRPr lang="ar-EG"/>
          </a:p>
        </p:txBody>
      </p:sp>
      <p:sp>
        <p:nvSpPr>
          <p:cNvPr id="4" name="Title 1"/>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rmAutofit fontScale="97500"/>
          </a:bodyPr>
          <a:lstStyle/>
          <a:p>
            <a:pPr marL="0" marR="0" lvl="0" indent="0" algn="ctr" defTabSz="914400" rtl="0" eaLnBrk="1" fontAlgn="auto" latinLnBrk="0" hangingPunct="1">
              <a:lnSpc>
                <a:spcPct val="100000"/>
              </a:lnSpc>
              <a:spcBef>
                <a:spcPts val="0"/>
              </a:spcBef>
              <a:spcAft>
                <a:spcPts val="0"/>
              </a:spcAft>
              <a:buClr>
                <a:schemeClr val="accent1"/>
              </a:buClr>
              <a:buSzPts val="1800"/>
              <a:buFont typeface="Reem Kufi"/>
              <a:buNone/>
              <a:tabLst/>
              <a:defRPr/>
            </a:pPr>
            <a:r>
              <a:rPr kumimoji="0" lang="en-US" sz="1800" b="0" i="0" u="none" strike="noStrike" kern="0" cap="none" spc="0" normalizeH="0" baseline="0" noProof="0" dirty="0" smtClean="0">
                <a:ln>
                  <a:noFill/>
                </a:ln>
                <a:solidFill>
                  <a:schemeClr val="accent1"/>
                </a:solidFill>
                <a:effectLst/>
                <a:uLnTx/>
                <a:uFillTx/>
                <a:latin typeface="Reem Kufi"/>
                <a:ea typeface="Reem Kufi"/>
                <a:cs typeface="Reem Kufi"/>
                <a:sym typeface="Reem Kufi"/>
              </a:rPr>
              <a:t>Do you think Deep Learning is Better than Machine Learning? If so, why? </a:t>
            </a:r>
            <a:endParaRPr kumimoji="0" lang="en-US" sz="1800" b="0" i="0" u="none" strike="noStrike" kern="0" cap="none" spc="0" normalizeH="0" baseline="0" noProof="0" dirty="0">
              <a:ln>
                <a:noFill/>
              </a:ln>
              <a:solidFill>
                <a:schemeClr val="accent1"/>
              </a:solidFill>
              <a:effectLst/>
              <a:uLnTx/>
              <a:uFillTx/>
              <a:latin typeface="Reem Kufi"/>
              <a:ea typeface="Reem Kufi"/>
              <a:cs typeface="Reem Kufi"/>
              <a:sym typeface="Reem Kufi"/>
            </a:endParaRPr>
          </a:p>
        </p:txBody>
      </p:sp>
      <p:pic>
        <p:nvPicPr>
          <p:cNvPr id="5" name="Picture 2" descr="E:\courses folders\GSC\course3-DL\12804148-screen-shot-2019-12-04-at-105825-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371600"/>
            <a:ext cx="7896225" cy="3128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4" descr="E:\courses folders\GSC\course3-DL\12804131-screen-shot-2019-12-04-at-110339-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16" y="1011969"/>
            <a:ext cx="7829551"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88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5" name="صورة 4">
            <a:extLst>
              <a:ext uri="{FF2B5EF4-FFF2-40B4-BE49-F238E27FC236}">
                <a16:creationId xmlns:a16="http://schemas.microsoft.com/office/drawing/2014/main" xmlns="" id="{FBA5D195-6EC5-4027-91E2-1269F1CDC171}"/>
              </a:ext>
            </a:extLst>
          </p:cNvPr>
          <p:cNvPicPr>
            <a:picLocks noChangeAspect="1"/>
          </p:cNvPicPr>
          <p:nvPr/>
        </p:nvPicPr>
        <p:blipFill>
          <a:blip r:embed="rId3"/>
          <a:stretch>
            <a:fillRect/>
          </a:stretch>
        </p:blipFill>
        <p:spPr>
          <a:xfrm>
            <a:off x="91815" y="0"/>
            <a:ext cx="1923292" cy="423673"/>
          </a:xfrm>
          <a:prstGeom prst="rect">
            <a:avLst/>
          </a:prstGeom>
        </p:spPr>
      </p:pic>
      <p:sp>
        <p:nvSpPr>
          <p:cNvPr id="4" name="Google Shape;229;p37"/>
          <p:cNvSpPr/>
          <p:nvPr/>
        </p:nvSpPr>
        <p:spPr>
          <a:xfrm rot="5400000">
            <a:off x="4290238" y="-5236"/>
            <a:ext cx="45719" cy="232582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1738893" y="298042"/>
            <a:ext cx="5803192" cy="830997"/>
          </a:xfrm>
          <a:prstGeom prst="rect">
            <a:avLst/>
          </a:prstGeom>
        </p:spPr>
        <p:txBody>
          <a:bodyPr wrap="none">
            <a:spAutoFit/>
          </a:bodyPr>
          <a:lstStyle/>
          <a:p>
            <a:pPr algn="ctr"/>
            <a:r>
              <a:rPr lang="en-US" sz="2400" dirty="0" smtClean="0"/>
              <a:t>Differentiate between </a:t>
            </a:r>
          </a:p>
          <a:p>
            <a:pPr algn="ctr"/>
            <a:r>
              <a:rPr lang="en-US" sz="2400" dirty="0" smtClean="0"/>
              <a:t>AI, Machine Learning and Deep Learning</a:t>
            </a:r>
            <a:endParaRPr lang="en-US" sz="2200" b="1" dirty="0">
              <a:solidFill>
                <a:schemeClr val="dk2"/>
              </a:solidFill>
              <a:latin typeface="Source Sans Pro"/>
              <a:ea typeface="Source Sans Pro"/>
              <a:cs typeface="Source Sans Pro"/>
              <a:sym typeface="Source Sans Pro"/>
            </a:endParaRPr>
          </a:p>
        </p:txBody>
      </p:sp>
      <p:pic>
        <p:nvPicPr>
          <p:cNvPr id="1026" name="Picture 2" descr="Image may contain: text that says &quot;ARTIFICIAL INTELLIGENCE IS NOT NEW ARTIFICIAL INTELLIGENCE Any technique which enables computers mimic human behavior behavior MACHINE LEARNING techniques that give computers the ability learn without being explicitly programmed DEEP LEARNING subset ML which make the computation of multi-layer neural networks feasible 1950's 1960's 1970's DRACLE 1980's 1990's 2000's 2010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320" y="1427081"/>
            <a:ext cx="7525730" cy="3097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849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767131"/>
            <a:ext cx="8520600" cy="3991359"/>
          </a:xfrm>
          <a:prstGeom prst="rect">
            <a:avLst/>
          </a:prstGeom>
          <a:noFill/>
          <a:ln>
            <a:noFill/>
          </a:ln>
        </p:spPr>
        <p:txBody>
          <a:bodyPr spcFirstLastPara="1" wrap="square" lIns="91425" tIns="91425" rIns="91425" bIns="91425" anchor="t" anchorCtr="0">
            <a:normAutofit/>
          </a:bodyPr>
          <a:lstStyle/>
          <a:p>
            <a:pPr marL="457200" marR="0" lvl="0" indent="-342900" defTabSz="914400" rtl="0" eaLnBrk="1" fontAlgn="auto" latinLnBrk="0" hangingPunct="1">
              <a:lnSpc>
                <a:spcPct val="100000"/>
              </a:lnSpc>
              <a:spcBef>
                <a:spcPts val="0"/>
              </a:spcBef>
              <a:spcAft>
                <a:spcPts val="0"/>
              </a:spcAft>
              <a:buClr>
                <a:schemeClr val="dk2"/>
              </a:buClr>
              <a:buSzPts val="2200"/>
              <a:buFont typeface="Wingdings" pitchFamily="2" charset="2"/>
              <a:buChar char="Ø"/>
              <a:tabLst/>
              <a:defRPr/>
            </a:pPr>
            <a:r>
              <a:rPr kumimoji="0" lang="en-US" sz="2400" i="0" u="none" strike="noStrike" kern="0" cap="none" spc="0" normalizeH="0" baseline="0" noProof="0" dirty="0" smtClean="0">
                <a:ln>
                  <a:noFill/>
                </a:ln>
                <a:solidFill>
                  <a:schemeClr val="dk2"/>
                </a:solidFill>
                <a:effectLst/>
                <a:uLnTx/>
                <a:uFillTx/>
                <a:latin typeface="Source Sans Pro"/>
                <a:ea typeface="Source Sans Pro"/>
                <a:cs typeface="+mj-cs"/>
                <a:sym typeface="Source Sans Pro"/>
              </a:rPr>
              <a:t>Artificial Intelligence is a technique which enables machines to mimic human behavior. </a:t>
            </a:r>
          </a:p>
          <a:p>
            <a:pPr marL="457200" marR="0" lvl="0" indent="-342900" defTabSz="914400" rtl="0" eaLnBrk="1" fontAlgn="auto" latinLnBrk="0" hangingPunct="1">
              <a:lnSpc>
                <a:spcPct val="100000"/>
              </a:lnSpc>
              <a:spcBef>
                <a:spcPts val="0"/>
              </a:spcBef>
              <a:spcAft>
                <a:spcPts val="0"/>
              </a:spcAft>
              <a:buClr>
                <a:schemeClr val="dk2"/>
              </a:buClr>
              <a:buSzPts val="2200"/>
              <a:buFont typeface="Wingdings" pitchFamily="2" charset="2"/>
              <a:buChar char="Ø"/>
              <a:tabLst/>
              <a:defRPr/>
            </a:pPr>
            <a:r>
              <a:rPr kumimoji="0" lang="en-US" sz="2400" i="0" u="none" strike="noStrike" kern="0" cap="none" spc="0" normalizeH="0" baseline="0" noProof="0" dirty="0" smtClean="0">
                <a:ln>
                  <a:noFill/>
                </a:ln>
                <a:solidFill>
                  <a:schemeClr val="dk2"/>
                </a:solidFill>
                <a:effectLst/>
                <a:uLnTx/>
                <a:uFillTx/>
                <a:latin typeface="Source Sans Pro"/>
                <a:ea typeface="Source Sans Pro"/>
                <a:cs typeface="+mj-cs"/>
                <a:sym typeface="Source Sans Pro"/>
              </a:rPr>
              <a:t>Machine Learning is a subset of AI technique which uses statistical methods to enable machines to improve with experience.</a:t>
            </a:r>
          </a:p>
          <a:p>
            <a:pPr marL="457200" marR="0" lvl="0" indent="-342900" defTabSz="914400" rtl="0" eaLnBrk="1" fontAlgn="auto" latinLnBrk="0" hangingPunct="1">
              <a:lnSpc>
                <a:spcPct val="100000"/>
              </a:lnSpc>
              <a:spcBef>
                <a:spcPts val="0"/>
              </a:spcBef>
              <a:spcAft>
                <a:spcPts val="0"/>
              </a:spcAft>
              <a:buClr>
                <a:schemeClr val="dk2"/>
              </a:buClr>
              <a:buSzPts val="2200"/>
              <a:buFont typeface="Wingdings" pitchFamily="2" charset="2"/>
              <a:buChar char="Ø"/>
              <a:tabLst/>
              <a:defRPr/>
            </a:pPr>
            <a:r>
              <a:rPr kumimoji="0" lang="en-US" sz="2400" i="0" u="none" strike="noStrike" kern="0" cap="none" spc="0" normalizeH="0" baseline="0" noProof="0" dirty="0" smtClean="0">
                <a:ln>
                  <a:noFill/>
                </a:ln>
                <a:solidFill>
                  <a:schemeClr val="dk2"/>
                </a:solidFill>
                <a:effectLst/>
                <a:uLnTx/>
                <a:uFillTx/>
                <a:latin typeface="Source Sans Pro"/>
                <a:ea typeface="Source Sans Pro"/>
                <a:cs typeface="+mj-cs"/>
                <a:sym typeface="Source Sans Pro"/>
              </a:rPr>
              <a:t>Deep learning is a subset of ML which make the computation of multi-layer neural network feasible. It uses Neural networks to simulate human-like decision making</a:t>
            </a:r>
            <a:r>
              <a:rPr kumimoji="0" lang="en-US" sz="2400" i="0" u="none" strike="noStrike" kern="0" cap="none" spc="0" normalizeH="0" baseline="0" noProof="0" dirty="0" smtClean="0">
                <a:ln>
                  <a:noFill/>
                </a:ln>
                <a:solidFill>
                  <a:schemeClr val="dk2"/>
                </a:solidFill>
                <a:effectLst/>
                <a:uLnTx/>
                <a:uFillTx/>
                <a:latin typeface="Source Sans Pro"/>
                <a:ea typeface="Source Sans Pro"/>
                <a:cs typeface="+mj-cs"/>
                <a:sym typeface="Source Sans Pro"/>
              </a:rPr>
              <a:t>.</a:t>
            </a:r>
            <a:endParaRPr kumimoji="0" lang="en-US" sz="2400" i="0" u="none" strike="noStrike" kern="0" cap="none" spc="0" normalizeH="0" baseline="0" noProof="0" dirty="0">
              <a:ln>
                <a:noFill/>
              </a:ln>
              <a:solidFill>
                <a:schemeClr val="dk2"/>
              </a:solidFill>
              <a:effectLst/>
              <a:uLnTx/>
              <a:uFillTx/>
              <a:latin typeface="Source Sans Pro"/>
              <a:ea typeface="Source Sans Pro"/>
              <a:cs typeface="+mj-cs"/>
              <a:sym typeface="Source Sans Pr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may contain: text that says &quot;Rules Data Traditional Programming Answers Answers Data Machine Learning Rul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085" y="999065"/>
            <a:ext cx="60198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85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5" name="صورة 4">
            <a:extLst>
              <a:ext uri="{FF2B5EF4-FFF2-40B4-BE49-F238E27FC236}">
                <a16:creationId xmlns:a16="http://schemas.microsoft.com/office/drawing/2014/main" xmlns="" id="{DF884EA7-3A0D-4DCF-AAD7-507C402E0BA8}"/>
              </a:ext>
            </a:extLst>
          </p:cNvPr>
          <p:cNvPicPr>
            <a:picLocks noChangeAspect="1"/>
          </p:cNvPicPr>
          <p:nvPr/>
        </p:nvPicPr>
        <p:blipFill>
          <a:blip r:embed="rId3"/>
          <a:stretch>
            <a:fillRect/>
          </a:stretch>
        </p:blipFill>
        <p:spPr>
          <a:xfrm>
            <a:off x="81183" y="4653125"/>
            <a:ext cx="1923292" cy="423673"/>
          </a:xfrm>
          <a:prstGeom prst="rect">
            <a:avLst/>
          </a:prstGeom>
        </p:spPr>
      </p:pic>
      <p:sp>
        <p:nvSpPr>
          <p:cNvPr id="6" name="TextBox 5"/>
          <p:cNvSpPr txBox="1"/>
          <p:nvPr/>
        </p:nvSpPr>
        <p:spPr>
          <a:xfrm>
            <a:off x="869246" y="485423"/>
            <a:ext cx="2652888"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Discovering deep learning</a:t>
            </a:r>
          </a:p>
        </p:txBody>
      </p:sp>
      <p:sp>
        <p:nvSpPr>
          <p:cNvPr id="8" name="Rounded Rectangle 7"/>
          <p:cNvSpPr/>
          <p:nvPr/>
        </p:nvSpPr>
        <p:spPr>
          <a:xfrm>
            <a:off x="3194756" y="1038578"/>
            <a:ext cx="2133600" cy="45155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nervous cells</a:t>
            </a:r>
            <a:endParaRPr lang="en-US" b="1" dirty="0"/>
          </a:p>
        </p:txBody>
      </p:sp>
      <p:pic>
        <p:nvPicPr>
          <p:cNvPr id="9" name="Picture 8"/>
          <p:cNvPicPr>
            <a:picLocks noChangeAspect="1"/>
          </p:cNvPicPr>
          <p:nvPr/>
        </p:nvPicPr>
        <p:blipFill>
          <a:blip r:embed="rId4"/>
          <a:stretch>
            <a:fillRect/>
          </a:stretch>
        </p:blipFill>
        <p:spPr>
          <a:xfrm>
            <a:off x="1042829" y="1750113"/>
            <a:ext cx="3934736" cy="1946099"/>
          </a:xfrm>
          <a:prstGeom prst="rect">
            <a:avLst/>
          </a:prstGeom>
        </p:spPr>
      </p:pic>
      <p:sp>
        <p:nvSpPr>
          <p:cNvPr id="10" name="Rectangle 9"/>
          <p:cNvSpPr/>
          <p:nvPr/>
        </p:nvSpPr>
        <p:spPr>
          <a:xfrm>
            <a:off x="5198533" y="1993097"/>
            <a:ext cx="3448756" cy="1384995"/>
          </a:xfrm>
          <a:prstGeom prst="rect">
            <a:avLst/>
          </a:prstGeom>
        </p:spPr>
        <p:txBody>
          <a:bodyPr wrap="square">
            <a:spAutoFit/>
          </a:bodyPr>
          <a:lstStyle/>
          <a:p>
            <a:r>
              <a:rPr lang="en-US" dirty="0" smtClean="0"/>
              <a:t>1 - Dendrite </a:t>
            </a:r>
            <a:r>
              <a:rPr lang="en-US" dirty="0"/>
              <a:t>is the input</a:t>
            </a:r>
            <a:r>
              <a:rPr lang="en-US" dirty="0" smtClean="0"/>
              <a:t>.</a:t>
            </a:r>
          </a:p>
          <a:p>
            <a:endParaRPr lang="en-US" dirty="0"/>
          </a:p>
          <a:p>
            <a:r>
              <a:rPr lang="en-US" dirty="0" smtClean="0"/>
              <a:t>2 - The axon </a:t>
            </a:r>
            <a:r>
              <a:rPr lang="en-US" dirty="0"/>
              <a:t>is where the calculations are </a:t>
            </a:r>
            <a:r>
              <a:rPr lang="en-US" dirty="0" smtClean="0"/>
              <a:t>done and transfer data.</a:t>
            </a:r>
          </a:p>
          <a:p>
            <a:endParaRPr lang="en-US" dirty="0"/>
          </a:p>
          <a:p>
            <a:r>
              <a:rPr lang="en-US" dirty="0" smtClean="0"/>
              <a:t>3 - At </a:t>
            </a:r>
            <a:r>
              <a:rPr lang="en-US" dirty="0"/>
              <a:t>the end, he will get his results</a:t>
            </a:r>
          </a:p>
        </p:txBody>
      </p:sp>
    </p:spTree>
    <p:extLst>
      <p:ext uri="{BB962C8B-B14F-4D97-AF65-F5344CB8AC3E}">
        <p14:creationId xmlns:p14="http://schemas.microsoft.com/office/powerpoint/2010/main" val="406179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29279" y="445025"/>
            <a:ext cx="8520600" cy="572700"/>
          </a:xfrm>
          <a:prstGeom prst="rect">
            <a:avLst/>
          </a:prstGeom>
          <a:noFill/>
          <a:ln>
            <a:noFill/>
          </a:ln>
        </p:spPr>
        <p:txBody>
          <a:bodyPr spcFirstLastPara="1" wrap="square" lIns="91425" tIns="91425" rIns="91425" bIns="91425" anchor="t" anchorCtr="0">
            <a:normAutofit fontScale="97500"/>
          </a:bodyPr>
          <a:lstStyle/>
          <a:p>
            <a:pPr marL="0" marR="0" lvl="0" indent="0" algn="ctr" defTabSz="914400" rtl="0" eaLnBrk="1" fontAlgn="auto" latinLnBrk="0" hangingPunct="1">
              <a:lnSpc>
                <a:spcPct val="100000"/>
              </a:lnSpc>
              <a:spcBef>
                <a:spcPts val="0"/>
              </a:spcBef>
              <a:spcAft>
                <a:spcPts val="0"/>
              </a:spcAft>
              <a:buClr>
                <a:schemeClr val="accent1"/>
              </a:buClr>
              <a:buSzPts val="1800"/>
              <a:buFont typeface="Reem Kufi"/>
              <a:buNone/>
              <a:tabLst/>
              <a:defRPr/>
            </a:pPr>
            <a:r>
              <a:rPr kumimoji="0" lang="en-US" sz="1800" b="0" i="0" u="none" strike="noStrike" kern="0" cap="none" spc="0" normalizeH="0" baseline="0" noProof="0" dirty="0" smtClean="0">
                <a:ln>
                  <a:noFill/>
                </a:ln>
                <a:solidFill>
                  <a:schemeClr val="accent1"/>
                </a:solidFill>
                <a:effectLst/>
                <a:uLnTx/>
                <a:uFillTx/>
                <a:latin typeface="Reem Kufi"/>
                <a:ea typeface="Reem Kufi"/>
                <a:cs typeface="Reem Kufi"/>
                <a:sym typeface="Reem Kufi"/>
              </a:rPr>
              <a:t> </a:t>
            </a:r>
            <a:r>
              <a:rPr kumimoji="0" lang="en-US" sz="1800" b="0" i="0" u="none" strike="noStrike" kern="0" cap="none" spc="0" normalizeH="0" baseline="0" noProof="0" dirty="0" smtClean="0">
                <a:ln>
                  <a:noFill/>
                </a:ln>
                <a:solidFill>
                  <a:schemeClr val="accent1"/>
                </a:solidFill>
                <a:effectLst/>
                <a:uLnTx/>
                <a:uFillTx/>
                <a:latin typeface="Reem Kufi"/>
                <a:ea typeface="Reem Kufi"/>
                <a:cs typeface="Reem Kufi"/>
                <a:sym typeface="Reem Kufi"/>
              </a:rPr>
              <a:t>How does it Work?</a:t>
            </a:r>
            <a:endParaRPr kumimoji="0" lang="en-US" sz="1800" b="0" i="0" u="none" strike="noStrike" kern="0" cap="none" spc="0" normalizeH="0" baseline="0" noProof="0" dirty="0">
              <a:ln>
                <a:noFill/>
              </a:ln>
              <a:solidFill>
                <a:schemeClr val="accent1"/>
              </a:solidFill>
              <a:effectLst/>
              <a:uLnTx/>
              <a:uFillTx/>
              <a:latin typeface="Reem Kufi"/>
              <a:ea typeface="Reem Kufi"/>
              <a:cs typeface="Reem Kufi"/>
              <a:sym typeface="Reem Kufi"/>
            </a:endParaRPr>
          </a:p>
        </p:txBody>
      </p:sp>
      <p:pic>
        <p:nvPicPr>
          <p:cNvPr id="2" name="Picture 1"/>
          <p:cNvPicPr>
            <a:picLocks noChangeAspect="1"/>
          </p:cNvPicPr>
          <p:nvPr/>
        </p:nvPicPr>
        <p:blipFill>
          <a:blip r:embed="rId2"/>
          <a:stretch>
            <a:fillRect/>
          </a:stretch>
        </p:blipFill>
        <p:spPr>
          <a:xfrm>
            <a:off x="1177502" y="1420988"/>
            <a:ext cx="4483523" cy="2135011"/>
          </a:xfrm>
          <a:prstGeom prst="rect">
            <a:avLst/>
          </a:prstGeom>
        </p:spPr>
      </p:pic>
    </p:spTree>
    <p:extLst>
      <p:ext uri="{BB962C8B-B14F-4D97-AF65-F5344CB8AC3E}">
        <p14:creationId xmlns:p14="http://schemas.microsoft.com/office/powerpoint/2010/main" val="2118194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ts val="1800"/>
              <a:buFont typeface="Reem Kufi"/>
              <a:buNone/>
              <a:tabLst/>
              <a:defRPr/>
            </a:pPr>
            <a:endParaRPr kumimoji="0" lang="en-US" sz="1800" b="0" i="0" u="none" strike="noStrike" kern="0" cap="none" spc="0" normalizeH="0" baseline="0" noProof="0" dirty="0">
              <a:ln>
                <a:noFill/>
              </a:ln>
              <a:solidFill>
                <a:schemeClr val="accent1"/>
              </a:solidFill>
              <a:effectLst/>
              <a:uLnTx/>
              <a:uFillTx/>
              <a:latin typeface="Reem Kufi"/>
              <a:ea typeface="Reem Kufi"/>
              <a:cs typeface="Reem Kufi"/>
              <a:sym typeface="Reem Kufi"/>
            </a:endParaRPr>
          </a:p>
        </p:txBody>
      </p:sp>
      <p:pic>
        <p:nvPicPr>
          <p:cNvPr id="2" name="Picture 1"/>
          <p:cNvPicPr>
            <a:picLocks noChangeAspect="1"/>
          </p:cNvPicPr>
          <p:nvPr/>
        </p:nvPicPr>
        <p:blipFill>
          <a:blip r:embed="rId2"/>
          <a:stretch>
            <a:fillRect/>
          </a:stretch>
        </p:blipFill>
        <p:spPr>
          <a:xfrm>
            <a:off x="1884540" y="1492249"/>
            <a:ext cx="4967816" cy="2753247"/>
          </a:xfrm>
          <a:prstGeom prst="rect">
            <a:avLst/>
          </a:prstGeom>
        </p:spPr>
      </p:pic>
      <p:sp>
        <p:nvSpPr>
          <p:cNvPr id="3" name="Rectangle 2"/>
          <p:cNvSpPr/>
          <p:nvPr/>
        </p:nvSpPr>
        <p:spPr>
          <a:xfrm>
            <a:off x="406400" y="308434"/>
            <a:ext cx="6185606" cy="646331"/>
          </a:xfrm>
          <a:prstGeom prst="rect">
            <a:avLst/>
          </a:prstGeom>
        </p:spPr>
        <p:txBody>
          <a:bodyPr wrap="square">
            <a:spAutoFit/>
          </a:bodyPr>
          <a:lstStyle/>
          <a:p>
            <a:r>
              <a:rPr lang="en-US" sz="1800" dirty="0"/>
              <a:t>From the previous example we were inspired by the idea of using the neural network for deep learning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ar-EG"/>
          </a:p>
        </p:txBody>
      </p:sp>
      <p:sp>
        <p:nvSpPr>
          <p:cNvPr id="3" name="Title 2"/>
          <p:cNvSpPr>
            <a:spLocks noGrp="1"/>
          </p:cNvSpPr>
          <p:nvPr>
            <p:ph type="title"/>
          </p:nvPr>
        </p:nvSpPr>
        <p:spPr/>
        <p:txBody>
          <a:bodyPr/>
          <a:lstStyle/>
          <a:p>
            <a:endParaRPr lang="ar-EG"/>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49" t="41447" r="56594" b="13816"/>
          <a:stretch/>
        </p:blipFill>
        <p:spPr bwMode="auto">
          <a:xfrm>
            <a:off x="436729" y="1305921"/>
            <a:ext cx="7929349" cy="245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29279" y="445025"/>
            <a:ext cx="8520600" cy="572700"/>
          </a:xfrm>
          <a:prstGeom prst="rect">
            <a:avLst/>
          </a:prstGeom>
          <a:noFill/>
          <a:ln>
            <a:noFill/>
          </a:ln>
        </p:spPr>
        <p:txBody>
          <a:bodyPr spcFirstLastPara="1" wrap="square" lIns="91425" tIns="91425" rIns="91425" bIns="91425" anchor="t" anchorCtr="0">
            <a:normAutofit fontScale="97500"/>
          </a:bodyPr>
          <a:lstStyle/>
          <a:p>
            <a:pPr marL="0" marR="0" lvl="0" indent="0" algn="ctr" defTabSz="914400" rtl="0" eaLnBrk="1" fontAlgn="auto" latinLnBrk="0" hangingPunct="1">
              <a:lnSpc>
                <a:spcPct val="100000"/>
              </a:lnSpc>
              <a:spcBef>
                <a:spcPts val="0"/>
              </a:spcBef>
              <a:spcAft>
                <a:spcPts val="0"/>
              </a:spcAft>
              <a:buClr>
                <a:schemeClr val="accent1"/>
              </a:buClr>
              <a:buSzPts val="1800"/>
              <a:buFont typeface="Reem Kufi"/>
              <a:buNone/>
              <a:tabLst/>
              <a:defRPr/>
            </a:pPr>
            <a:r>
              <a:rPr kumimoji="0" lang="en-US" sz="1800" b="0" i="0" u="none" strike="noStrike" kern="0" cap="none" spc="0" normalizeH="0" baseline="0" noProof="0" dirty="0" smtClean="0">
                <a:ln>
                  <a:noFill/>
                </a:ln>
                <a:solidFill>
                  <a:schemeClr val="accent1"/>
                </a:solidFill>
                <a:effectLst/>
                <a:uLnTx/>
                <a:uFillTx/>
                <a:latin typeface="Reem Kufi"/>
                <a:ea typeface="Reem Kufi"/>
                <a:cs typeface="Reem Kufi"/>
                <a:sym typeface="Reem Kufi"/>
              </a:rPr>
              <a:t>What is Perceptron ? And How does it Work?</a:t>
            </a:r>
            <a:endParaRPr kumimoji="0" lang="en-US" sz="1800" b="0" i="0" u="none" strike="noStrike" kern="0" cap="none" spc="0" normalizeH="0" baseline="0" noProof="0" dirty="0">
              <a:ln>
                <a:noFill/>
              </a:ln>
              <a:solidFill>
                <a:schemeClr val="accent1"/>
              </a:solidFill>
              <a:effectLst/>
              <a:uLnTx/>
              <a:uFillTx/>
              <a:latin typeface="Reem Kufi"/>
              <a:ea typeface="Reem Kufi"/>
              <a:cs typeface="Reem Kufi"/>
              <a:sym typeface="Reem Kuf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ar-EG"/>
          </a:p>
        </p:txBody>
      </p:sp>
      <p:sp>
        <p:nvSpPr>
          <p:cNvPr id="3" name="Title 2"/>
          <p:cNvSpPr>
            <a:spLocks noGrp="1"/>
          </p:cNvSpPr>
          <p:nvPr>
            <p:ph type="title"/>
          </p:nvPr>
        </p:nvSpPr>
        <p:spPr/>
        <p:txBody>
          <a:bodyPr/>
          <a:lstStyle/>
          <a:p>
            <a:endParaRPr lang="ar-EG"/>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32" t="16119" r="55081" b="6250"/>
          <a:stretch/>
        </p:blipFill>
        <p:spPr bwMode="auto">
          <a:xfrm>
            <a:off x="573205" y="395785"/>
            <a:ext cx="8163967" cy="4203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166</Words>
  <Application>Microsoft Office PowerPoint</Application>
  <PresentationFormat>On-screen Show (16:9)</PresentationFormat>
  <Paragraphs>19</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Reem Kufi</vt:lpstr>
      <vt:lpstr>Source Sans Pro</vt:lpstr>
      <vt:lpstr>Wingdings</vt:lpstr>
      <vt:lpstr>Arial</vt:lpstr>
      <vt:lpstr>Simple Meeting by Slidesgo</vt:lpstr>
      <vt:lpstr>Revision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MEETING</dc:title>
  <dc:creator>Mohamed</dc:creator>
  <cp:lastModifiedBy>Tolba</cp:lastModifiedBy>
  <cp:revision>48</cp:revision>
  <dcterms:modified xsi:type="dcterms:W3CDTF">2021-01-29T12:00:22Z</dcterms:modified>
</cp:coreProperties>
</file>