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319" r:id="rId3"/>
    <p:sldId id="320" r:id="rId4"/>
    <p:sldId id="321" r:id="rId5"/>
    <p:sldId id="322" r:id="rId6"/>
    <p:sldId id="323" r:id="rId7"/>
    <p:sldId id="324" r:id="rId8"/>
    <p:sldId id="260" r:id="rId9"/>
    <p:sldId id="317" r:id="rId10"/>
    <p:sldId id="304" r:id="rId11"/>
    <p:sldId id="305" r:id="rId12"/>
    <p:sldId id="306" r:id="rId13"/>
    <p:sldId id="307" r:id="rId14"/>
    <p:sldId id="308" r:id="rId15"/>
    <p:sldId id="309" r:id="rId16"/>
    <p:sldId id="314" r:id="rId17"/>
    <p:sldId id="316" r:id="rId18"/>
    <p:sldId id="318" r:id="rId19"/>
    <p:sldId id="303" r:id="rId20"/>
  </p:sldIdLst>
  <p:sldSz cx="9144000" cy="5143500" type="screen16x9"/>
  <p:notesSz cx="6858000" cy="9144000"/>
  <p:embeddedFontLst>
    <p:embeddedFont>
      <p:font typeface="Source Sans Pro" charset="0"/>
      <p:regular r:id="rId22"/>
    </p:embeddedFont>
    <p:embeddedFont>
      <p:font typeface="Reem Kufi"/>
      <p:regular r:id="rId23"/>
    </p:embeddedFont>
    <p:embeddedFont>
      <p:font typeface="Arabic Typesetting" pitchFamily="66" charset="-78"/>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5A70596-F775-4ADC-8D03-B4C62E138D36}">
  <a:tblStyle styleId="{25A70596-F775-4ADC-8D03-B4C62E138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94660"/>
  </p:normalViewPr>
  <p:slideViewPr>
    <p:cSldViewPr snapToGrid="0">
      <p:cViewPr>
        <p:scale>
          <a:sx n="100" d="100"/>
          <a:sy n="100" d="100"/>
        </p:scale>
        <p:origin x="-1014"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461890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https://docs.opencv.org/master/d1/db7/tutorial_py_histogram_begins.html</a:t>
            </a:r>
            <a:endParaRPr lang="en-US" dirty="0"/>
          </a:p>
        </p:txBody>
      </p:sp>
    </p:spTree>
    <p:extLst>
      <p:ext uri="{BB962C8B-B14F-4D97-AF65-F5344CB8AC3E}">
        <p14:creationId xmlns:p14="http://schemas.microsoft.com/office/powerpoint/2010/main" val="293744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https://opencv-python-tutroals.readthedocs.io/en/latest/py_tutorials/py_core/py_image_arithmetics/py_image_arithmetics.html#image-arithmetics</a:t>
            </a:r>
            <a:endParaRPr lang="en-US" dirty="0"/>
          </a:p>
        </p:txBody>
      </p:sp>
    </p:spTree>
    <p:extLst>
      <p:ext uri="{BB962C8B-B14F-4D97-AF65-F5344CB8AC3E}">
        <p14:creationId xmlns:p14="http://schemas.microsoft.com/office/powerpoint/2010/main" val="304502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point">
  <p:cSld name="BLANK_2">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3"/>
          <p:cNvSpPr txBox="1">
            <a:spLocks noGrp="1"/>
          </p:cNvSpPr>
          <p:nvPr>
            <p:ph type="subTitle" idx="1"/>
          </p:nvPr>
        </p:nvSpPr>
        <p:spPr>
          <a:xfrm>
            <a:off x="4830800" y="1564700"/>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smtClean="0">
                <a:ln>
                  <a:noFill/>
                </a:ln>
                <a:solidFill>
                  <a:schemeClr val="bg2"/>
                </a:solidFill>
                <a:effectLst/>
                <a:uLnTx/>
                <a:uFillTx/>
                <a:latin typeface="Helvetica 75 Bold" panose="020B0804020202020204" pitchFamily="34" charset="0"/>
                <a:ea typeface="+mn-ea"/>
                <a:cs typeface="+mn-cs"/>
              </a:rPr>
              <a:t>Orange Restricted</a:t>
            </a:r>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04616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59" r:id="rId4"/>
    <p:sldLayoutId id="2147483660"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2431140" y="1503806"/>
            <a:ext cx="3865952"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t>Image Processing</a:t>
            </a:r>
            <a:endParaRPr b="1" dirty="0"/>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 xmlns:a16="http://schemas.microsoft.com/office/drawing/2014/main" id="{77BEF594-3F6D-4C82-9376-5FDD637ED905}"/>
              </a:ext>
            </a:extLst>
          </p:cNvPr>
          <p:cNvPicPr>
            <a:picLocks noChangeAspect="1"/>
          </p:cNvPicPr>
          <p:nvPr/>
        </p:nvPicPr>
        <p:blipFill>
          <a:blip r:embed="rId3"/>
          <a:stretch>
            <a:fillRect/>
          </a:stretch>
        </p:blipFill>
        <p:spPr>
          <a:xfrm>
            <a:off x="2431140" y="3670700"/>
            <a:ext cx="4281720" cy="943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74517" y="896442"/>
            <a:ext cx="7824355" cy="2761158"/>
          </a:xfrm>
        </p:spPr>
        <p:txBody>
          <a:bodyPr/>
          <a:lstStyle/>
          <a:p>
            <a:r>
              <a:rPr lang="en-US" dirty="0"/>
              <a:t>Pixel values stored in an image can be:</a:t>
            </a:r>
          </a:p>
          <a:p>
            <a:r>
              <a:rPr lang="en-US" dirty="0">
                <a:solidFill>
                  <a:schemeClr val="tx1"/>
                </a:solidFill>
              </a:rPr>
              <a:t>RGB — a “three-tuple” consisting of the red, green and blue values, all non-negative integers</a:t>
            </a:r>
          </a:p>
          <a:p>
            <a:r>
              <a:rPr lang="en-US" dirty="0">
                <a:solidFill>
                  <a:schemeClr val="tx1"/>
                </a:solidFill>
              </a:rPr>
              <a:t>L — a single “gray-scale” integer value representing the brightness of each pixel</a:t>
            </a:r>
          </a:p>
          <a:p>
            <a:endParaRPr lang="en-US" dirty="0">
              <a:solidFill>
                <a:schemeClr val="tx1"/>
              </a:solidFill>
            </a:endParaRPr>
          </a:p>
        </p:txBody>
      </p:sp>
    </p:spTree>
    <p:extLst>
      <p:ext uri="{BB962C8B-B14F-4D97-AF65-F5344CB8AC3E}">
        <p14:creationId xmlns:p14="http://schemas.microsoft.com/office/powerpoint/2010/main" val="338555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3607" y="596872"/>
            <a:ext cx="3142800" cy="327300"/>
          </a:xfrm>
        </p:spPr>
        <p:txBody>
          <a:bodyPr/>
          <a:lstStyle/>
          <a:p>
            <a:r>
              <a:rPr lang="en-US" dirty="0"/>
              <a:t>Some basic colors:</a:t>
            </a:r>
            <a:br>
              <a:rPr lang="en-US" dirty="0"/>
            </a:b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670921"/>
              </p:ext>
            </p:extLst>
          </p:nvPr>
        </p:nvGraphicFramePr>
        <p:xfrm>
          <a:off x="1451263" y="1143000"/>
          <a:ext cx="6096000" cy="2560320"/>
        </p:xfrm>
        <a:graphic>
          <a:graphicData uri="http://schemas.openxmlformats.org/drawingml/2006/table">
            <a:tbl>
              <a:tblPr firstRow="1" bandRow="1">
                <a:tableStyleId>{25A70596-F775-4ADC-8D03-B4C62E138D36}</a:tableStyleId>
              </a:tblPr>
              <a:tblGrid>
                <a:gridCol w="3048000"/>
                <a:gridCol w="3048000"/>
              </a:tblGrid>
              <a:tr h="235181">
                <a:tc>
                  <a:txBody>
                    <a:bodyPr/>
                    <a:lstStyle/>
                    <a:p>
                      <a:r>
                        <a:rPr lang="en-US" b="1" dirty="0">
                          <a:effectLst/>
                        </a:rPr>
                        <a:t>Color</a:t>
                      </a:r>
                    </a:p>
                  </a:txBody>
                  <a:tcPr marL="152400" marR="152400" marT="76200" marB="76200" anchor="ctr"/>
                </a:tc>
                <a:tc>
                  <a:txBody>
                    <a:bodyPr/>
                    <a:lstStyle/>
                    <a:p>
                      <a:r>
                        <a:rPr lang="en-US" b="1">
                          <a:effectLst/>
                        </a:rPr>
                        <a:t>(red,green,blue) value</a:t>
                      </a:r>
                    </a:p>
                  </a:txBody>
                  <a:tcPr marL="152400" marR="152400" marT="76200" marB="76200" anchor="ctr"/>
                </a:tc>
              </a:tr>
              <a:tr h="235181">
                <a:tc>
                  <a:txBody>
                    <a:bodyPr/>
                    <a:lstStyle/>
                    <a:p>
                      <a:pPr fontAlgn="ctr"/>
                      <a:r>
                        <a:rPr lang="en-US">
                          <a:effectLst/>
                        </a:rPr>
                        <a:t>Black</a:t>
                      </a:r>
                    </a:p>
                  </a:txBody>
                  <a:tcPr marL="152400" marR="152400" marT="76200" marB="76200" anchor="ctr"/>
                </a:tc>
                <a:tc>
                  <a:txBody>
                    <a:bodyPr/>
                    <a:lstStyle/>
                    <a:p>
                      <a:pPr fontAlgn="ctr"/>
                      <a:r>
                        <a:rPr lang="en-US" dirty="0">
                          <a:effectLst/>
                        </a:rPr>
                        <a:t>(0,0,0)</a:t>
                      </a:r>
                    </a:p>
                  </a:txBody>
                  <a:tcPr marL="152400" marR="152400" marT="76200" marB="76200" anchor="ctr"/>
                </a:tc>
              </a:tr>
              <a:tr h="235181">
                <a:tc>
                  <a:txBody>
                    <a:bodyPr/>
                    <a:lstStyle/>
                    <a:p>
                      <a:pPr fontAlgn="ctr"/>
                      <a:r>
                        <a:rPr lang="en-US">
                          <a:effectLst/>
                        </a:rPr>
                        <a:t>Red</a:t>
                      </a:r>
                    </a:p>
                  </a:txBody>
                  <a:tcPr marL="152400" marR="152400" marT="76200" marB="76200" anchor="ctr"/>
                </a:tc>
                <a:tc>
                  <a:txBody>
                    <a:bodyPr/>
                    <a:lstStyle/>
                    <a:p>
                      <a:pPr fontAlgn="ctr"/>
                      <a:r>
                        <a:rPr lang="en-US" dirty="0">
                          <a:effectLst/>
                        </a:rPr>
                        <a:t>(255,0,0)</a:t>
                      </a:r>
                    </a:p>
                  </a:txBody>
                  <a:tcPr marL="152400" marR="152400" marT="76200" marB="76200" anchor="ctr"/>
                </a:tc>
              </a:tr>
              <a:tr h="235181">
                <a:tc>
                  <a:txBody>
                    <a:bodyPr/>
                    <a:lstStyle/>
                    <a:p>
                      <a:pPr fontAlgn="ctr"/>
                      <a:r>
                        <a:rPr lang="en-US">
                          <a:effectLst/>
                        </a:rPr>
                        <a:t>Green</a:t>
                      </a:r>
                    </a:p>
                  </a:txBody>
                  <a:tcPr marL="152400" marR="152400" marT="76200" marB="76200" anchor="ctr"/>
                </a:tc>
                <a:tc>
                  <a:txBody>
                    <a:bodyPr/>
                    <a:lstStyle/>
                    <a:p>
                      <a:pPr fontAlgn="ctr"/>
                      <a:r>
                        <a:rPr lang="en-US" dirty="0">
                          <a:effectLst/>
                        </a:rPr>
                        <a:t>(0,255,0)</a:t>
                      </a:r>
                    </a:p>
                  </a:txBody>
                  <a:tcPr marL="152400" marR="152400" marT="76200" marB="76200" anchor="ctr"/>
                </a:tc>
              </a:tr>
              <a:tr h="235181">
                <a:tc>
                  <a:txBody>
                    <a:bodyPr/>
                    <a:lstStyle/>
                    <a:p>
                      <a:pPr fontAlgn="ctr"/>
                      <a:r>
                        <a:rPr lang="en-US">
                          <a:effectLst/>
                        </a:rPr>
                        <a:t>Blue</a:t>
                      </a:r>
                    </a:p>
                  </a:txBody>
                  <a:tcPr marL="152400" marR="152400" marT="76200" marB="76200" anchor="ctr"/>
                </a:tc>
                <a:tc>
                  <a:txBody>
                    <a:bodyPr/>
                    <a:lstStyle/>
                    <a:p>
                      <a:pPr fontAlgn="ctr"/>
                      <a:r>
                        <a:rPr lang="en-US">
                          <a:effectLst/>
                        </a:rPr>
                        <a:t>(0,0,255)</a:t>
                      </a:r>
                    </a:p>
                  </a:txBody>
                  <a:tcPr marL="152400" marR="152400" marT="76200" marB="76200" anchor="ctr"/>
                </a:tc>
              </a:tr>
              <a:tr h="235181">
                <a:tc>
                  <a:txBody>
                    <a:bodyPr/>
                    <a:lstStyle/>
                    <a:p>
                      <a:pPr fontAlgn="ctr"/>
                      <a:r>
                        <a:rPr lang="en-US">
                          <a:effectLst/>
                        </a:rPr>
                        <a:t>White</a:t>
                      </a:r>
                    </a:p>
                  </a:txBody>
                  <a:tcPr marL="152400" marR="152400" marT="76200" marB="76200" anchor="ctr"/>
                </a:tc>
                <a:tc>
                  <a:txBody>
                    <a:bodyPr/>
                    <a:lstStyle/>
                    <a:p>
                      <a:pPr fontAlgn="ctr"/>
                      <a:r>
                        <a:rPr lang="en-US" dirty="0">
                          <a:effectLst/>
                        </a:rPr>
                        <a:t>(255,255,255)</a:t>
                      </a:r>
                    </a:p>
                  </a:txBody>
                  <a:tcPr marL="152400" marR="152400" marT="76200" marB="76200" anchor="ctr"/>
                </a:tc>
              </a:tr>
              <a:tr h="235181">
                <a:tc>
                  <a:txBody>
                    <a:bodyPr/>
                    <a:lstStyle/>
                    <a:p>
                      <a:pPr fontAlgn="ctr"/>
                      <a:r>
                        <a:rPr lang="en-US">
                          <a:effectLst/>
                        </a:rPr>
                        <a:t>Light Gray</a:t>
                      </a:r>
                    </a:p>
                  </a:txBody>
                  <a:tcPr marL="152400" marR="152400" marT="76200" marB="76200" anchor="ctr"/>
                </a:tc>
                <a:tc>
                  <a:txBody>
                    <a:bodyPr/>
                    <a:lstStyle/>
                    <a:p>
                      <a:pPr fontAlgn="ctr"/>
                      <a:r>
                        <a:rPr lang="en-US" dirty="0">
                          <a:effectLst/>
                        </a:rPr>
                        <a:t>(122,122,122)</a:t>
                      </a:r>
                    </a:p>
                  </a:txBody>
                  <a:tcPr marL="152400" marR="152400" marT="76200" marB="76200" anchor="ctr"/>
                </a:tc>
              </a:tr>
            </a:tbl>
          </a:graphicData>
        </a:graphic>
      </p:graphicFrame>
    </p:spTree>
    <p:extLst>
      <p:ext uri="{BB962C8B-B14F-4D97-AF65-F5344CB8AC3E}">
        <p14:creationId xmlns:p14="http://schemas.microsoft.com/office/powerpoint/2010/main" val="3834892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353642"/>
            <a:ext cx="9029700" cy="2476274"/>
          </a:xfrm>
        </p:spPr>
        <p:txBody>
          <a:bodyPr/>
          <a:lstStyle/>
          <a:p>
            <a:r>
              <a:rPr lang="en-US" dirty="0"/>
              <a:t> </a:t>
            </a:r>
            <a:r>
              <a:rPr lang="en-US" dirty="0">
                <a:solidFill>
                  <a:schemeClr val="tx1"/>
                </a:solidFill>
              </a:rPr>
              <a:t>module contains main functions to manipulate images: open, save, resize, crop, paste, create new images, change pixels, etc.</a:t>
            </a:r>
          </a:p>
          <a:p>
            <a:r>
              <a:rPr lang="en-US" b="1" dirty="0" smtClean="0">
                <a:solidFill>
                  <a:schemeClr val="tx1"/>
                </a:solidFill>
              </a:rPr>
              <a:t>Image Draw</a:t>
            </a:r>
            <a:r>
              <a:rPr lang="en-US" dirty="0">
                <a:solidFill>
                  <a:schemeClr val="tx1"/>
                </a:solidFill>
              </a:rPr>
              <a:t> module contains functions to touch up images by adding text to it, draw ellipses, rectangles, etc.</a:t>
            </a:r>
          </a:p>
          <a:p>
            <a:r>
              <a:rPr lang="en-US" b="1" dirty="0" smtClean="0">
                <a:solidFill>
                  <a:schemeClr val="tx1"/>
                </a:solidFill>
              </a:rPr>
              <a:t>Image Font</a:t>
            </a:r>
            <a:r>
              <a:rPr lang="en-US" dirty="0">
                <a:solidFill>
                  <a:schemeClr val="tx1"/>
                </a:solidFill>
              </a:rPr>
              <a:t> contains functions to create images of text for a specific font.</a:t>
            </a:r>
          </a:p>
          <a:p>
            <a:r>
              <a:rPr lang="en-US" dirty="0">
                <a:solidFill>
                  <a:schemeClr val="tx1"/>
                </a:solidFill>
              </a:rPr>
              <a:t>We will only use the Image module in this lecture.</a:t>
            </a:r>
          </a:p>
          <a:p>
            <a:endParaRPr lang="en-US" dirty="0"/>
          </a:p>
        </p:txBody>
      </p:sp>
      <p:sp>
        <p:nvSpPr>
          <p:cNvPr id="3" name="Title 2"/>
          <p:cNvSpPr>
            <a:spLocks noGrp="1"/>
          </p:cNvSpPr>
          <p:nvPr>
            <p:ph type="title"/>
          </p:nvPr>
        </p:nvSpPr>
        <p:spPr>
          <a:xfrm>
            <a:off x="2888825" y="610727"/>
            <a:ext cx="3142800" cy="327300"/>
          </a:xfrm>
        </p:spPr>
        <p:txBody>
          <a:bodyPr/>
          <a:lstStyle/>
          <a:p>
            <a:r>
              <a:rPr lang="en-US" b="1" dirty="0"/>
              <a:t>Some important image modules</a:t>
            </a:r>
            <a:br>
              <a:rPr lang="en-US" b="1" dirty="0"/>
            </a:br>
            <a:r>
              <a:rPr lang="en-US" b="1" dirty="0"/>
              <a:t>Image</a:t>
            </a:r>
            <a:endParaRPr lang="en-US" dirty="0"/>
          </a:p>
        </p:txBody>
      </p:sp>
    </p:spTree>
    <p:extLst>
      <p:ext uri="{BB962C8B-B14F-4D97-AF65-F5344CB8AC3E}">
        <p14:creationId xmlns:p14="http://schemas.microsoft.com/office/powerpoint/2010/main" val="1037309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4691" y="729321"/>
            <a:ext cx="9029700" cy="1925556"/>
          </a:xfrm>
        </p:spPr>
        <p:txBody>
          <a:bodyPr/>
          <a:lstStyle/>
          <a:p>
            <a:r>
              <a:rPr lang="en-US" sz="1800" dirty="0" smtClean="0">
                <a:solidFill>
                  <a:schemeClr val="tx1"/>
                </a:solidFill>
              </a:rPr>
              <a:t>what </a:t>
            </a:r>
            <a:r>
              <a:rPr lang="en-US" sz="1800" dirty="0">
                <a:solidFill>
                  <a:schemeClr val="tx1"/>
                </a:solidFill>
              </a:rPr>
              <a:t>is histogram ? </a:t>
            </a:r>
            <a:endParaRPr lang="en-US" sz="1800" dirty="0" smtClean="0">
              <a:solidFill>
                <a:schemeClr val="tx1"/>
              </a:solidFill>
            </a:endParaRPr>
          </a:p>
          <a:p>
            <a:r>
              <a:rPr lang="en-US" sz="1800" dirty="0" smtClean="0">
                <a:solidFill>
                  <a:schemeClr val="tx1"/>
                </a:solidFill>
              </a:rPr>
              <a:t>You </a:t>
            </a:r>
            <a:r>
              <a:rPr lang="en-US" sz="1800" dirty="0">
                <a:solidFill>
                  <a:schemeClr val="tx1"/>
                </a:solidFill>
              </a:rPr>
              <a:t>can consider histogram as a graph or plot, which gives you an overall idea about the intensity distribution of an image. It is a plot with pixel values (ranging from 0 to 255, not always) in X-axis and corresponding number of pixels in the image on Y-axis.</a:t>
            </a:r>
          </a:p>
        </p:txBody>
      </p:sp>
      <p:sp>
        <p:nvSpPr>
          <p:cNvPr id="3" name="Title 2"/>
          <p:cNvSpPr>
            <a:spLocks noGrp="1"/>
          </p:cNvSpPr>
          <p:nvPr>
            <p:ph type="title"/>
          </p:nvPr>
        </p:nvSpPr>
        <p:spPr>
          <a:xfrm>
            <a:off x="426027" y="323245"/>
            <a:ext cx="3142800" cy="327300"/>
          </a:xfrm>
        </p:spPr>
        <p:txBody>
          <a:bodyPr/>
          <a:lstStyle/>
          <a:p>
            <a:r>
              <a:rPr lang="en-US" dirty="0"/>
              <a:t>histogram</a:t>
            </a:r>
          </a:p>
        </p:txBody>
      </p:sp>
      <p:pic>
        <p:nvPicPr>
          <p:cNvPr id="2050" name="Picture 2" descr="histogram_s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2001248"/>
            <a:ext cx="3880716" cy="28891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27" y="2345935"/>
            <a:ext cx="4572000" cy="954107"/>
          </a:xfrm>
          <a:prstGeom prst="rect">
            <a:avLst/>
          </a:prstGeom>
        </p:spPr>
        <p:txBody>
          <a:bodyPr>
            <a:spAutoFit/>
          </a:bodyPr>
          <a:lstStyle/>
          <a:p>
            <a:r>
              <a:rPr lang="en-US" dirty="0"/>
              <a:t>It is just another way of understanding the image. By looking at the histogram of an image, you get intuition about contrast, brightness, intensity distribution </a:t>
            </a:r>
            <a:r>
              <a:rPr lang="en-US" dirty="0" err="1"/>
              <a:t>etc</a:t>
            </a:r>
            <a:r>
              <a:rPr lang="en-US" dirty="0"/>
              <a:t> of that image.</a:t>
            </a:r>
          </a:p>
        </p:txBody>
      </p:sp>
    </p:spTree>
    <p:extLst>
      <p:ext uri="{BB962C8B-B14F-4D97-AF65-F5344CB8AC3E}">
        <p14:creationId xmlns:p14="http://schemas.microsoft.com/office/powerpoint/2010/main" val="311790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4855" y="1381990"/>
            <a:ext cx="8541327" cy="2656609"/>
          </a:xfrm>
        </p:spPr>
        <p:txBody>
          <a:bodyPr/>
          <a:lstStyle/>
          <a:p>
            <a:r>
              <a:rPr lang="en-US" sz="1800" b="1" i="1" dirty="0" err="1">
                <a:solidFill>
                  <a:schemeClr val="tx1"/>
                </a:solidFill>
              </a:rPr>
              <a:t>cv.calcHist</a:t>
            </a:r>
            <a:r>
              <a:rPr lang="en-US" sz="1800" b="1" i="1" dirty="0">
                <a:solidFill>
                  <a:schemeClr val="tx1"/>
                </a:solidFill>
              </a:rPr>
              <a:t>(images, channels, mask, </a:t>
            </a:r>
            <a:r>
              <a:rPr lang="en-US" sz="1800" b="1" i="1" dirty="0" err="1">
                <a:solidFill>
                  <a:schemeClr val="tx1"/>
                </a:solidFill>
              </a:rPr>
              <a:t>histSize</a:t>
            </a:r>
            <a:r>
              <a:rPr lang="en-US" sz="1800" b="1" i="1" dirty="0">
                <a:solidFill>
                  <a:schemeClr val="tx1"/>
                </a:solidFill>
              </a:rPr>
              <a:t>, ranges[, </a:t>
            </a:r>
            <a:r>
              <a:rPr lang="en-US" sz="1800" b="1" i="1" dirty="0" err="1">
                <a:solidFill>
                  <a:schemeClr val="tx1"/>
                </a:solidFill>
              </a:rPr>
              <a:t>hist</a:t>
            </a:r>
            <a:r>
              <a:rPr lang="en-US" sz="1800" b="1" i="1" dirty="0">
                <a:solidFill>
                  <a:schemeClr val="tx1"/>
                </a:solidFill>
              </a:rPr>
              <a:t>[, accumulate</a:t>
            </a:r>
            <a:r>
              <a:rPr lang="en-US" sz="1800" b="1" i="1" dirty="0" smtClean="0">
                <a:solidFill>
                  <a:schemeClr val="tx1"/>
                </a:solidFill>
              </a:rPr>
              <a:t>]])</a:t>
            </a:r>
          </a:p>
          <a:p>
            <a:pPr algn="l"/>
            <a:endParaRPr lang="en-US" sz="1200" dirty="0" smtClean="0"/>
          </a:p>
          <a:p>
            <a:pPr algn="l"/>
            <a:r>
              <a:rPr lang="en-US" sz="1200" b="1" dirty="0" smtClean="0">
                <a:solidFill>
                  <a:schemeClr val="tx1"/>
                </a:solidFill>
              </a:rPr>
              <a:t>images </a:t>
            </a:r>
            <a:r>
              <a:rPr lang="en-US" sz="1200" b="1" dirty="0">
                <a:solidFill>
                  <a:schemeClr val="tx1"/>
                </a:solidFill>
              </a:rPr>
              <a:t>: </a:t>
            </a:r>
            <a:r>
              <a:rPr lang="en-US" sz="1200" dirty="0">
                <a:solidFill>
                  <a:schemeClr val="tx1"/>
                </a:solidFill>
              </a:rPr>
              <a:t>it is the source image of type uint8 or float32. it should be given in square brackets, </a:t>
            </a:r>
            <a:r>
              <a:rPr lang="en-US" sz="1200" dirty="0" err="1">
                <a:solidFill>
                  <a:schemeClr val="tx1"/>
                </a:solidFill>
              </a:rPr>
              <a:t>ie</a:t>
            </a:r>
            <a:r>
              <a:rPr lang="en-US" sz="1200" dirty="0">
                <a:solidFill>
                  <a:schemeClr val="tx1"/>
                </a:solidFill>
              </a:rPr>
              <a:t>, "[</a:t>
            </a:r>
            <a:r>
              <a:rPr lang="en-US" sz="1200" dirty="0" err="1">
                <a:solidFill>
                  <a:schemeClr val="tx1"/>
                </a:solidFill>
              </a:rPr>
              <a:t>img</a:t>
            </a:r>
            <a:r>
              <a:rPr lang="en-US" sz="1200" dirty="0">
                <a:solidFill>
                  <a:schemeClr val="tx1"/>
                </a:solidFill>
              </a:rPr>
              <a:t>]".</a:t>
            </a:r>
          </a:p>
          <a:p>
            <a:pPr algn="l"/>
            <a:r>
              <a:rPr lang="en-US" sz="1200" b="1" dirty="0">
                <a:solidFill>
                  <a:schemeClr val="tx1"/>
                </a:solidFill>
              </a:rPr>
              <a:t>channels : </a:t>
            </a:r>
            <a:r>
              <a:rPr lang="en-US" sz="1200" dirty="0">
                <a:solidFill>
                  <a:schemeClr val="tx1"/>
                </a:solidFill>
              </a:rPr>
              <a:t>it is also given in square brackets. It is the index of channel for which we calculate histogram. For example, if input is </a:t>
            </a:r>
            <a:r>
              <a:rPr lang="en-US" sz="1200" dirty="0" err="1">
                <a:solidFill>
                  <a:schemeClr val="tx1"/>
                </a:solidFill>
              </a:rPr>
              <a:t>grayscale</a:t>
            </a:r>
            <a:r>
              <a:rPr lang="en-US" sz="1200" dirty="0">
                <a:solidFill>
                  <a:schemeClr val="tx1"/>
                </a:solidFill>
              </a:rPr>
              <a:t> image, its value is [0]. For color image, you can pass [0], [1] or [2] to calculate histogram of blue, green or red channel respectively.</a:t>
            </a:r>
          </a:p>
          <a:p>
            <a:pPr algn="l"/>
            <a:r>
              <a:rPr lang="en-US" sz="1200" b="1" dirty="0">
                <a:solidFill>
                  <a:schemeClr val="tx1"/>
                </a:solidFill>
              </a:rPr>
              <a:t>mask : </a:t>
            </a:r>
            <a:r>
              <a:rPr lang="en-US" sz="1200" dirty="0">
                <a:solidFill>
                  <a:schemeClr val="tx1"/>
                </a:solidFill>
              </a:rPr>
              <a:t>mask image. To find histogram of full image, it is given as "None". But if you want to find histogram of particular region of image, you have to create a mask image for that and give it as mask. (I will show an example later.)</a:t>
            </a:r>
          </a:p>
          <a:p>
            <a:pPr algn="l"/>
            <a:r>
              <a:rPr lang="en-US" sz="1200" b="1" dirty="0" err="1">
                <a:solidFill>
                  <a:schemeClr val="tx1"/>
                </a:solidFill>
              </a:rPr>
              <a:t>histSize</a:t>
            </a:r>
            <a:r>
              <a:rPr lang="en-US" sz="1200" b="1" dirty="0">
                <a:solidFill>
                  <a:schemeClr val="tx1"/>
                </a:solidFill>
              </a:rPr>
              <a:t> :</a:t>
            </a:r>
            <a:r>
              <a:rPr lang="en-US" sz="1200" dirty="0">
                <a:solidFill>
                  <a:schemeClr val="tx1"/>
                </a:solidFill>
              </a:rPr>
              <a:t> this represents our BIN count. Need to be given in square brackets. For full scale, we pass [256].</a:t>
            </a:r>
          </a:p>
          <a:p>
            <a:pPr algn="l"/>
            <a:r>
              <a:rPr lang="en-US" sz="1200" dirty="0">
                <a:solidFill>
                  <a:schemeClr val="tx1"/>
                </a:solidFill>
              </a:rPr>
              <a:t>ranges : this is our RANGE. Normally, it is [0,256].</a:t>
            </a:r>
          </a:p>
          <a:p>
            <a:endParaRPr lang="en-US" sz="1200" dirty="0"/>
          </a:p>
        </p:txBody>
      </p:sp>
      <p:sp>
        <p:nvSpPr>
          <p:cNvPr id="3" name="Title 2"/>
          <p:cNvSpPr>
            <a:spLocks noGrp="1"/>
          </p:cNvSpPr>
          <p:nvPr>
            <p:ph type="title"/>
          </p:nvPr>
        </p:nvSpPr>
        <p:spPr>
          <a:xfrm>
            <a:off x="2338106" y="565699"/>
            <a:ext cx="3142800" cy="327300"/>
          </a:xfrm>
        </p:spPr>
        <p:txBody>
          <a:bodyPr/>
          <a:lstStyle/>
          <a:p>
            <a:r>
              <a:rPr lang="en-US" b="1" dirty="0"/>
              <a:t>Histogram Calculation in </a:t>
            </a:r>
            <a:r>
              <a:rPr lang="en-US" b="1" dirty="0" err="1"/>
              <a:t>OpenCV</a:t>
            </a:r>
            <a:r>
              <a:rPr lang="en-US" b="1" dirty="0"/>
              <a:t/>
            </a:r>
            <a:br>
              <a:rPr lang="en-US" b="1" dirty="0"/>
            </a:br>
            <a:endParaRPr lang="en-US" dirty="0"/>
          </a:p>
        </p:txBody>
      </p:sp>
    </p:spTree>
    <p:extLst>
      <p:ext uri="{BB962C8B-B14F-4D97-AF65-F5344CB8AC3E}">
        <p14:creationId xmlns:p14="http://schemas.microsoft.com/office/powerpoint/2010/main" val="3005000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3910" y="1087808"/>
            <a:ext cx="8790708" cy="1182000"/>
          </a:xfrm>
        </p:spPr>
        <p:txBody>
          <a:bodyPr/>
          <a:lstStyle/>
          <a:p>
            <a:r>
              <a:rPr lang="en-US" sz="1400" dirty="0"/>
              <a:t>Theory</a:t>
            </a:r>
          </a:p>
          <a:p>
            <a:r>
              <a:rPr lang="en-US" sz="1400" dirty="0">
                <a:solidFill>
                  <a:schemeClr val="tx1"/>
                </a:solidFill>
              </a:rPr>
              <a:t>Consider an image whose pixel values are confined to some specific range of values only. For </a:t>
            </a:r>
            <a:r>
              <a:rPr lang="en-US" sz="1400" dirty="0" err="1">
                <a:solidFill>
                  <a:schemeClr val="tx1"/>
                </a:solidFill>
              </a:rPr>
              <a:t>eg</a:t>
            </a:r>
            <a:r>
              <a:rPr lang="en-US" sz="1400" dirty="0">
                <a:solidFill>
                  <a:schemeClr val="tx1"/>
                </a:solidFill>
              </a:rPr>
              <a:t>, brighter image will have all pixels confined to high values. But a good image will have pixels from all regions of the image. So you need to stretch this histogram to either ends (as given in below image, from </a:t>
            </a:r>
            <a:r>
              <a:rPr lang="en-US" sz="1400" dirty="0" err="1">
                <a:solidFill>
                  <a:schemeClr val="tx1"/>
                </a:solidFill>
              </a:rPr>
              <a:t>wikipedia</a:t>
            </a:r>
            <a:r>
              <a:rPr lang="en-US" sz="1400" dirty="0">
                <a:solidFill>
                  <a:schemeClr val="tx1"/>
                </a:solidFill>
              </a:rPr>
              <a:t>) and that is what Histogram Equalization does (in simple words). This normally improves the contrast of the image.</a:t>
            </a:r>
          </a:p>
        </p:txBody>
      </p:sp>
      <p:sp>
        <p:nvSpPr>
          <p:cNvPr id="3" name="Title 2"/>
          <p:cNvSpPr>
            <a:spLocks noGrp="1"/>
          </p:cNvSpPr>
          <p:nvPr>
            <p:ph type="title"/>
          </p:nvPr>
        </p:nvSpPr>
        <p:spPr>
          <a:xfrm>
            <a:off x="2954561" y="770919"/>
            <a:ext cx="3142800" cy="327300"/>
          </a:xfrm>
        </p:spPr>
        <p:txBody>
          <a:bodyPr/>
          <a:lstStyle/>
          <a:p>
            <a:r>
              <a:rPr lang="en-US" dirty="0"/>
              <a:t>Histogram Equalization</a:t>
            </a:r>
          </a:p>
        </p:txBody>
      </p:sp>
      <p:pic>
        <p:nvPicPr>
          <p:cNvPr id="3074" name="Picture 2" descr="histogram_equ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74" y="2816225"/>
            <a:ext cx="302577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steq_nump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9" y="2373312"/>
            <a:ext cx="2886075" cy="24288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isteq_numpy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49" y="2373312"/>
            <a:ext cx="2995756" cy="263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254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16" t="18420" r="64121" b="21382"/>
          <a:stretch/>
        </p:blipFill>
        <p:spPr bwMode="auto">
          <a:xfrm>
            <a:off x="1155030" y="409073"/>
            <a:ext cx="7169819" cy="440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93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42016" y="309207"/>
            <a:ext cx="3142800" cy="327300"/>
          </a:xfrm>
        </p:spPr>
        <p:txBody>
          <a:bodyPr/>
          <a:lstStyle/>
          <a:p>
            <a:r>
              <a:rPr lang="en-US" b="1" dirty="0"/>
              <a:t>Image Blending</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914" t="27960" r="2536" b="18421"/>
          <a:stretch/>
        </p:blipFill>
        <p:spPr bwMode="auto">
          <a:xfrm>
            <a:off x="192505" y="745958"/>
            <a:ext cx="8470231" cy="3850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46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a:xfrm>
            <a:off x="2497799" y="556949"/>
            <a:ext cx="3142800" cy="327300"/>
          </a:xfrm>
        </p:spPr>
        <p:txBody>
          <a:bodyPr/>
          <a:lstStyle/>
          <a:p>
            <a:r>
              <a:rPr lang="en-US" b="1" dirty="0"/>
              <a:t>Rotate Image</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154" t="34868" r="17331" b="15132"/>
          <a:stretch/>
        </p:blipFill>
        <p:spPr bwMode="auto">
          <a:xfrm>
            <a:off x="649705" y="986589"/>
            <a:ext cx="7940842" cy="365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38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2">
            <a:extLst>
              <a:ext uri="{FF2B5EF4-FFF2-40B4-BE49-F238E27FC236}">
                <a16:creationId xmlns="" xmlns:a16="http://schemas.microsoft.com/office/drawing/2014/main" id="{F9580EAC-B408-4BB1-A514-048C850EA6CE}"/>
              </a:ext>
            </a:extLst>
          </p:cNvPr>
          <p:cNvSpPr>
            <a:spLocks noGrp="1"/>
          </p:cNvSpPr>
          <p:nvPr>
            <p:ph type="title"/>
          </p:nvPr>
        </p:nvSpPr>
        <p:spPr>
          <a:xfrm>
            <a:off x="2418674" y="1509616"/>
            <a:ext cx="4306645" cy="971590"/>
          </a:xfrm>
        </p:spPr>
        <p:txBody>
          <a:bodyPr/>
          <a:lstStyle/>
          <a:p>
            <a:r>
              <a:rPr lang="en" sz="8000" dirty="0">
                <a:solidFill>
                  <a:srgbClr val="637B7F"/>
                </a:solidFill>
              </a:rPr>
              <a:t>THANKS</a:t>
            </a:r>
            <a:endParaRPr lang="en-US" sz="8000" dirty="0"/>
          </a:p>
        </p:txBody>
      </p:sp>
      <p:grpSp>
        <p:nvGrpSpPr>
          <p:cNvPr id="6" name="Google Shape;630;p59">
            <a:extLst>
              <a:ext uri="{FF2B5EF4-FFF2-40B4-BE49-F238E27FC236}">
                <a16:creationId xmlns="" xmlns:a16="http://schemas.microsoft.com/office/drawing/2014/main" id="{977B70E9-ADD9-4C00-A1D2-9590298CAE60}"/>
              </a:ext>
            </a:extLst>
          </p:cNvPr>
          <p:cNvGrpSpPr/>
          <p:nvPr/>
        </p:nvGrpSpPr>
        <p:grpSpPr>
          <a:xfrm>
            <a:off x="272402" y="4630689"/>
            <a:ext cx="1916132" cy="391839"/>
            <a:chOff x="3621658" y="2812245"/>
            <a:chExt cx="1916132" cy="391839"/>
          </a:xfrm>
        </p:grpSpPr>
        <p:sp>
          <p:nvSpPr>
            <p:cNvPr id="7" name="Google Shape;631;p59">
              <a:extLst>
                <a:ext uri="{FF2B5EF4-FFF2-40B4-BE49-F238E27FC236}">
                  <a16:creationId xmlns="" xmlns:a16="http://schemas.microsoft.com/office/drawing/2014/main" id="{0AC87580-7AF7-4350-8CBF-B842D60B9CEA}"/>
                </a:ext>
              </a:extLst>
            </p:cNvPr>
            <p:cNvSpPr/>
            <p:nvPr/>
          </p:nvSpPr>
          <p:spPr>
            <a:xfrm>
              <a:off x="3621658" y="2812245"/>
              <a:ext cx="391740" cy="391720"/>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2;p59">
              <a:extLst>
                <a:ext uri="{FF2B5EF4-FFF2-40B4-BE49-F238E27FC236}">
                  <a16:creationId xmlns="" xmlns:a16="http://schemas.microsoft.com/office/drawing/2014/main" id="{DD744965-2A0C-4E03-899B-36598F1124FE}"/>
                </a:ext>
              </a:extLst>
            </p:cNvPr>
            <p:cNvSpPr/>
            <p:nvPr/>
          </p:nvSpPr>
          <p:spPr>
            <a:xfrm>
              <a:off x="3791970" y="2812245"/>
              <a:ext cx="228346" cy="391839"/>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3;p59">
              <a:extLst>
                <a:ext uri="{FF2B5EF4-FFF2-40B4-BE49-F238E27FC236}">
                  <a16:creationId xmlns="" xmlns:a16="http://schemas.microsoft.com/office/drawing/2014/main" id="{3460FF2B-2B44-4C6D-AB70-F56FE4938C8E}"/>
                </a:ext>
              </a:extLst>
            </p:cNvPr>
            <p:cNvSpPr/>
            <p:nvPr/>
          </p:nvSpPr>
          <p:spPr>
            <a:xfrm>
              <a:off x="3689830" y="2897426"/>
              <a:ext cx="212867" cy="306534"/>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4;p59">
              <a:extLst>
                <a:ext uri="{FF2B5EF4-FFF2-40B4-BE49-F238E27FC236}">
                  <a16:creationId xmlns="" xmlns:a16="http://schemas.microsoft.com/office/drawing/2014/main" id="{63525119-250C-4E8E-860A-BF487588B854}"/>
                </a:ext>
              </a:extLst>
            </p:cNvPr>
            <p:cNvSpPr/>
            <p:nvPr/>
          </p:nvSpPr>
          <p:spPr>
            <a:xfrm>
              <a:off x="4127562" y="2812245"/>
              <a:ext cx="391621" cy="391720"/>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5;p59">
              <a:extLst>
                <a:ext uri="{FF2B5EF4-FFF2-40B4-BE49-F238E27FC236}">
                  <a16:creationId xmlns="" xmlns:a16="http://schemas.microsoft.com/office/drawing/2014/main" id="{0D5DD0F8-85D2-441D-A939-2567BA98F033}"/>
                </a:ext>
              </a:extLst>
            </p:cNvPr>
            <p:cNvSpPr/>
            <p:nvPr/>
          </p:nvSpPr>
          <p:spPr>
            <a:xfrm>
              <a:off x="4297873" y="2812245"/>
              <a:ext cx="228257" cy="391839"/>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6;p59">
              <a:extLst>
                <a:ext uri="{FF2B5EF4-FFF2-40B4-BE49-F238E27FC236}">
                  <a16:creationId xmlns="" xmlns:a16="http://schemas.microsoft.com/office/drawing/2014/main" id="{A6EE4CEE-C3DC-4708-B288-D6E153622C1C}"/>
                </a:ext>
              </a:extLst>
            </p:cNvPr>
            <p:cNvSpPr/>
            <p:nvPr/>
          </p:nvSpPr>
          <p:spPr>
            <a:xfrm>
              <a:off x="4197847" y="2882539"/>
              <a:ext cx="251178" cy="251241"/>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7;p59">
              <a:extLst>
                <a:ext uri="{FF2B5EF4-FFF2-40B4-BE49-F238E27FC236}">
                  <a16:creationId xmlns="" xmlns:a16="http://schemas.microsoft.com/office/drawing/2014/main" id="{050BB557-46C7-463A-A7F0-369089EB9806}"/>
                </a:ext>
              </a:extLst>
            </p:cNvPr>
            <p:cNvSpPr/>
            <p:nvPr/>
          </p:nvSpPr>
          <p:spPr>
            <a:xfrm>
              <a:off x="4374440" y="2914367"/>
              <a:ext cx="34054" cy="34182"/>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8;p59">
              <a:extLst>
                <a:ext uri="{FF2B5EF4-FFF2-40B4-BE49-F238E27FC236}">
                  <a16:creationId xmlns="" xmlns:a16="http://schemas.microsoft.com/office/drawing/2014/main" id="{FF142E25-3734-41DE-820A-46F37759ACC8}"/>
                </a:ext>
              </a:extLst>
            </p:cNvPr>
            <p:cNvSpPr/>
            <p:nvPr/>
          </p:nvSpPr>
          <p:spPr>
            <a:xfrm>
              <a:off x="4197847" y="2882539"/>
              <a:ext cx="251178" cy="251241"/>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9;p59">
              <a:extLst>
                <a:ext uri="{FF2B5EF4-FFF2-40B4-BE49-F238E27FC236}">
                  <a16:creationId xmlns="" xmlns:a16="http://schemas.microsoft.com/office/drawing/2014/main" id="{5DFB7B5D-8B43-4E96-B9C1-A5D5EA9939C5}"/>
                </a:ext>
              </a:extLst>
            </p:cNvPr>
            <p:cNvSpPr/>
            <p:nvPr/>
          </p:nvSpPr>
          <p:spPr>
            <a:xfrm>
              <a:off x="4251165" y="2941967"/>
              <a:ext cx="146010" cy="132201"/>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0;p59">
              <a:extLst>
                <a:ext uri="{FF2B5EF4-FFF2-40B4-BE49-F238E27FC236}">
                  <a16:creationId xmlns="" xmlns:a16="http://schemas.microsoft.com/office/drawing/2014/main" id="{3610D842-FE54-49FD-A877-3A5DB6967172}"/>
                </a:ext>
              </a:extLst>
            </p:cNvPr>
            <p:cNvSpPr/>
            <p:nvPr/>
          </p:nvSpPr>
          <p:spPr>
            <a:xfrm>
              <a:off x="4374440" y="2914367"/>
              <a:ext cx="34054" cy="34182"/>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1;p59">
              <a:extLst>
                <a:ext uri="{FF2B5EF4-FFF2-40B4-BE49-F238E27FC236}">
                  <a16:creationId xmlns="" xmlns:a16="http://schemas.microsoft.com/office/drawing/2014/main" id="{985D7EB1-0D6A-4C7B-A699-A817038B5BC5}"/>
                </a:ext>
              </a:extLst>
            </p:cNvPr>
            <p:cNvSpPr/>
            <p:nvPr/>
          </p:nvSpPr>
          <p:spPr>
            <a:xfrm>
              <a:off x="5139251" y="2812245"/>
              <a:ext cx="391740" cy="391720"/>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2;p59">
              <a:extLst>
                <a:ext uri="{FF2B5EF4-FFF2-40B4-BE49-F238E27FC236}">
                  <a16:creationId xmlns="" xmlns:a16="http://schemas.microsoft.com/office/drawing/2014/main" id="{2E6CDB3D-F7B5-4645-A0C2-4133F4F2CC55}"/>
                </a:ext>
              </a:extLst>
            </p:cNvPr>
            <p:cNvSpPr/>
            <p:nvPr/>
          </p:nvSpPr>
          <p:spPr>
            <a:xfrm>
              <a:off x="5309563" y="2812245"/>
              <a:ext cx="228227" cy="391839"/>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3;p59">
              <a:extLst>
                <a:ext uri="{FF2B5EF4-FFF2-40B4-BE49-F238E27FC236}">
                  <a16:creationId xmlns="" xmlns:a16="http://schemas.microsoft.com/office/drawing/2014/main" id="{F2963EE8-122C-4B2E-9A84-2B0E51308E5D}"/>
                </a:ext>
              </a:extLst>
            </p:cNvPr>
            <p:cNvSpPr/>
            <p:nvPr/>
          </p:nvSpPr>
          <p:spPr>
            <a:xfrm>
              <a:off x="5232459" y="2973676"/>
              <a:ext cx="43490" cy="128568"/>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4;p59">
              <a:extLst>
                <a:ext uri="{FF2B5EF4-FFF2-40B4-BE49-F238E27FC236}">
                  <a16:creationId xmlns="" xmlns:a16="http://schemas.microsoft.com/office/drawing/2014/main" id="{B27A6EB9-00FE-4E6D-8923-F22D2CCB9146}"/>
                </a:ext>
              </a:extLst>
            </p:cNvPr>
            <p:cNvSpPr/>
            <p:nvPr/>
          </p:nvSpPr>
          <p:spPr>
            <a:xfrm>
              <a:off x="5215282" y="2896920"/>
              <a:ext cx="60666" cy="52076"/>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5;p59">
              <a:extLst>
                <a:ext uri="{FF2B5EF4-FFF2-40B4-BE49-F238E27FC236}">
                  <a16:creationId xmlns="" xmlns:a16="http://schemas.microsoft.com/office/drawing/2014/main" id="{5ACD0229-1253-4307-8DE3-D2082EACB3C5}"/>
                </a:ext>
              </a:extLst>
            </p:cNvPr>
            <p:cNvSpPr/>
            <p:nvPr/>
          </p:nvSpPr>
          <p:spPr>
            <a:xfrm>
              <a:off x="5317630" y="2973557"/>
              <a:ext cx="137020" cy="128688"/>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6;p59">
              <a:extLst>
                <a:ext uri="{FF2B5EF4-FFF2-40B4-BE49-F238E27FC236}">
                  <a16:creationId xmlns="" xmlns:a16="http://schemas.microsoft.com/office/drawing/2014/main" id="{DA94FA01-9A81-4AC2-BB5A-F208CEED29A7}"/>
                </a:ext>
              </a:extLst>
            </p:cNvPr>
            <p:cNvSpPr/>
            <p:nvPr/>
          </p:nvSpPr>
          <p:spPr>
            <a:xfrm>
              <a:off x="5226476" y="2967691"/>
              <a:ext cx="55457" cy="140538"/>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7;p59">
              <a:extLst>
                <a:ext uri="{FF2B5EF4-FFF2-40B4-BE49-F238E27FC236}">
                  <a16:creationId xmlns="" xmlns:a16="http://schemas.microsoft.com/office/drawing/2014/main" id="{9DC32EC3-DE76-4F11-AFF3-86F2AA2121DD}"/>
                </a:ext>
              </a:extLst>
            </p:cNvPr>
            <p:cNvSpPr/>
            <p:nvPr/>
          </p:nvSpPr>
          <p:spPr>
            <a:xfrm>
              <a:off x="5207215" y="2891025"/>
              <a:ext cx="74716" cy="63927"/>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8;p59">
              <a:extLst>
                <a:ext uri="{FF2B5EF4-FFF2-40B4-BE49-F238E27FC236}">
                  <a16:creationId xmlns="" xmlns:a16="http://schemas.microsoft.com/office/drawing/2014/main" id="{7EB8DD0C-ACE8-4DCE-94C1-54A692EC5595}"/>
                </a:ext>
              </a:extLst>
            </p:cNvPr>
            <p:cNvSpPr/>
            <p:nvPr/>
          </p:nvSpPr>
          <p:spPr>
            <a:xfrm>
              <a:off x="5311646" y="2967691"/>
              <a:ext cx="149076" cy="140538"/>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9;p59">
              <a:extLst>
                <a:ext uri="{FF2B5EF4-FFF2-40B4-BE49-F238E27FC236}">
                  <a16:creationId xmlns="" xmlns:a16="http://schemas.microsoft.com/office/drawing/2014/main" id="{19593F33-AFC1-4117-ACA0-24EB4B037D2F}"/>
                </a:ext>
              </a:extLst>
            </p:cNvPr>
            <p:cNvSpPr/>
            <p:nvPr/>
          </p:nvSpPr>
          <p:spPr>
            <a:xfrm>
              <a:off x="4633449" y="2812245"/>
              <a:ext cx="391621" cy="391720"/>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0;p59">
              <a:extLst>
                <a:ext uri="{FF2B5EF4-FFF2-40B4-BE49-F238E27FC236}">
                  <a16:creationId xmlns="" xmlns:a16="http://schemas.microsoft.com/office/drawing/2014/main" id="{60A987B3-C390-49B3-8483-14F1E3E10C88}"/>
                </a:ext>
              </a:extLst>
            </p:cNvPr>
            <p:cNvSpPr/>
            <p:nvPr/>
          </p:nvSpPr>
          <p:spPr>
            <a:xfrm>
              <a:off x="4803642" y="2812245"/>
              <a:ext cx="228376" cy="391839"/>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1;p59">
              <a:extLst>
                <a:ext uri="{FF2B5EF4-FFF2-40B4-BE49-F238E27FC236}">
                  <a16:creationId xmlns="" xmlns:a16="http://schemas.microsoft.com/office/drawing/2014/main" id="{0D23213D-F37C-49AE-8A6B-44C3E6088158}"/>
                </a:ext>
              </a:extLst>
            </p:cNvPr>
            <p:cNvSpPr/>
            <p:nvPr/>
          </p:nvSpPr>
          <p:spPr>
            <a:xfrm>
              <a:off x="4717340" y="2913921"/>
              <a:ext cx="249600" cy="205418"/>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2;p59">
              <a:extLst>
                <a:ext uri="{FF2B5EF4-FFF2-40B4-BE49-F238E27FC236}">
                  <a16:creationId xmlns="" xmlns:a16="http://schemas.microsoft.com/office/drawing/2014/main" id="{B7757CED-F951-4AE8-BE71-03777B107587}"/>
                </a:ext>
              </a:extLst>
            </p:cNvPr>
            <p:cNvSpPr/>
            <p:nvPr/>
          </p:nvSpPr>
          <p:spPr>
            <a:xfrm>
              <a:off x="4709808" y="2908025"/>
              <a:ext cx="264782" cy="217209"/>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628;p59">
            <a:extLst>
              <a:ext uri="{FF2B5EF4-FFF2-40B4-BE49-F238E27FC236}">
                <a16:creationId xmlns="" xmlns:a16="http://schemas.microsoft.com/office/drawing/2014/main" id="{291CF2DF-508A-41C1-9B0C-FFD7D4C0B41C}"/>
              </a:ext>
            </a:extLst>
          </p:cNvPr>
          <p:cNvSpPr txBox="1">
            <a:spLocks noGrp="1"/>
          </p:cNvSpPr>
          <p:nvPr>
            <p:ph type="subTitle" idx="1"/>
          </p:nvPr>
        </p:nvSpPr>
        <p:spPr>
          <a:xfrm>
            <a:off x="1593178" y="2481206"/>
            <a:ext cx="5957639" cy="1177893"/>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sz="7200" dirty="0"/>
              <a:t>Any questions?</a:t>
            </a:r>
            <a:endParaRPr sz="7200" dirty="0"/>
          </a:p>
        </p:txBody>
      </p:sp>
      <p:pic>
        <p:nvPicPr>
          <p:cNvPr id="30" name="صورة 29">
            <a:extLst>
              <a:ext uri="{FF2B5EF4-FFF2-40B4-BE49-F238E27FC236}">
                <a16:creationId xmlns="" xmlns:a16="http://schemas.microsoft.com/office/drawing/2014/main" id="{0BBB09BE-B6FE-41C9-BE45-A445EF154631}"/>
              </a:ext>
            </a:extLst>
          </p:cNvPr>
          <p:cNvPicPr>
            <a:picLocks noChangeAspect="1"/>
          </p:cNvPicPr>
          <p:nvPr/>
        </p:nvPicPr>
        <p:blipFill>
          <a:blip r:embed="rId2"/>
          <a:stretch>
            <a:fillRect/>
          </a:stretch>
        </p:blipFill>
        <p:spPr>
          <a:xfrm>
            <a:off x="2006248" y="3611009"/>
            <a:ext cx="5131495" cy="1130393"/>
          </a:xfrm>
          <a:prstGeom prst="rect">
            <a:avLst/>
          </a:prstGeom>
        </p:spPr>
      </p:pic>
    </p:spTree>
    <p:extLst>
      <p:ext uri="{BB962C8B-B14F-4D97-AF65-F5344CB8AC3E}">
        <p14:creationId xmlns:p14="http://schemas.microsoft.com/office/powerpoint/2010/main" val="130664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78025" y="658317"/>
            <a:ext cx="8661775" cy="1182000"/>
          </a:xfrm>
        </p:spPr>
        <p:txBody>
          <a:bodyPr/>
          <a:lstStyle/>
          <a:p>
            <a:r>
              <a:rPr lang="en-US" sz="1600" dirty="0">
                <a:solidFill>
                  <a:schemeClr val="tx1"/>
                </a:solidFill>
              </a:rPr>
              <a:t>Computer Vision is a field of Artificial Intelligence and Computer Science that aims at giving computers a visual understanding of the world, and is the heart of </a:t>
            </a:r>
            <a:r>
              <a:rPr lang="en-US" sz="1600" dirty="0" err="1">
                <a:solidFill>
                  <a:schemeClr val="tx1"/>
                </a:solidFill>
              </a:rPr>
              <a:t>Hayo’s</a:t>
            </a:r>
            <a:r>
              <a:rPr lang="en-US" sz="1600" dirty="0">
                <a:solidFill>
                  <a:schemeClr val="tx1"/>
                </a:solidFill>
              </a:rPr>
              <a:t> powerful algorithms. It is one of the main components of machine understanding :</a:t>
            </a:r>
          </a:p>
        </p:txBody>
      </p:sp>
      <p:pic>
        <p:nvPicPr>
          <p:cNvPr id="3074" name="Picture 2" descr="https://hayo.io/under_development/wp-content/uploads/2017/01/shema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75237975"/>
            <a:ext cx="7620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hayo.io/under_development/wp-content/uploads/2017/01/shema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4" y="1610360"/>
            <a:ext cx="6950075" cy="304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90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hayo.io/under_development/wp-content/uploads/2017/01/shema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2854674"/>
            <a:ext cx="7620000" cy="16744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7075" y="1038791"/>
            <a:ext cx="7207250" cy="1815882"/>
          </a:xfrm>
          <a:prstGeom prst="rect">
            <a:avLst/>
          </a:prstGeom>
        </p:spPr>
        <p:txBody>
          <a:bodyPr wrap="square">
            <a:spAutoFit/>
          </a:bodyPr>
          <a:lstStyle/>
          <a:p>
            <a:pPr fontAlgn="base"/>
            <a:r>
              <a:rPr lang="en-US" dirty="0"/>
              <a:t>The goal of Computer Vision is to emulate human vision using digital images through three main processing components, executed one after the other:</a:t>
            </a:r>
            <a:br>
              <a:rPr lang="en-US" dirty="0"/>
            </a:br>
            <a:r>
              <a:rPr lang="en-US" dirty="0"/>
              <a:t>1. Image acquisition</a:t>
            </a:r>
            <a:br>
              <a:rPr lang="en-US" dirty="0"/>
            </a:br>
            <a:r>
              <a:rPr lang="en-US" dirty="0"/>
              <a:t>2. Image processing</a:t>
            </a:r>
            <a:br>
              <a:rPr lang="en-US" dirty="0"/>
            </a:br>
            <a:r>
              <a:rPr lang="en-US" dirty="0"/>
              <a:t>3. Image analysis and understanding</a:t>
            </a:r>
          </a:p>
          <a:p>
            <a:pPr fontAlgn="base"/>
            <a:r>
              <a:rPr lang="en-US" dirty="0"/>
              <a:t>As our human visual understanding of world is reflected in our ability to make decisions through what we see, providing such a visual understanding to computers would allow them the same power :</a:t>
            </a:r>
          </a:p>
        </p:txBody>
      </p:sp>
    </p:spTree>
    <p:extLst>
      <p:ext uri="{BB962C8B-B14F-4D97-AF65-F5344CB8AC3E}">
        <p14:creationId xmlns:p14="http://schemas.microsoft.com/office/powerpoint/2010/main" val="755670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9824" y="1058366"/>
            <a:ext cx="8414125" cy="3189783"/>
          </a:xfrm>
        </p:spPr>
        <p:txBody>
          <a:bodyPr/>
          <a:lstStyle/>
          <a:p>
            <a:pPr algn="l" fontAlgn="base"/>
            <a:r>
              <a:rPr lang="en-US" b="1" dirty="0" smtClean="0">
                <a:solidFill>
                  <a:schemeClr val="tx1"/>
                </a:solidFill>
              </a:rPr>
              <a:t>Image </a:t>
            </a:r>
            <a:r>
              <a:rPr lang="en-US" b="1" dirty="0">
                <a:solidFill>
                  <a:schemeClr val="tx1"/>
                </a:solidFill>
              </a:rPr>
              <a:t>acquisition is the process of translating the analog world around us into binary data composed of zeros and ones, interpreted as digital images.</a:t>
            </a:r>
          </a:p>
          <a:p>
            <a:pPr fontAlgn="base"/>
            <a:r>
              <a:rPr lang="en-US" b="1" dirty="0">
                <a:solidFill>
                  <a:schemeClr val="tx1"/>
                </a:solidFill>
              </a:rPr>
              <a:t>Different tools have been created to build such datasets:</a:t>
            </a:r>
            <a:br>
              <a:rPr lang="en-US" b="1" dirty="0">
                <a:solidFill>
                  <a:schemeClr val="tx1"/>
                </a:solidFill>
              </a:rPr>
            </a:br>
            <a:r>
              <a:rPr lang="en-US" b="1" dirty="0">
                <a:solidFill>
                  <a:schemeClr val="tx1"/>
                </a:solidFill>
              </a:rPr>
              <a:t>1. Webcams &amp; embedded cameras</a:t>
            </a:r>
            <a:br>
              <a:rPr lang="en-US" b="1" dirty="0">
                <a:solidFill>
                  <a:schemeClr val="tx1"/>
                </a:solidFill>
              </a:rPr>
            </a:br>
            <a:r>
              <a:rPr lang="en-US" b="1" dirty="0">
                <a:solidFill>
                  <a:schemeClr val="tx1"/>
                </a:solidFill>
              </a:rPr>
              <a:t>2. Digital compact cameras &amp; DSLR</a:t>
            </a:r>
            <a:br>
              <a:rPr lang="en-US" b="1" dirty="0">
                <a:solidFill>
                  <a:schemeClr val="tx1"/>
                </a:solidFill>
              </a:rPr>
            </a:br>
            <a:r>
              <a:rPr lang="en-US" b="1" dirty="0">
                <a:solidFill>
                  <a:schemeClr val="tx1"/>
                </a:solidFill>
              </a:rPr>
              <a:t>3. Consumer 3D cameras &amp; laser range finders</a:t>
            </a:r>
          </a:p>
          <a:p>
            <a:endParaRPr lang="en-US" dirty="0"/>
          </a:p>
        </p:txBody>
      </p:sp>
      <p:sp>
        <p:nvSpPr>
          <p:cNvPr id="3" name="Title 2"/>
          <p:cNvSpPr>
            <a:spLocks noGrp="1"/>
          </p:cNvSpPr>
          <p:nvPr>
            <p:ph type="title"/>
          </p:nvPr>
        </p:nvSpPr>
        <p:spPr>
          <a:xfrm>
            <a:off x="2374475" y="373467"/>
            <a:ext cx="3142800" cy="327300"/>
          </a:xfrm>
        </p:spPr>
        <p:txBody>
          <a:bodyPr/>
          <a:lstStyle/>
          <a:p>
            <a:r>
              <a:rPr lang="en-US" sz="2400" b="1" dirty="0"/>
              <a:t>Image acquisition</a:t>
            </a:r>
            <a:r>
              <a:rPr lang="en-US" dirty="0"/>
              <a:t/>
            </a:r>
            <a:br>
              <a:rPr lang="en-US" dirty="0"/>
            </a:br>
            <a:endParaRPr lang="en-US" dirty="0"/>
          </a:p>
        </p:txBody>
      </p:sp>
    </p:spTree>
    <p:extLst>
      <p:ext uri="{BB962C8B-B14F-4D97-AF65-F5344CB8AC3E}">
        <p14:creationId xmlns:p14="http://schemas.microsoft.com/office/powerpoint/2010/main" val="358085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7175" y="1086941"/>
            <a:ext cx="8753475" cy="3132633"/>
          </a:xfrm>
        </p:spPr>
        <p:txBody>
          <a:bodyPr/>
          <a:lstStyle/>
          <a:p>
            <a:pPr algn="l" fontAlgn="base"/>
            <a:r>
              <a:rPr lang="en-US" sz="1600" dirty="0">
                <a:solidFill>
                  <a:schemeClr val="tx1"/>
                </a:solidFill>
              </a:rPr>
              <a:t>The second component of Computer Vision is the low-level processing of images. Algorithms are applied to the binary data acquired in the first step to infer low-level information on parts of the image. This type of information is characterized by image edges, point features or segments, for example. They are all the basic geometric elements that build objects in images.</a:t>
            </a:r>
          </a:p>
          <a:p>
            <a:pPr algn="l" fontAlgn="base"/>
            <a:r>
              <a:rPr lang="en-US" sz="1600" dirty="0">
                <a:solidFill>
                  <a:schemeClr val="tx1"/>
                </a:solidFill>
              </a:rPr>
              <a:t>This second step usually involves advanced applied mathematics algorithms and techniques.</a:t>
            </a:r>
          </a:p>
          <a:p>
            <a:pPr algn="l" fontAlgn="base"/>
            <a:r>
              <a:rPr lang="en-US" sz="1600" dirty="0">
                <a:solidFill>
                  <a:schemeClr val="tx1"/>
                </a:solidFill>
              </a:rPr>
              <a:t>Low-level image processing algorithms include:</a:t>
            </a:r>
            <a:br>
              <a:rPr lang="en-US" sz="1600" dirty="0">
                <a:solidFill>
                  <a:schemeClr val="tx1"/>
                </a:solidFill>
              </a:rPr>
            </a:br>
            <a:r>
              <a:rPr lang="en-US" sz="1600" dirty="0">
                <a:solidFill>
                  <a:schemeClr val="tx1"/>
                </a:solidFill>
              </a:rPr>
              <a:t>1. Edge detection</a:t>
            </a:r>
            <a:br>
              <a:rPr lang="en-US" sz="1600" dirty="0">
                <a:solidFill>
                  <a:schemeClr val="tx1"/>
                </a:solidFill>
              </a:rPr>
            </a:br>
            <a:r>
              <a:rPr lang="en-US" sz="1600" dirty="0">
                <a:solidFill>
                  <a:schemeClr val="tx1"/>
                </a:solidFill>
              </a:rPr>
              <a:t>2. Segmentation</a:t>
            </a:r>
            <a:br>
              <a:rPr lang="en-US" sz="1600" dirty="0">
                <a:solidFill>
                  <a:schemeClr val="tx1"/>
                </a:solidFill>
              </a:rPr>
            </a:br>
            <a:r>
              <a:rPr lang="en-US" sz="1600" dirty="0">
                <a:solidFill>
                  <a:schemeClr val="tx1"/>
                </a:solidFill>
              </a:rPr>
              <a:t>3. Classification</a:t>
            </a:r>
            <a:br>
              <a:rPr lang="en-US" sz="1600" dirty="0">
                <a:solidFill>
                  <a:schemeClr val="tx1"/>
                </a:solidFill>
              </a:rPr>
            </a:br>
            <a:r>
              <a:rPr lang="en-US" sz="1600" dirty="0">
                <a:solidFill>
                  <a:schemeClr val="tx1"/>
                </a:solidFill>
              </a:rPr>
              <a:t>4. Feature detection and matching</a:t>
            </a:r>
          </a:p>
        </p:txBody>
      </p:sp>
      <p:sp>
        <p:nvSpPr>
          <p:cNvPr id="3" name="Title 2"/>
          <p:cNvSpPr>
            <a:spLocks noGrp="1"/>
          </p:cNvSpPr>
          <p:nvPr>
            <p:ph type="title"/>
          </p:nvPr>
        </p:nvSpPr>
        <p:spPr>
          <a:xfrm>
            <a:off x="1136225" y="449667"/>
            <a:ext cx="3845350" cy="327300"/>
          </a:xfrm>
        </p:spPr>
        <p:txBody>
          <a:bodyPr/>
          <a:lstStyle/>
          <a:p>
            <a:r>
              <a:rPr lang="en-US" sz="2400" dirty="0"/>
              <a:t>Image processing</a:t>
            </a:r>
            <a:br>
              <a:rPr lang="en-US" sz="2400" dirty="0"/>
            </a:br>
            <a:endParaRPr lang="en-US" sz="2400" dirty="0"/>
          </a:p>
        </p:txBody>
      </p:sp>
    </p:spTree>
    <p:extLst>
      <p:ext uri="{BB962C8B-B14F-4D97-AF65-F5344CB8AC3E}">
        <p14:creationId xmlns:p14="http://schemas.microsoft.com/office/powerpoint/2010/main" val="359309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72699" y="1001216"/>
            <a:ext cx="8318875" cy="3285033"/>
          </a:xfrm>
        </p:spPr>
        <p:txBody>
          <a:bodyPr/>
          <a:lstStyle/>
          <a:p>
            <a:pPr algn="l" fontAlgn="base"/>
            <a:r>
              <a:rPr lang="en-US" b="1" dirty="0">
                <a:solidFill>
                  <a:schemeClr val="tx1"/>
                </a:solidFill>
              </a:rPr>
              <a:t>The last step of the Computer Vision pipeline if the actual analysis of the data, which will allow the decision making.</a:t>
            </a:r>
            <a:br>
              <a:rPr lang="en-US" b="1" dirty="0">
                <a:solidFill>
                  <a:schemeClr val="tx1"/>
                </a:solidFill>
              </a:rPr>
            </a:br>
            <a:r>
              <a:rPr lang="en-US" b="1" dirty="0">
                <a:solidFill>
                  <a:schemeClr val="tx1"/>
                </a:solidFill>
              </a:rPr>
              <a:t>High-level algorithms are applied, using both the image data and the low-level information computed in previous steps.</a:t>
            </a:r>
          </a:p>
          <a:p>
            <a:pPr fontAlgn="base"/>
            <a:endParaRPr lang="en-US" dirty="0" smtClean="0"/>
          </a:p>
          <a:p>
            <a:pPr algn="l" fontAlgn="base"/>
            <a:r>
              <a:rPr lang="en-US" dirty="0" smtClean="0">
                <a:solidFill>
                  <a:schemeClr val="tx1"/>
                </a:solidFill>
              </a:rPr>
              <a:t>Examples </a:t>
            </a:r>
            <a:r>
              <a:rPr lang="en-US" dirty="0">
                <a:solidFill>
                  <a:schemeClr val="tx1"/>
                </a:solidFill>
              </a:rPr>
              <a:t>of high-level image analysis are:</a:t>
            </a:r>
            <a:br>
              <a:rPr lang="en-US" dirty="0">
                <a:solidFill>
                  <a:schemeClr val="tx1"/>
                </a:solidFill>
              </a:rPr>
            </a:br>
            <a:r>
              <a:rPr lang="en-US" dirty="0">
                <a:solidFill>
                  <a:schemeClr val="tx1"/>
                </a:solidFill>
              </a:rPr>
              <a:t>1. 3D scene mapping</a:t>
            </a:r>
            <a:br>
              <a:rPr lang="en-US" dirty="0">
                <a:solidFill>
                  <a:schemeClr val="tx1"/>
                </a:solidFill>
              </a:rPr>
            </a:br>
            <a:r>
              <a:rPr lang="en-US" dirty="0">
                <a:solidFill>
                  <a:schemeClr val="tx1"/>
                </a:solidFill>
              </a:rPr>
              <a:t>2. Object recognition</a:t>
            </a:r>
            <a:br>
              <a:rPr lang="en-US" dirty="0">
                <a:solidFill>
                  <a:schemeClr val="tx1"/>
                </a:solidFill>
              </a:rPr>
            </a:br>
            <a:r>
              <a:rPr lang="en-US" dirty="0">
                <a:solidFill>
                  <a:schemeClr val="tx1"/>
                </a:solidFill>
              </a:rPr>
              <a:t>3. Object tracking</a:t>
            </a:r>
          </a:p>
          <a:p>
            <a:endParaRPr lang="en-US" dirty="0"/>
          </a:p>
        </p:txBody>
      </p:sp>
      <p:sp>
        <p:nvSpPr>
          <p:cNvPr id="3" name="Title 2"/>
          <p:cNvSpPr>
            <a:spLocks noGrp="1"/>
          </p:cNvSpPr>
          <p:nvPr>
            <p:ph type="title"/>
          </p:nvPr>
        </p:nvSpPr>
        <p:spPr>
          <a:xfrm>
            <a:off x="926674" y="449667"/>
            <a:ext cx="4769276" cy="607608"/>
          </a:xfrm>
        </p:spPr>
        <p:txBody>
          <a:bodyPr/>
          <a:lstStyle/>
          <a:p>
            <a:pPr fontAlgn="base"/>
            <a:r>
              <a:rPr lang="en-US" sz="2400" b="1" dirty="0"/>
              <a:t>Image analysis and understanding</a:t>
            </a:r>
          </a:p>
        </p:txBody>
      </p:sp>
    </p:spTree>
    <p:extLst>
      <p:ext uri="{BB962C8B-B14F-4D97-AF65-F5344CB8AC3E}">
        <p14:creationId xmlns:p14="http://schemas.microsoft.com/office/powerpoint/2010/main" val="3574459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1124" y="1783167"/>
            <a:ext cx="3873925" cy="1712508"/>
          </a:xfrm>
        </p:spPr>
        <p:txBody>
          <a:bodyPr/>
          <a:lstStyle/>
          <a:p>
            <a:r>
              <a:rPr lang="en-US" sz="4400" b="1" dirty="0" smtClean="0">
                <a:latin typeface="Arabic Typesetting" pitchFamily="66" charset="-78"/>
                <a:cs typeface="Arabic Typesetting" pitchFamily="66" charset="-78"/>
              </a:rPr>
              <a:t>Lets start with Image</a:t>
            </a:r>
            <a:endParaRPr lang="en-US" sz="4400" b="1" dirty="0">
              <a:latin typeface="Arabic Typesetting" pitchFamily="66" charset="-78"/>
              <a:cs typeface="Arabic Typesetting" pitchFamily="66" charset="-78"/>
            </a:endParaRPr>
          </a:p>
        </p:txBody>
      </p:sp>
    </p:spTree>
    <p:extLst>
      <p:ext uri="{BB962C8B-B14F-4D97-AF65-F5344CB8AC3E}">
        <p14:creationId xmlns:p14="http://schemas.microsoft.com/office/powerpoint/2010/main" val="1085141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p:nvPr/>
        </p:nvSpPr>
        <p:spPr>
          <a:xfrm rot="5400000">
            <a:off x="4174275" y="285787"/>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txBox="1">
            <a:spLocks noGrp="1"/>
          </p:cNvSpPr>
          <p:nvPr>
            <p:ph type="title"/>
          </p:nvPr>
        </p:nvSpPr>
        <p:spPr>
          <a:xfrm>
            <a:off x="2504361" y="503354"/>
            <a:ext cx="3142800" cy="327300"/>
          </a:xfrm>
          <a:prstGeom prst="rect">
            <a:avLst/>
          </a:prstGeom>
        </p:spPr>
        <p:txBody>
          <a:bodyPr spcFirstLastPara="1" wrap="square" lIns="91425" tIns="91425" rIns="91425" bIns="91425" anchor="t" anchorCtr="0">
            <a:noAutofit/>
          </a:bodyPr>
          <a:lstStyle/>
          <a:p>
            <a:pPr lvl="0" fontAlgn="base">
              <a:spcBef>
                <a:spcPct val="0"/>
              </a:spcBef>
              <a:spcAft>
                <a:spcPct val="0"/>
              </a:spcAft>
            </a:pPr>
            <a:r>
              <a:rPr lang="en-US" sz="1200" dirty="0">
                <a:solidFill>
                  <a:srgbClr val="404040"/>
                </a:solidFill>
                <a:latin typeface="Lato"/>
                <a:cs typeface="Arial" pitchFamily="34" charset="0"/>
              </a:rPr>
              <a:t>   </a:t>
            </a:r>
            <a:r>
              <a:rPr lang="en-US" b="1" dirty="0">
                <a:solidFill>
                  <a:srgbClr val="404040"/>
                </a:solidFill>
                <a:latin typeface="Roboto Slab"/>
                <a:cs typeface="Arial" pitchFamily="34" charset="0"/>
              </a:rPr>
              <a:t>Image</a:t>
            </a:r>
          </a:p>
        </p:txBody>
      </p:sp>
      <p:pic>
        <p:nvPicPr>
          <p:cNvPr id="5" name="صورة 4">
            <a:extLst>
              <a:ext uri="{FF2B5EF4-FFF2-40B4-BE49-F238E27FC236}">
                <a16:creationId xmlns="" xmlns:a16="http://schemas.microsoft.com/office/drawing/2014/main" id="{FBA5D195-6EC5-4027-91E2-1269F1CDC171}"/>
              </a:ext>
            </a:extLst>
          </p:cNvPr>
          <p:cNvPicPr>
            <a:picLocks noChangeAspect="1"/>
          </p:cNvPicPr>
          <p:nvPr/>
        </p:nvPicPr>
        <p:blipFill>
          <a:blip r:embed="rId3"/>
          <a:stretch>
            <a:fillRect/>
          </a:stretch>
        </p:blipFill>
        <p:spPr>
          <a:xfrm>
            <a:off x="91815" y="0"/>
            <a:ext cx="1923292" cy="423673"/>
          </a:xfrm>
          <a:prstGeom prst="rect">
            <a:avLst/>
          </a:prstGeom>
        </p:spPr>
      </p:pic>
      <p:sp>
        <p:nvSpPr>
          <p:cNvPr id="3" name="Rectangle 1"/>
          <p:cNvSpPr>
            <a:spLocks noChangeArrowheads="1"/>
          </p:cNvSpPr>
          <p:nvPr/>
        </p:nvSpPr>
        <p:spPr bwMode="auto">
          <a:xfrm>
            <a:off x="91815" y="1060408"/>
            <a:ext cx="4582391" cy="71585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lvl="0" eaLnBrk="0" fontAlgn="base" hangingPunct="0">
              <a:spcBef>
                <a:spcPct val="0"/>
              </a:spcBef>
              <a:spcAft>
                <a:spcPct val="0"/>
              </a:spcAft>
              <a:buClrTx/>
              <a:buFontTx/>
              <a:buChar char="•"/>
            </a:pPr>
            <a:r>
              <a:rPr lang="en-US" sz="1200" dirty="0" smtClean="0">
                <a:solidFill>
                  <a:srgbClr val="404040"/>
                </a:solidFill>
                <a:latin typeface="Lato"/>
                <a:cs typeface="Arial" pitchFamily="34" charset="0"/>
              </a:rPr>
              <a:t>An image is a two-dimensional matrix of pixel values</a:t>
            </a:r>
          </a:p>
          <a:p>
            <a:pPr lvl="0" eaLnBrk="0" fontAlgn="base" hangingPunct="0">
              <a:spcBef>
                <a:spcPct val="0"/>
              </a:spcBef>
              <a:spcAft>
                <a:spcPct val="0"/>
              </a:spcAft>
              <a:buClrTx/>
              <a:buFontTx/>
              <a:buChar char="•"/>
            </a:pPr>
            <a:r>
              <a:rPr lang="en-US" sz="1200" dirty="0" smtClean="0">
                <a:solidFill>
                  <a:srgbClr val="404040"/>
                </a:solidFill>
                <a:latin typeface="Lato"/>
                <a:cs typeface="Arial" pitchFamily="34" charset="0"/>
              </a:rPr>
              <a:t>The </a:t>
            </a:r>
            <a:r>
              <a:rPr lang="en-US" sz="1200" dirty="0">
                <a:solidFill>
                  <a:srgbClr val="404040"/>
                </a:solidFill>
                <a:latin typeface="Lato"/>
                <a:cs typeface="Arial" pitchFamily="34" charset="0"/>
              </a:rPr>
              <a:t>origin is in the upper left corner, see below: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04040"/>
                </a:solidFill>
                <a:effectLst/>
                <a:latin typeface="Lato"/>
                <a:cs typeface="Arial" pitchFamily="34" charset="0"/>
              </a:rPr>
              <a:t> </a:t>
            </a:r>
          </a:p>
        </p:txBody>
      </p:sp>
      <p:pic>
        <p:nvPicPr>
          <p:cNvPr id="1028" name="Picture 4" descr="../_images/image_premi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3855" y="1060408"/>
            <a:ext cx="4748356" cy="3592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4775" y="791666"/>
            <a:ext cx="8801100" cy="3932733"/>
          </a:xfrm>
        </p:spPr>
        <p:txBody>
          <a:bodyPr/>
          <a:lstStyle/>
          <a:p>
            <a:r>
              <a:rPr lang="en-US" sz="3200" b="1" dirty="0"/>
              <a:t>What is a pixel?</a:t>
            </a:r>
          </a:p>
          <a:p>
            <a:r>
              <a:rPr lang="en-US" dirty="0">
                <a:solidFill>
                  <a:schemeClr val="tx1"/>
                </a:solidFill>
              </a:rPr>
              <a:t>All images consist of pixels which are the raw building blocks of images. </a:t>
            </a:r>
            <a:endParaRPr lang="en-US" dirty="0" smtClean="0">
              <a:solidFill>
                <a:schemeClr val="tx1"/>
              </a:solidFill>
            </a:endParaRPr>
          </a:p>
          <a:p>
            <a:r>
              <a:rPr lang="en-US" dirty="0" smtClean="0">
                <a:solidFill>
                  <a:schemeClr val="tx1"/>
                </a:solidFill>
              </a:rPr>
              <a:t>A </a:t>
            </a:r>
            <a:r>
              <a:rPr lang="en-US" dirty="0">
                <a:solidFill>
                  <a:schemeClr val="tx1"/>
                </a:solidFill>
              </a:rPr>
              <a:t>640 x 480 image has 640 columns (the width) and 480 rows (the height). There are </a:t>
            </a:r>
          </a:p>
          <a:p>
            <a:r>
              <a:rPr lang="en-US" dirty="0">
                <a:solidFill>
                  <a:schemeClr val="tx1"/>
                </a:solidFill>
              </a:rPr>
              <a:t>640 * 480 = 307200</a:t>
            </a:r>
          </a:p>
          <a:p>
            <a:r>
              <a:rPr lang="en-US" dirty="0">
                <a:solidFill>
                  <a:schemeClr val="tx1"/>
                </a:solidFill>
              </a:rPr>
              <a:t>  pixels in an image with those dimensions.</a:t>
            </a:r>
          </a:p>
        </p:txBody>
      </p:sp>
    </p:spTree>
    <p:extLst>
      <p:ext uri="{BB962C8B-B14F-4D97-AF65-F5344CB8AC3E}">
        <p14:creationId xmlns:p14="http://schemas.microsoft.com/office/powerpoint/2010/main" val="641899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766</Words>
  <Application>Microsoft Office PowerPoint</Application>
  <PresentationFormat>On-screen Show (16:9)</PresentationFormat>
  <Paragraphs>69</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Lato</vt:lpstr>
      <vt:lpstr>Source Sans Pro</vt:lpstr>
      <vt:lpstr>Roboto Slab</vt:lpstr>
      <vt:lpstr>Helvetica 75 Bold</vt:lpstr>
      <vt:lpstr>Reem Kufi</vt:lpstr>
      <vt:lpstr>Arabic Typesetting</vt:lpstr>
      <vt:lpstr>Simple Meeting by Slidesgo</vt:lpstr>
      <vt:lpstr>Image Processing</vt:lpstr>
      <vt:lpstr>PowerPoint Presentation</vt:lpstr>
      <vt:lpstr>PowerPoint Presentation</vt:lpstr>
      <vt:lpstr>Image acquisition </vt:lpstr>
      <vt:lpstr>Image processing </vt:lpstr>
      <vt:lpstr>Image analysis and understanding</vt:lpstr>
      <vt:lpstr>Lets start with Image</vt:lpstr>
      <vt:lpstr>   Image</vt:lpstr>
      <vt:lpstr>PowerPoint Presentation</vt:lpstr>
      <vt:lpstr>PowerPoint Presentation</vt:lpstr>
      <vt:lpstr>Some basic colors:  </vt:lpstr>
      <vt:lpstr>Some important image modules Image</vt:lpstr>
      <vt:lpstr>histogram</vt:lpstr>
      <vt:lpstr>Histogram Calculation in OpenCV </vt:lpstr>
      <vt:lpstr>Histogram Equalization</vt:lpstr>
      <vt:lpstr>PowerPoint Presentation</vt:lpstr>
      <vt:lpstr>Image Blending</vt:lpstr>
      <vt:lpstr>Rotate Image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dc:creator>Mohamed</dc:creator>
  <cp:lastModifiedBy>shady</cp:lastModifiedBy>
  <cp:revision>22</cp:revision>
  <dcterms:modified xsi:type="dcterms:W3CDTF">2021-04-02T21:15:14Z</dcterms:modified>
</cp:coreProperties>
</file>