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73" r:id="rId3"/>
    <p:sldId id="275" r:id="rId4"/>
    <p:sldId id="274" r:id="rId5"/>
    <p:sldId id="276" r:id="rId6"/>
    <p:sldId id="286" r:id="rId7"/>
    <p:sldId id="287" r:id="rId8"/>
    <p:sldId id="277" r:id="rId9"/>
    <p:sldId id="278" r:id="rId10"/>
    <p:sldId id="279" r:id="rId11"/>
    <p:sldId id="280" r:id="rId12"/>
    <p:sldId id="281" r:id="rId13"/>
    <p:sldId id="283" r:id="rId14"/>
    <p:sldId id="282" r:id="rId15"/>
    <p:sldId id="284" r:id="rId16"/>
    <p:sldId id="285" r:id="rId17"/>
    <p:sldId id="289" r:id="rId18"/>
    <p:sldId id="290" r:id="rId19"/>
    <p:sldId id="293" r:id="rId20"/>
    <p:sldId id="288" r:id="rId21"/>
    <p:sldId id="291" r:id="rId22"/>
    <p:sldId id="292" r:id="rId23"/>
    <p:sldId id="294" r:id="rId24"/>
    <p:sldId id="307" r:id="rId25"/>
    <p:sldId id="296" r:id="rId26"/>
    <p:sldId id="295" r:id="rId27"/>
    <p:sldId id="308" r:id="rId28"/>
    <p:sldId id="309" r:id="rId29"/>
    <p:sldId id="297" r:id="rId30"/>
    <p:sldId id="298" r:id="rId31"/>
    <p:sldId id="299" r:id="rId32"/>
    <p:sldId id="300" r:id="rId33"/>
    <p:sldId id="303" r:id="rId34"/>
    <p:sldId id="301" r:id="rId35"/>
    <p:sldId id="304" r:id="rId36"/>
    <p:sldId id="305" r:id="rId37"/>
    <p:sldId id="302" r:id="rId38"/>
    <p:sldId id="306" r:id="rId3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11/21/2020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11/21/2020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11/21/2020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11/21/2020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11/21/2020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Basics </a:t>
            </a:r>
            <a:r>
              <a:rPr lang="en-US" b="1" dirty="0"/>
              <a:t>of Probability Theory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67134" y="1295400"/>
            <a:ext cx="9782801" cy="4572000"/>
          </a:xfrm>
        </p:spPr>
        <p:txBody>
          <a:bodyPr/>
          <a:lstStyle/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751012" y="1600200"/>
            <a:ext cx="95989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MR12"/>
              </a:rPr>
              <a:t>In a sample of </a:t>
            </a:r>
            <a:r>
              <a:rPr lang="en-US" b="1" dirty="0">
                <a:latin typeface="CMR12"/>
              </a:rPr>
              <a:t>80</a:t>
            </a:r>
            <a:r>
              <a:rPr lang="en-US" dirty="0">
                <a:latin typeface="CMR12"/>
              </a:rPr>
              <a:t> </a:t>
            </a:r>
            <a:r>
              <a:rPr lang="en-US" dirty="0" smtClean="0">
                <a:latin typeface="CMR12"/>
              </a:rPr>
              <a:t>students</a:t>
            </a:r>
            <a:r>
              <a:rPr lang="en-US" dirty="0">
                <a:latin typeface="CMR12"/>
              </a:rPr>
              <a:t>, a questionnaire was out that: </a:t>
            </a:r>
            <a:r>
              <a:rPr lang="en-US" b="1" dirty="0">
                <a:latin typeface="CMR12"/>
              </a:rPr>
              <a:t>45</a:t>
            </a:r>
            <a:r>
              <a:rPr lang="en-US" dirty="0">
                <a:latin typeface="CMR12"/>
              </a:rPr>
              <a:t> students</a:t>
            </a:r>
          </a:p>
          <a:p>
            <a:r>
              <a:rPr lang="en-US" dirty="0">
                <a:latin typeface="CMR12"/>
              </a:rPr>
              <a:t>of them studied English; </a:t>
            </a:r>
            <a:r>
              <a:rPr lang="en-US" b="1" dirty="0">
                <a:latin typeface="CMR12"/>
              </a:rPr>
              <a:t>40</a:t>
            </a:r>
            <a:r>
              <a:rPr lang="en-US" dirty="0">
                <a:latin typeface="CMR12"/>
              </a:rPr>
              <a:t> studied French; </a:t>
            </a:r>
            <a:r>
              <a:rPr lang="en-US" b="1" dirty="0">
                <a:latin typeface="CMR12"/>
              </a:rPr>
              <a:t>35</a:t>
            </a:r>
            <a:r>
              <a:rPr lang="en-US" dirty="0">
                <a:latin typeface="CMR12"/>
              </a:rPr>
              <a:t> studied German; </a:t>
            </a:r>
            <a:r>
              <a:rPr lang="en-US" b="1" dirty="0">
                <a:latin typeface="CMR12"/>
              </a:rPr>
              <a:t>20</a:t>
            </a:r>
            <a:r>
              <a:rPr lang="en-US" dirty="0">
                <a:latin typeface="CMR12"/>
              </a:rPr>
              <a:t> studied </a:t>
            </a:r>
            <a:r>
              <a:rPr lang="en-US" dirty="0" smtClean="0">
                <a:latin typeface="CMR12"/>
              </a:rPr>
              <a:t>English</a:t>
            </a:r>
            <a:endParaRPr lang="en-US" dirty="0">
              <a:latin typeface="CMR12"/>
            </a:endParaRPr>
          </a:p>
          <a:p>
            <a:r>
              <a:rPr lang="en-US" dirty="0">
                <a:latin typeface="CMR12"/>
              </a:rPr>
              <a:t>and </a:t>
            </a:r>
            <a:r>
              <a:rPr lang="en-US" dirty="0" smtClean="0">
                <a:latin typeface="CMR12"/>
              </a:rPr>
              <a:t>French; </a:t>
            </a:r>
            <a:r>
              <a:rPr lang="en-US" b="1" dirty="0">
                <a:latin typeface="CMR12"/>
              </a:rPr>
              <a:t>23</a:t>
            </a:r>
            <a:r>
              <a:rPr lang="en-US" dirty="0">
                <a:latin typeface="CMR12"/>
              </a:rPr>
              <a:t> studied </a:t>
            </a:r>
            <a:r>
              <a:rPr lang="en-US" dirty="0" smtClean="0">
                <a:latin typeface="CMR12"/>
              </a:rPr>
              <a:t>English </a:t>
            </a:r>
            <a:r>
              <a:rPr lang="en-US" dirty="0">
                <a:latin typeface="CMR12"/>
              </a:rPr>
              <a:t>and </a:t>
            </a:r>
            <a:r>
              <a:rPr lang="en-US" dirty="0" smtClean="0">
                <a:latin typeface="CMR12"/>
              </a:rPr>
              <a:t>German; </a:t>
            </a:r>
            <a:r>
              <a:rPr lang="en-US" b="1" dirty="0">
                <a:latin typeface="CMR12"/>
              </a:rPr>
              <a:t>19</a:t>
            </a:r>
            <a:r>
              <a:rPr lang="en-US" dirty="0">
                <a:latin typeface="CMR12"/>
              </a:rPr>
              <a:t> studied </a:t>
            </a:r>
            <a:r>
              <a:rPr lang="en-US" dirty="0" smtClean="0">
                <a:latin typeface="CMR12"/>
              </a:rPr>
              <a:t>French </a:t>
            </a:r>
            <a:r>
              <a:rPr lang="en-US" dirty="0">
                <a:latin typeface="CMR12"/>
              </a:rPr>
              <a:t>and </a:t>
            </a:r>
            <a:r>
              <a:rPr lang="en-US" dirty="0" smtClean="0">
                <a:latin typeface="CMR12"/>
              </a:rPr>
              <a:t>German; </a:t>
            </a:r>
            <a:r>
              <a:rPr lang="en-US" dirty="0">
                <a:latin typeface="CMR12"/>
              </a:rPr>
              <a:t>and</a:t>
            </a:r>
          </a:p>
          <a:p>
            <a:r>
              <a:rPr lang="en-US" b="1" dirty="0">
                <a:latin typeface="CMR12"/>
              </a:rPr>
              <a:t>12</a:t>
            </a:r>
            <a:r>
              <a:rPr lang="en-US" dirty="0">
                <a:latin typeface="CMR12"/>
              </a:rPr>
              <a:t> students studied all. A student was chosen at random: </a:t>
            </a:r>
            <a:endParaRPr lang="en-US" dirty="0" smtClean="0">
              <a:latin typeface="CMR12"/>
            </a:endParaRPr>
          </a:p>
          <a:p>
            <a:endParaRPr lang="en-US" dirty="0" smtClean="0">
              <a:latin typeface="CMR12"/>
            </a:endParaRPr>
          </a:p>
          <a:p>
            <a:r>
              <a:rPr lang="en-US" dirty="0" smtClean="0">
                <a:latin typeface="CMR12"/>
              </a:rPr>
              <a:t>Find </a:t>
            </a:r>
            <a:r>
              <a:rPr lang="en-US" dirty="0">
                <a:latin typeface="CMR12"/>
              </a:rPr>
              <a:t>the probability that </a:t>
            </a:r>
            <a:r>
              <a:rPr lang="en-US" dirty="0" smtClean="0">
                <a:latin typeface="CMR12"/>
              </a:rPr>
              <a:t>the student </a:t>
            </a:r>
            <a:r>
              <a:rPr lang="en-US" dirty="0">
                <a:latin typeface="CMR12"/>
              </a:rPr>
              <a:t>studied</a:t>
            </a:r>
            <a:r>
              <a:rPr lang="en-US" dirty="0" smtClean="0">
                <a:latin typeface="CMR12"/>
              </a:rPr>
              <a:t>:</a:t>
            </a:r>
          </a:p>
          <a:p>
            <a:endParaRPr lang="en-US" dirty="0">
              <a:latin typeface="CMR12"/>
            </a:endParaRPr>
          </a:p>
          <a:p>
            <a:pPr lvl="1"/>
            <a:r>
              <a:rPr lang="en-US" dirty="0"/>
              <a:t>(a) Only English.</a:t>
            </a:r>
          </a:p>
          <a:p>
            <a:pPr lvl="1"/>
            <a:r>
              <a:rPr lang="en-US" dirty="0"/>
              <a:t>(b) Only German.</a:t>
            </a:r>
          </a:p>
          <a:p>
            <a:pPr lvl="1"/>
            <a:r>
              <a:rPr lang="en-US" dirty="0"/>
              <a:t>(c) English or French.</a:t>
            </a:r>
          </a:p>
          <a:p>
            <a:pPr lvl="1"/>
            <a:r>
              <a:rPr lang="en-US" dirty="0"/>
              <a:t>(d) Exactly one only of the three languages.</a:t>
            </a:r>
          </a:p>
          <a:p>
            <a:pPr lvl="1"/>
            <a:r>
              <a:rPr lang="en-US" dirty="0"/>
              <a:t>(e) One language at least.</a:t>
            </a:r>
          </a:p>
          <a:p>
            <a:pPr lvl="1"/>
            <a:r>
              <a:rPr lang="en-US" dirty="0"/>
              <a:t>(f) One language at most.</a:t>
            </a:r>
          </a:p>
          <a:p>
            <a:pPr lvl="1"/>
            <a:r>
              <a:rPr lang="en-US" dirty="0"/>
              <a:t>(g) Exactly two languages.</a:t>
            </a:r>
          </a:p>
          <a:p>
            <a:pPr lvl="1"/>
            <a:r>
              <a:rPr lang="en-US" dirty="0"/>
              <a:t>(h) German and French and did not study English.</a:t>
            </a:r>
          </a:p>
        </p:txBody>
      </p:sp>
    </p:spTree>
    <p:extLst>
      <p:ext uri="{BB962C8B-B14F-4D97-AF65-F5344CB8AC3E}">
        <p14:creationId xmlns:p14="http://schemas.microsoft.com/office/powerpoint/2010/main" val="23118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COUNTING RULES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In a sequence of </a:t>
            </a:r>
            <a:r>
              <a:rPr lang="en-US" sz="2000" b="1" u="sng" dirty="0"/>
              <a:t>two</a:t>
            </a:r>
            <a:r>
              <a:rPr lang="en-US" sz="2000" dirty="0"/>
              <a:t> experiments, if the first experiment can occur in </a:t>
            </a:r>
            <a:r>
              <a:rPr lang="en-US" sz="2000" b="1" i="1" u="sng" dirty="0"/>
              <a:t>m</a:t>
            </a:r>
            <a:r>
              <a:rPr lang="en-US" sz="2000" i="1" dirty="0"/>
              <a:t> </a:t>
            </a:r>
            <a:r>
              <a:rPr lang="en-US" sz="2000" dirty="0"/>
              <a:t>different ways and the second one can occur in </a:t>
            </a:r>
            <a:r>
              <a:rPr lang="en-US" sz="2000" b="1" i="1" u="sng" dirty="0"/>
              <a:t>n</a:t>
            </a:r>
            <a:r>
              <a:rPr lang="en-US" sz="2000" i="1" dirty="0"/>
              <a:t> </a:t>
            </a:r>
            <a:r>
              <a:rPr lang="en-US" sz="2000" dirty="0"/>
              <a:t>different ways, then the whole sequence can occur in “</a:t>
            </a:r>
            <a:r>
              <a:rPr lang="en-US" sz="2000" i="1" dirty="0"/>
              <a:t>m </a:t>
            </a:r>
            <a:r>
              <a:rPr lang="en-US" sz="2000" i="1" dirty="0" smtClean="0"/>
              <a:t>x</a:t>
            </a:r>
            <a:r>
              <a:rPr lang="en-US" sz="2000" dirty="0" smtClean="0"/>
              <a:t> </a:t>
            </a:r>
            <a:r>
              <a:rPr lang="en-US" sz="2000" i="1" dirty="0"/>
              <a:t>n” </a:t>
            </a:r>
            <a:r>
              <a:rPr lang="en-US" sz="2000" dirty="0"/>
              <a:t>different </a:t>
            </a:r>
            <a:r>
              <a:rPr lang="en-US" sz="2000" dirty="0" smtClean="0"/>
              <a:t>ways. This is called “Basic Counting Rule”</a:t>
            </a:r>
          </a:p>
          <a:p>
            <a:r>
              <a:rPr lang="en-US" sz="2000" b="1" u="sng" dirty="0" smtClean="0"/>
              <a:t>Examples:</a:t>
            </a:r>
          </a:p>
          <a:p>
            <a:pPr lvl="1"/>
            <a:r>
              <a:rPr lang="en-US" sz="1600" b="1" dirty="0" smtClean="0"/>
              <a:t>Suppose a business owner has a choice of 5 locations in which to establish her business. She decides to rank each location according to a certain criteria, such as price of store and parking facilities. </a:t>
            </a:r>
          </a:p>
          <a:p>
            <a:pPr marL="731520" lvl="2" indent="0">
              <a:buNone/>
            </a:pPr>
            <a:r>
              <a:rPr lang="en-US" sz="1200" b="1" dirty="0" smtClean="0"/>
              <a:t>1- </a:t>
            </a:r>
            <a:r>
              <a:rPr lang="en-US" sz="1200" dirty="0" smtClean="0"/>
              <a:t>How many different ways she can rank the five locations.</a:t>
            </a:r>
          </a:p>
          <a:p>
            <a:pPr marL="731520" lvl="2" indent="0">
              <a:buNone/>
            </a:pPr>
            <a:r>
              <a:rPr lang="en-US" sz="1200" dirty="0" smtClean="0"/>
              <a:t>2- If business owner wishes to rank only top three of the five locations,</a:t>
            </a:r>
            <a:r>
              <a:rPr lang="en-US" sz="1200" dirty="0"/>
              <a:t> </a:t>
            </a:r>
            <a:r>
              <a:rPr lang="en-US" sz="1200" dirty="0" smtClean="0"/>
              <a:t>how </a:t>
            </a:r>
            <a:r>
              <a:rPr lang="en-US" sz="1200" dirty="0"/>
              <a:t>many different ways she can rank </a:t>
            </a:r>
            <a:r>
              <a:rPr lang="en-US" sz="1200" dirty="0" smtClean="0"/>
              <a:t>them.</a:t>
            </a:r>
          </a:p>
          <a:p>
            <a:pPr marL="731520" lvl="2" indent="0">
              <a:buNone/>
            </a:pPr>
            <a:endParaRPr lang="en-US" sz="1200" dirty="0"/>
          </a:p>
          <a:p>
            <a:pPr lvl="1"/>
            <a:r>
              <a:rPr lang="en-US" sz="1600" b="1" dirty="0" smtClean="0"/>
              <a:t>Consider the manufacturing of number plates consisting of two letters followed by four digits: </a:t>
            </a:r>
          </a:p>
          <a:p>
            <a:pPr marL="731520" lvl="2" indent="0">
              <a:buNone/>
            </a:pPr>
            <a:r>
              <a:rPr lang="en-US" sz="1200" b="1" dirty="0" smtClean="0"/>
              <a:t>1- How many plates are possible? </a:t>
            </a:r>
            <a:endParaRPr lang="en-US" sz="1200" dirty="0" smtClean="0"/>
          </a:p>
          <a:p>
            <a:pPr marL="731520" lvl="2" indent="0">
              <a:buNone/>
            </a:pPr>
            <a:r>
              <a:rPr lang="en-US" sz="1200" b="1" dirty="0" smtClean="0"/>
              <a:t>2- How many plates are possible, if no letter or digit can be repeated? 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8975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COUNTING RULES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2" y="2362200"/>
            <a:ext cx="9782801" cy="2286000"/>
          </a:xfrm>
        </p:spPr>
        <p:txBody>
          <a:bodyPr/>
          <a:lstStyle/>
          <a:p>
            <a:r>
              <a:rPr lang="en-US" sz="2000" b="1" dirty="0"/>
              <a:t>If a coin is flipped 9 times, find the probability that heads appear exactly 4 times. </a:t>
            </a:r>
            <a:endParaRPr lang="en-US" sz="2000" dirty="0"/>
          </a:p>
          <a:p>
            <a:r>
              <a:rPr lang="en-US" sz="2000" dirty="0" smtClean="0"/>
              <a:t>It </a:t>
            </a:r>
            <a:r>
              <a:rPr lang="en-US" sz="2000" dirty="0"/>
              <a:t>is clear that an efficient way to count outcomes in Large sample spaces is required. 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ISSUE is: </a:t>
            </a:r>
            <a:r>
              <a:rPr lang="en-US" sz="2000" b="1" dirty="0" smtClean="0">
                <a:solidFill>
                  <a:srgbClr val="FF0000"/>
                </a:solidFill>
              </a:rPr>
              <a:t>HOW </a:t>
            </a:r>
            <a:r>
              <a:rPr lang="en-US" sz="2000" b="1" dirty="0">
                <a:solidFill>
                  <a:srgbClr val="FF0000"/>
                </a:solidFill>
              </a:rPr>
              <a:t>TO COUNT</a:t>
            </a:r>
            <a:r>
              <a:rPr lang="en-US" sz="2000" b="1" dirty="0" smtClean="0">
                <a:solidFill>
                  <a:srgbClr val="FF0000"/>
                </a:solidFill>
              </a:rPr>
              <a:t>?!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9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HOW TO </a:t>
            </a:r>
            <a:r>
              <a:rPr lang="en-US" b="1" dirty="0" smtClean="0"/>
              <a:t>COUNT?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417636"/>
            <a:ext cx="9782801" cy="467836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b="1" dirty="0"/>
              <a:t>Given the four </a:t>
            </a:r>
            <a:r>
              <a:rPr lang="en-US" sz="2000" b="1" dirty="0" smtClean="0"/>
              <a:t>letters: A</a:t>
            </a:r>
            <a:r>
              <a:rPr lang="en-US" sz="2000" b="1" dirty="0"/>
              <a:t>, B, C, and D.</a:t>
            </a:r>
          </a:p>
          <a:p>
            <a:pPr marL="365760" lvl="1" indent="0">
              <a:buNone/>
            </a:pPr>
            <a:r>
              <a:rPr lang="en-US" sz="1600" dirty="0" smtClean="0"/>
              <a:t>In </a:t>
            </a:r>
            <a:r>
              <a:rPr lang="en-US" sz="1600" dirty="0"/>
              <a:t>how many ways one can select 2 letters out of the given 4, assuming that the </a:t>
            </a:r>
            <a:r>
              <a:rPr lang="en-US" sz="1600" b="1" u="sng" dirty="0"/>
              <a:t>order</a:t>
            </a:r>
            <a:r>
              <a:rPr lang="en-US" sz="1600" dirty="0"/>
              <a:t> is:</a:t>
            </a:r>
          </a:p>
          <a:p>
            <a:pPr marL="365760" lvl="1" indent="0">
              <a:buNone/>
            </a:pPr>
            <a:r>
              <a:rPr lang="en-US" sz="1600" dirty="0" smtClean="0"/>
              <a:t>1. Required</a:t>
            </a:r>
            <a:r>
              <a:rPr lang="en-US" sz="1600" dirty="0"/>
              <a:t>.</a:t>
            </a:r>
          </a:p>
          <a:p>
            <a:pPr marL="365760" lvl="1" indent="0">
              <a:buNone/>
            </a:pPr>
            <a:r>
              <a:rPr lang="en-US" sz="1600" dirty="0" smtClean="0"/>
              <a:t>2. </a:t>
            </a:r>
            <a:r>
              <a:rPr lang="en-US" sz="1600" dirty="0"/>
              <a:t>Not needed</a:t>
            </a:r>
            <a:r>
              <a:rPr lang="en-US" sz="1600" dirty="0" smtClean="0"/>
              <a:t>.</a:t>
            </a:r>
          </a:p>
          <a:p>
            <a:r>
              <a:rPr lang="en-US" sz="2000" b="1" dirty="0"/>
              <a:t>Given </a:t>
            </a:r>
            <a:r>
              <a:rPr lang="en-US" sz="2000" b="1" dirty="0" smtClean="0"/>
              <a:t>2 coin flips, how many outcomes are there for #Heads = #Tails</a:t>
            </a:r>
          </a:p>
          <a:p>
            <a:r>
              <a:rPr lang="en-US" sz="2000" b="1" dirty="0"/>
              <a:t>Given </a:t>
            </a:r>
            <a:r>
              <a:rPr lang="en-US" sz="2000" b="1" dirty="0" smtClean="0"/>
              <a:t>5 </a:t>
            </a:r>
            <a:r>
              <a:rPr lang="en-US" sz="2000" b="1" dirty="0"/>
              <a:t>coin flips, how many outcomes are there for #Heads = #Tails </a:t>
            </a:r>
          </a:p>
          <a:p>
            <a:r>
              <a:rPr lang="en-US" sz="2000" b="1" dirty="0" smtClean="0"/>
              <a:t>Given </a:t>
            </a:r>
            <a:r>
              <a:rPr lang="en-US" sz="2000" b="1" dirty="0"/>
              <a:t>5 coin flips, how many outcomes </a:t>
            </a:r>
            <a:r>
              <a:rPr lang="en-US" sz="2000" b="1" dirty="0" smtClean="0"/>
              <a:t>will have exactly 1 </a:t>
            </a:r>
            <a:r>
              <a:rPr lang="en-US" sz="2000" b="1" u="sng" dirty="0" smtClean="0"/>
              <a:t>Heads</a:t>
            </a:r>
            <a:r>
              <a:rPr lang="en-US" sz="2000" b="1" dirty="0" smtClean="0"/>
              <a:t> </a:t>
            </a:r>
          </a:p>
          <a:p>
            <a:r>
              <a:rPr lang="en-US" sz="2000" b="1" dirty="0" smtClean="0"/>
              <a:t>Given </a:t>
            </a:r>
            <a:r>
              <a:rPr lang="en-US" sz="2000" b="1" dirty="0"/>
              <a:t>5 coin flips, how many outcomes will have exactly </a:t>
            </a:r>
            <a:r>
              <a:rPr lang="en-US" sz="2000" b="1" dirty="0" smtClean="0"/>
              <a:t>2 </a:t>
            </a:r>
            <a:r>
              <a:rPr lang="en-US" sz="2000" b="1" u="sng" dirty="0" smtClean="0"/>
              <a:t>Heads</a:t>
            </a:r>
            <a:endParaRPr lang="en-US" sz="2000" b="1" u="sng" dirty="0"/>
          </a:p>
          <a:p>
            <a:r>
              <a:rPr lang="en-US" sz="2000" b="1" dirty="0"/>
              <a:t>Given </a:t>
            </a:r>
            <a:r>
              <a:rPr lang="en-US" sz="2000" b="1" dirty="0" smtClean="0"/>
              <a:t>10 </a:t>
            </a:r>
            <a:r>
              <a:rPr lang="en-US" sz="2000" b="1" dirty="0"/>
              <a:t>coin flips, how many outcomes will have </a:t>
            </a:r>
            <a:r>
              <a:rPr lang="en-US" sz="2000" b="1" dirty="0" smtClean="0"/>
              <a:t>exactly 5 </a:t>
            </a:r>
            <a:r>
              <a:rPr lang="en-US" sz="2000" b="1" u="sng" dirty="0" smtClean="0"/>
              <a:t>Heads</a:t>
            </a:r>
            <a:endParaRPr lang="en-US" sz="2000" b="1" u="sng" dirty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pPr marL="365760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53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HOW TO </a:t>
            </a:r>
            <a:r>
              <a:rPr lang="en-US" b="1" dirty="0" smtClean="0"/>
              <a:t>COUNT? </a:t>
            </a:r>
            <a:r>
              <a:rPr lang="en-US" b="1" dirty="0" smtClean="0">
                <a:sym typeface="Wingdings" panose="05000000000000000000" pitchFamily="2" charset="2"/>
              </a:rPr>
              <a:t> Formulas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752600"/>
            <a:ext cx="9782801" cy="2286000"/>
          </a:xfrm>
        </p:spPr>
        <p:txBody>
          <a:bodyPr/>
          <a:lstStyle/>
          <a:p>
            <a:endParaRPr lang="en-US" sz="2000" dirty="0"/>
          </a:p>
          <a:p>
            <a:r>
              <a:rPr lang="en-US" sz="2000" b="1" dirty="0"/>
              <a:t>NO “</a:t>
            </a:r>
            <a:r>
              <a:rPr lang="en-US" sz="2000" b="1" dirty="0" smtClean="0"/>
              <a:t>Order”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b="1" dirty="0" smtClean="0"/>
              <a:t>Combination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With “</a:t>
            </a:r>
            <a:r>
              <a:rPr lang="en-US" sz="2000" b="1" dirty="0" smtClean="0"/>
              <a:t>Order”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b="1" dirty="0" smtClean="0"/>
              <a:t>Permutation </a:t>
            </a:r>
          </a:p>
          <a:p>
            <a:endParaRPr lang="en-US" sz="1600" dirty="0" smtClean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2" y="3048000"/>
            <a:ext cx="4005262" cy="7476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949" y="2113071"/>
            <a:ext cx="4666264" cy="632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088" y="4038600"/>
            <a:ext cx="8239125" cy="476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1012" y="4645488"/>
            <a:ext cx="6096000" cy="88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8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75372" y="1600200"/>
            <a:ext cx="9782801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What is the number of (possibly meaningless) words that are made up of </a:t>
            </a:r>
            <a:r>
              <a:rPr lang="en-US" sz="2000" i="1" dirty="0"/>
              <a:t>all </a:t>
            </a:r>
            <a:r>
              <a:rPr lang="en-US" sz="2000" dirty="0"/>
              <a:t>the letters in the word </a:t>
            </a:r>
            <a:r>
              <a:rPr lang="en-US" sz="2000" b="1" dirty="0"/>
              <a:t>“chemistry”? </a:t>
            </a:r>
            <a:endParaRPr lang="en-US" sz="2000" dirty="0"/>
          </a:p>
          <a:p>
            <a:r>
              <a:rPr lang="en-US" sz="2000" dirty="0"/>
              <a:t>What is the number of permutations of the letters in the word </a:t>
            </a:r>
            <a:r>
              <a:rPr lang="en-US" sz="2000" b="1" dirty="0"/>
              <a:t>“ball”? </a:t>
            </a:r>
            <a:endParaRPr lang="en-US" sz="2000" dirty="0"/>
          </a:p>
          <a:p>
            <a:r>
              <a:rPr lang="en-US" sz="2000" dirty="0"/>
              <a:t>What about the word “</a:t>
            </a:r>
            <a:r>
              <a:rPr lang="en-US" sz="2000" b="1" dirty="0"/>
              <a:t>pepper</a:t>
            </a:r>
            <a:r>
              <a:rPr lang="en-US" sz="2000" dirty="0"/>
              <a:t>”? </a:t>
            </a:r>
          </a:p>
          <a:p>
            <a:r>
              <a:rPr lang="en-US" sz="2000" dirty="0"/>
              <a:t>In a class of </a:t>
            </a:r>
            <a:r>
              <a:rPr lang="en-US" sz="2000" b="1" dirty="0"/>
              <a:t>10</a:t>
            </a:r>
            <a:r>
              <a:rPr lang="en-US" sz="2000" dirty="0"/>
              <a:t> students, three are to be chosen to represent the class in a competition. How many selections are possible? </a:t>
            </a:r>
            <a:endParaRPr lang="en-US" sz="2000" dirty="0" smtClean="0"/>
          </a:p>
          <a:p>
            <a:r>
              <a:rPr lang="en-US" sz="2000" dirty="0" smtClean="0"/>
              <a:t>The Jazz </a:t>
            </a:r>
            <a:r>
              <a:rPr lang="en-US" sz="2000" dirty="0"/>
              <a:t>Club offers the following game: they play </a:t>
            </a:r>
            <a:r>
              <a:rPr lang="en-US" sz="2000" b="1" dirty="0"/>
              <a:t>3</a:t>
            </a:r>
            <a:r>
              <a:rPr lang="en-US" sz="2000" dirty="0"/>
              <a:t> songs out of a list of </a:t>
            </a:r>
            <a:r>
              <a:rPr lang="en-US" sz="2000" b="1" dirty="0"/>
              <a:t>10</a:t>
            </a:r>
            <a:r>
              <a:rPr lang="en-US" sz="2000" dirty="0"/>
              <a:t> songs. If you guess the right songs in the right order you win a free drink. </a:t>
            </a:r>
            <a:r>
              <a:rPr lang="en-US" sz="2000" dirty="0" smtClean="0"/>
              <a:t>What </a:t>
            </a:r>
            <a:r>
              <a:rPr lang="en-US" sz="2000" dirty="0"/>
              <a:t>is the probability that you win? </a:t>
            </a:r>
          </a:p>
          <a:p>
            <a:pPr marL="365760" lvl="1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3286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Conditional Probability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75372" y="1600200"/>
            <a:ext cx="9782801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conditional</a:t>
            </a:r>
            <a:r>
              <a:rPr lang="en-US" sz="2000" b="1" dirty="0"/>
              <a:t> probability is the probability of a particular event occurring, given that another event has already occurred </a:t>
            </a:r>
            <a:r>
              <a:rPr lang="en-US" sz="2000" b="1" dirty="0" smtClean="0"/>
              <a:t>before.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/>
              <a:t>The probability of the event A given that the event B has occurred is written </a:t>
            </a:r>
            <a:r>
              <a:rPr lang="en-US" sz="2000" b="1" i="1" dirty="0"/>
              <a:t>P(A|B)</a:t>
            </a:r>
            <a:r>
              <a:rPr lang="en-US" sz="2000" b="1" dirty="0"/>
              <a:t>. </a:t>
            </a:r>
            <a:endParaRPr lang="en-US" sz="2000" dirty="0"/>
          </a:p>
          <a:p>
            <a:pPr marL="365760" lvl="1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0992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Dependent Events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75372" y="1600200"/>
            <a:ext cx="9782801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b="1" dirty="0" smtClean="0"/>
              <a:t>For any </a:t>
            </a:r>
            <a:r>
              <a:rPr lang="en-US" sz="2000" b="1" dirty="0"/>
              <a:t>two events </a:t>
            </a:r>
            <a:r>
              <a:rPr lang="en-US" sz="2000" b="1" i="1" dirty="0"/>
              <a:t>A </a:t>
            </a:r>
            <a:r>
              <a:rPr lang="en-US" sz="2000" b="1" dirty="0"/>
              <a:t>and </a:t>
            </a:r>
            <a:r>
              <a:rPr lang="en-US" sz="2000" b="1" i="1" dirty="0"/>
              <a:t>B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rgbClr val="FF0000"/>
                </a:solidFill>
              </a:rPr>
              <a:t>the joint probability </a:t>
            </a:r>
            <a:r>
              <a:rPr lang="en-US" sz="2000" b="1" dirty="0"/>
              <a:t>“</a:t>
            </a:r>
            <a:r>
              <a:rPr lang="en-US" sz="2000" b="1" i="1" dirty="0"/>
              <a:t>P(A </a:t>
            </a:r>
            <a:r>
              <a:rPr lang="en-US" sz="2000" b="1" dirty="0"/>
              <a:t>and </a:t>
            </a:r>
            <a:r>
              <a:rPr lang="en-US" sz="2000" b="1" i="1" dirty="0"/>
              <a:t>B)</a:t>
            </a:r>
            <a:r>
              <a:rPr lang="en-US" sz="2000" b="1" dirty="0"/>
              <a:t>” </a:t>
            </a:r>
            <a:r>
              <a:rPr lang="en-US" sz="2000" dirty="0"/>
              <a:t>that both events will happen is </a:t>
            </a:r>
            <a:r>
              <a:rPr lang="en-US" sz="2000" b="1" dirty="0"/>
              <a:t>found by: </a:t>
            </a:r>
            <a:r>
              <a:rPr lang="en-US" sz="2000" b="1" dirty="0">
                <a:solidFill>
                  <a:srgbClr val="FF0000"/>
                </a:solidFill>
              </a:rPr>
              <a:t>multiplying</a:t>
            </a:r>
            <a:r>
              <a:rPr lang="en-US" sz="2000" b="1" dirty="0"/>
              <a:t> the probability that event </a:t>
            </a:r>
            <a:r>
              <a:rPr lang="en-US" sz="2000" b="1" i="1" dirty="0"/>
              <a:t>A </a:t>
            </a:r>
            <a:r>
              <a:rPr lang="en-US" sz="2000" b="1" dirty="0"/>
              <a:t>will happen </a:t>
            </a:r>
            <a:r>
              <a:rPr lang="en-US" sz="2000" b="1" dirty="0">
                <a:solidFill>
                  <a:srgbClr val="FF0000"/>
                </a:solidFill>
              </a:rPr>
              <a:t>by</a:t>
            </a:r>
            <a:r>
              <a:rPr lang="en-US" sz="2000" b="1" dirty="0"/>
              <a:t> the conditional probability of </a:t>
            </a:r>
            <a:r>
              <a:rPr lang="en-US" sz="2000" b="1" i="1" dirty="0"/>
              <a:t>B </a:t>
            </a:r>
            <a:r>
              <a:rPr lang="en-US" sz="2000" b="1" dirty="0"/>
              <a:t>given that </a:t>
            </a:r>
            <a:r>
              <a:rPr lang="en-US" sz="2000" b="1" i="1" dirty="0"/>
              <a:t>A </a:t>
            </a:r>
            <a:r>
              <a:rPr lang="en-US" sz="2000" b="1" dirty="0"/>
              <a:t>has already occurred first </a:t>
            </a:r>
            <a:endParaRPr lang="en-US" sz="2000" dirty="0"/>
          </a:p>
          <a:p>
            <a:r>
              <a:rPr lang="en-US" sz="2000" u="sng" dirty="0" smtClean="0"/>
              <a:t>if </a:t>
            </a:r>
            <a:r>
              <a:rPr lang="en-US" sz="2000" b="1" i="1" u="sng" dirty="0"/>
              <a:t>A </a:t>
            </a:r>
            <a:r>
              <a:rPr lang="en-US" sz="2000" u="sng" dirty="0"/>
              <a:t>occurred </a:t>
            </a:r>
            <a:r>
              <a:rPr lang="en-US" sz="2000" u="sng" dirty="0" smtClean="0"/>
              <a:t>first:</a:t>
            </a:r>
          </a:p>
          <a:p>
            <a:pPr lvl="1"/>
            <a:r>
              <a:rPr lang="en-US" sz="1600" u="sng" dirty="0" smtClean="0"/>
              <a:t> </a:t>
            </a:r>
          </a:p>
          <a:p>
            <a:pPr marL="365760" lvl="1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2000" u="sng" dirty="0"/>
              <a:t>if </a:t>
            </a:r>
            <a:r>
              <a:rPr lang="en-US" sz="2000" b="1" i="1" u="sng" dirty="0" smtClean="0"/>
              <a:t>B </a:t>
            </a:r>
            <a:r>
              <a:rPr lang="en-US" sz="2000" u="sng" dirty="0"/>
              <a:t>occurred first</a:t>
            </a:r>
            <a:r>
              <a:rPr lang="en-US" sz="2000" u="sng" dirty="0" smtClean="0"/>
              <a:t>:</a:t>
            </a:r>
          </a:p>
          <a:p>
            <a:pPr lvl="1"/>
            <a:r>
              <a:rPr lang="en-US" sz="1600" u="sng" dirty="0" smtClean="0"/>
              <a:t>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is the rule for </a:t>
            </a:r>
            <a:r>
              <a:rPr lang="en-US" sz="2000" b="1" u="sng" dirty="0">
                <a:solidFill>
                  <a:srgbClr val="FF0000"/>
                </a:solidFill>
              </a:rPr>
              <a:t>DEPENDENT</a:t>
            </a:r>
            <a:r>
              <a:rPr lang="en-US" sz="2000" dirty="0"/>
              <a:t> events 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55" y="4575041"/>
            <a:ext cx="5262562" cy="3458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372" y="3657600"/>
            <a:ext cx="5180657" cy="32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Conditional Probability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75372" y="1600200"/>
            <a:ext cx="9782801" cy="457200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b="1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conditional</a:t>
            </a:r>
            <a:r>
              <a:rPr lang="en-US" sz="2000" b="1" dirty="0"/>
              <a:t> probability of an event </a:t>
            </a:r>
            <a:r>
              <a:rPr lang="en-US" sz="2000" b="1" i="1" u="sng" dirty="0"/>
              <a:t>A</a:t>
            </a:r>
            <a:r>
              <a:rPr lang="en-US" sz="2000" b="1" i="1" dirty="0"/>
              <a:t> </a:t>
            </a:r>
            <a:r>
              <a:rPr lang="en-US" sz="2000" b="1" dirty="0"/>
              <a:t>occurring given an event </a:t>
            </a:r>
            <a:r>
              <a:rPr lang="en-US" sz="2000" b="1" i="1" u="sng" dirty="0"/>
              <a:t>B</a:t>
            </a:r>
            <a:r>
              <a:rPr lang="en-US" sz="2000" b="1" i="1" dirty="0"/>
              <a:t> </a:t>
            </a:r>
            <a:r>
              <a:rPr lang="en-US" sz="2000" b="1" dirty="0"/>
              <a:t>“i.e., knowing that </a:t>
            </a:r>
            <a:r>
              <a:rPr lang="en-US" sz="2000" b="1" i="1" dirty="0"/>
              <a:t>B </a:t>
            </a:r>
            <a:r>
              <a:rPr lang="en-US" sz="2000" b="1" dirty="0"/>
              <a:t>has already occurred first” is given </a:t>
            </a:r>
            <a:r>
              <a:rPr lang="en-US" sz="2000" b="1" dirty="0" smtClean="0"/>
              <a:t>by:</a:t>
            </a:r>
            <a:endParaRPr lang="en-US" sz="1600" dirty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3155842"/>
            <a:ext cx="6324600" cy="303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4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75373" y="1600200"/>
            <a:ext cx="9548240" cy="457200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1800" dirty="0"/>
              <a:t>The </a:t>
            </a:r>
            <a:r>
              <a:rPr lang="en-US" sz="1800" b="1" dirty="0"/>
              <a:t>Bayes theorem</a:t>
            </a:r>
            <a:r>
              <a:rPr lang="en-US" sz="1800" dirty="0"/>
              <a:t> describes the </a:t>
            </a:r>
            <a:r>
              <a:rPr lang="en-US" sz="1800" b="1" dirty="0"/>
              <a:t>probability</a:t>
            </a:r>
            <a:r>
              <a:rPr lang="en-US" sz="1800" dirty="0"/>
              <a:t> of an event based on the prior knowledge of the conditions that might be related to the event. If we know the </a:t>
            </a:r>
            <a:r>
              <a:rPr lang="en-US" sz="1800" b="1" dirty="0"/>
              <a:t>conditional probability</a:t>
            </a:r>
            <a:r>
              <a:rPr lang="en-US" sz="1800" dirty="0"/>
              <a:t> , we can use the </a:t>
            </a:r>
            <a:r>
              <a:rPr lang="en-US" sz="1800" b="1" dirty="0" smtClean="0"/>
              <a:t>Bayes </a:t>
            </a:r>
            <a:r>
              <a:rPr lang="en-US" sz="1800" b="1" dirty="0"/>
              <a:t>rule</a:t>
            </a:r>
            <a:r>
              <a:rPr lang="en-US" sz="1800" dirty="0"/>
              <a:t> to find out the reverse </a:t>
            </a:r>
            <a:r>
              <a:rPr lang="en-US" sz="1800" b="1" dirty="0" smtClean="0"/>
              <a:t>probabilities</a:t>
            </a:r>
          </a:p>
          <a:p>
            <a:r>
              <a:rPr lang="en-US" sz="1800" dirty="0" smtClean="0"/>
              <a:t>It gives us a way to calculate </a:t>
            </a:r>
            <a:r>
              <a:rPr lang="en-US" sz="2000" b="1" i="1" dirty="0" smtClean="0"/>
              <a:t>P(B</a:t>
            </a:r>
            <a:r>
              <a:rPr lang="en-US" sz="2000" b="1" dirty="0" smtClean="0"/>
              <a:t>|</a:t>
            </a:r>
            <a:r>
              <a:rPr lang="en-US" sz="2000" b="1" i="1" dirty="0" smtClean="0"/>
              <a:t>A) </a:t>
            </a:r>
            <a:r>
              <a:rPr lang="en-US" sz="2000" dirty="0" smtClean="0"/>
              <a:t>from a knowledge of </a:t>
            </a:r>
            <a:r>
              <a:rPr lang="en-US" sz="2000" b="1" i="1" dirty="0" smtClean="0"/>
              <a:t>P(A</a:t>
            </a:r>
            <a:r>
              <a:rPr lang="en-US" sz="2000" b="1" dirty="0" smtClean="0"/>
              <a:t>|</a:t>
            </a:r>
            <a:r>
              <a:rPr lang="en-US" sz="2000" b="1" i="1" dirty="0" smtClean="0"/>
              <a:t>B</a:t>
            </a:r>
            <a:r>
              <a:rPr lang="en-US" sz="2000" b="1" i="1" dirty="0"/>
              <a:t>)</a:t>
            </a:r>
            <a:endParaRPr lang="en-US" sz="2000" b="1" dirty="0"/>
          </a:p>
          <a:p>
            <a:endParaRPr lang="en-US" sz="2000" dirty="0"/>
          </a:p>
          <a:p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3505200"/>
            <a:ext cx="3810000" cy="31446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2" y="4038600"/>
            <a:ext cx="4523285" cy="12836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51812" y="35052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Tree Diagram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8102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Probability Vs. Statistics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03413" y="1752600"/>
            <a:ext cx="62484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b="1" dirty="0" smtClean="0"/>
          </a:p>
          <a:p>
            <a:r>
              <a:rPr lang="en-US" sz="1500" b="1" u="sng" dirty="0"/>
              <a:t>Probability</a:t>
            </a:r>
            <a:r>
              <a:rPr lang="en-US" sz="1500" b="1" dirty="0"/>
              <a:t>: </a:t>
            </a:r>
            <a:r>
              <a:rPr lang="en-US" sz="1500" dirty="0"/>
              <a:t>we are given description of </a:t>
            </a:r>
            <a:r>
              <a:rPr lang="en-US" sz="1500" dirty="0" smtClean="0"/>
              <a:t>causes &amp; </a:t>
            </a:r>
            <a:r>
              <a:rPr lang="en-US" sz="1500" dirty="0"/>
              <a:t>we are trying to predict </a:t>
            </a:r>
            <a:r>
              <a:rPr lang="en-US" sz="1500" dirty="0" smtClean="0"/>
              <a:t>data / future events</a:t>
            </a:r>
          </a:p>
          <a:p>
            <a:r>
              <a:rPr lang="en-US" sz="1600" b="1" u="sng" dirty="0"/>
              <a:t>Statistics</a:t>
            </a:r>
            <a:r>
              <a:rPr lang="en-US" sz="1600" dirty="0"/>
              <a:t>: we are given data </a:t>
            </a:r>
            <a:r>
              <a:rPr lang="en-US" sz="1600" dirty="0" smtClean="0"/>
              <a:t>&amp; we are trying </a:t>
            </a:r>
            <a:r>
              <a:rPr lang="en-US" sz="1600" dirty="0"/>
              <a:t>to infer possible </a:t>
            </a:r>
            <a:r>
              <a:rPr lang="en-US" sz="1600" dirty="0" smtClean="0"/>
              <a:t>causes</a:t>
            </a:r>
            <a:endParaRPr lang="en-US" sz="1500" b="1" dirty="0"/>
          </a:p>
          <a:p>
            <a:r>
              <a:rPr lang="en-US" sz="1500" b="1" dirty="0" smtClean="0"/>
              <a:t>Probability</a:t>
            </a:r>
            <a:r>
              <a:rPr lang="en-US" sz="1500" b="1" dirty="0"/>
              <a:t> </a:t>
            </a:r>
            <a:r>
              <a:rPr lang="en-US" sz="1500" b="1" dirty="0" smtClean="0"/>
              <a:t>is used </a:t>
            </a:r>
            <a:r>
              <a:rPr lang="en-US" sz="1500" b="1" dirty="0"/>
              <a:t>t</a:t>
            </a:r>
            <a:r>
              <a:rPr lang="en-US" sz="1500" b="1" dirty="0" smtClean="0"/>
              <a:t>o </a:t>
            </a:r>
            <a:r>
              <a:rPr lang="en-US" sz="1500" b="1" dirty="0"/>
              <a:t>make </a:t>
            </a:r>
            <a:r>
              <a:rPr lang="en-US" sz="1500" b="1" dirty="0" smtClean="0"/>
              <a:t>inferences </a:t>
            </a:r>
            <a:r>
              <a:rPr lang="en-US" sz="1500" dirty="0"/>
              <a:t>from samples to </a:t>
            </a:r>
            <a:r>
              <a:rPr lang="en-US" sz="1500" dirty="0" smtClean="0"/>
              <a:t>populations </a:t>
            </a:r>
            <a:endParaRPr lang="en-US" sz="1500" dirty="0"/>
          </a:p>
          <a:p>
            <a:r>
              <a:rPr lang="en-US" sz="1500" b="1" dirty="0"/>
              <a:t>Inferential </a:t>
            </a:r>
            <a:r>
              <a:rPr lang="en-US" sz="1500" b="1" dirty="0" smtClean="0"/>
              <a:t>Statistics </a:t>
            </a:r>
            <a:r>
              <a:rPr lang="en-US" sz="1500" b="1" dirty="0"/>
              <a:t>uses Probability: </a:t>
            </a:r>
            <a:endParaRPr lang="en-US" sz="1500" dirty="0"/>
          </a:p>
          <a:p>
            <a:pPr lvl="1"/>
            <a:r>
              <a:rPr lang="en-US" sz="1500" dirty="0"/>
              <a:t>T</a:t>
            </a:r>
            <a:r>
              <a:rPr lang="en-US" sz="1500" dirty="0" smtClean="0"/>
              <a:t>he </a:t>
            </a:r>
            <a:r>
              <a:rPr lang="en-US" sz="1500" u="sng" dirty="0"/>
              <a:t>chance</a:t>
            </a:r>
            <a:r>
              <a:rPr lang="en-US" sz="1500" dirty="0"/>
              <a:t> of an event </a:t>
            </a:r>
            <a:r>
              <a:rPr lang="en-US" sz="1500" dirty="0" smtClean="0"/>
              <a:t>occurring</a:t>
            </a:r>
            <a:endParaRPr lang="en-US" sz="1500" dirty="0"/>
          </a:p>
          <a:p>
            <a:pPr lvl="1"/>
            <a:r>
              <a:rPr lang="en-US" sz="1500" dirty="0" smtClean="0"/>
              <a:t>A </a:t>
            </a:r>
            <a:r>
              <a:rPr lang="en-US" sz="1500" dirty="0"/>
              <a:t>measure of the </a:t>
            </a:r>
            <a:r>
              <a:rPr lang="en-US" sz="1500" u="sng" dirty="0"/>
              <a:t>likelihood</a:t>
            </a:r>
            <a:r>
              <a:rPr lang="en-US" sz="1500" dirty="0"/>
              <a:t> that an event in the future will </a:t>
            </a:r>
            <a:r>
              <a:rPr lang="en-US" sz="1500" dirty="0" smtClean="0"/>
              <a:t>happen </a:t>
            </a:r>
            <a:endParaRPr lang="en-US" sz="1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690" y="1600200"/>
            <a:ext cx="3428999" cy="329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8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75372" y="1600200"/>
            <a:ext cx="9782801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b="1" dirty="0" smtClean="0"/>
              <a:t>Assume </a:t>
            </a:r>
            <a:r>
              <a:rPr lang="en-US" sz="2000" b="1" dirty="0"/>
              <a:t>that we role a die once: </a:t>
            </a:r>
            <a:endParaRPr lang="en-US" sz="2000" dirty="0"/>
          </a:p>
          <a:p>
            <a:pPr lvl="1"/>
            <a:r>
              <a:rPr lang="en-US" sz="1600" i="1" dirty="0" smtClean="0"/>
              <a:t>A </a:t>
            </a:r>
            <a:r>
              <a:rPr lang="en-US" sz="1600" dirty="0"/>
              <a:t>is the event of getting an even number. </a:t>
            </a:r>
          </a:p>
          <a:p>
            <a:pPr lvl="1"/>
            <a:r>
              <a:rPr lang="en-US" sz="1600" i="1" dirty="0" smtClean="0"/>
              <a:t>B </a:t>
            </a:r>
            <a:r>
              <a:rPr lang="en-US" sz="1600" dirty="0"/>
              <a:t>is the event of getting a number “&gt; 3”. </a:t>
            </a:r>
          </a:p>
          <a:p>
            <a:pPr marL="365760" lvl="1" indent="0">
              <a:buNone/>
            </a:pPr>
            <a:r>
              <a:rPr lang="en-US" sz="1600" b="1" i="1" dirty="0" smtClean="0"/>
              <a:t>A </a:t>
            </a:r>
            <a:r>
              <a:rPr lang="en-US" sz="1600" b="1" dirty="0"/>
              <a:t>&amp; </a:t>
            </a:r>
            <a:r>
              <a:rPr lang="en-US" sz="1600" b="1" i="1" dirty="0"/>
              <a:t>B </a:t>
            </a:r>
            <a:r>
              <a:rPr lang="en-US" sz="1600" b="1" dirty="0"/>
              <a:t>are Independent? </a:t>
            </a:r>
            <a:endParaRPr lang="en-US" sz="2000" dirty="0"/>
          </a:p>
          <a:p>
            <a:r>
              <a:rPr lang="en-US" sz="2000" b="1" dirty="0"/>
              <a:t>In a box, there are </a:t>
            </a:r>
            <a:r>
              <a:rPr lang="en-US" sz="2000" b="1" dirty="0">
                <a:solidFill>
                  <a:srgbClr val="FF0000"/>
                </a:solidFill>
              </a:rPr>
              <a:t>8</a:t>
            </a:r>
            <a:r>
              <a:rPr lang="en-US" sz="2000" b="1" dirty="0"/>
              <a:t> red and </a:t>
            </a:r>
            <a:r>
              <a:rPr lang="en-US" sz="2000" b="1" dirty="0">
                <a:solidFill>
                  <a:srgbClr val="00B050"/>
                </a:solidFill>
              </a:rPr>
              <a:t>3</a:t>
            </a:r>
            <a:r>
              <a:rPr lang="en-US" sz="2000" b="1" dirty="0"/>
              <a:t> green balls. We choose two balls randomly. Find the probability that: </a:t>
            </a:r>
            <a:endParaRPr lang="en-US" sz="2000" dirty="0"/>
          </a:p>
          <a:p>
            <a:pPr marL="365760" lvl="1" indent="0">
              <a:buNone/>
            </a:pPr>
            <a:r>
              <a:rPr lang="en-US" sz="1600" dirty="0"/>
              <a:t>1</a:t>
            </a:r>
            <a:r>
              <a:rPr lang="en-US" sz="1600" dirty="0" smtClean="0"/>
              <a:t>. </a:t>
            </a:r>
            <a:r>
              <a:rPr lang="en-US" sz="1600" dirty="0" smtClean="0">
                <a:solidFill>
                  <a:srgbClr val="FF0000"/>
                </a:solidFill>
              </a:rPr>
              <a:t>Both </a:t>
            </a:r>
            <a:r>
              <a:rPr lang="en-US" sz="1600" dirty="0">
                <a:solidFill>
                  <a:srgbClr val="FF0000"/>
                </a:solidFill>
              </a:rPr>
              <a:t>balls are red</a:t>
            </a:r>
            <a:r>
              <a:rPr lang="en-US" sz="1600" dirty="0"/>
              <a:t>. </a:t>
            </a:r>
          </a:p>
          <a:p>
            <a:pPr marL="365760" lvl="1" indent="0">
              <a:buNone/>
            </a:pPr>
            <a:r>
              <a:rPr lang="en-US" sz="1600" dirty="0" smtClean="0"/>
              <a:t>2. </a:t>
            </a:r>
            <a:r>
              <a:rPr lang="en-US" sz="1600" dirty="0" smtClean="0">
                <a:solidFill>
                  <a:srgbClr val="00B050"/>
                </a:solidFill>
              </a:rPr>
              <a:t>Both </a:t>
            </a:r>
            <a:r>
              <a:rPr lang="en-US" sz="1600" dirty="0">
                <a:solidFill>
                  <a:srgbClr val="00B050"/>
                </a:solidFill>
              </a:rPr>
              <a:t>balls are green</a:t>
            </a:r>
            <a:r>
              <a:rPr lang="en-US" sz="1600" dirty="0"/>
              <a:t>. </a:t>
            </a:r>
          </a:p>
          <a:p>
            <a:pPr marL="365760" lvl="1" indent="0">
              <a:buNone/>
            </a:pPr>
            <a:r>
              <a:rPr lang="en-US" sz="1600" dirty="0"/>
              <a:t>3</a:t>
            </a:r>
            <a:r>
              <a:rPr lang="en-US" sz="1600" dirty="0" smtClean="0"/>
              <a:t>. First </a:t>
            </a:r>
            <a:r>
              <a:rPr lang="en-US" sz="1600" dirty="0"/>
              <a:t>ball is </a:t>
            </a:r>
            <a:r>
              <a:rPr lang="en-US" sz="1600" dirty="0">
                <a:solidFill>
                  <a:srgbClr val="FF0000"/>
                </a:solidFill>
              </a:rPr>
              <a:t>red</a:t>
            </a:r>
            <a:r>
              <a:rPr lang="en-US" sz="1600" dirty="0"/>
              <a:t> and the second ball is </a:t>
            </a:r>
            <a:r>
              <a:rPr lang="en-US" sz="1600" dirty="0">
                <a:solidFill>
                  <a:srgbClr val="00B050"/>
                </a:solidFill>
              </a:rPr>
              <a:t>green</a:t>
            </a:r>
            <a:r>
              <a:rPr lang="en-US" sz="1600" dirty="0"/>
              <a:t>. 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00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2" y="1905000"/>
            <a:ext cx="9782801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r>
              <a:rPr lang="en-US" sz="2000" b="1" dirty="0"/>
              <a:t>Assume that we roll a die once. Let A be the event of having an even number; B1 is the event of having a number greater than 2; and B2 is the complement of B1</a:t>
            </a:r>
            <a:r>
              <a:rPr lang="en-US" sz="2000" b="1" dirty="0" smtClean="0"/>
              <a:t>.</a:t>
            </a:r>
          </a:p>
          <a:p>
            <a:pPr marL="365760" lvl="2" indent="0">
              <a:spcBef>
                <a:spcPts val="1400"/>
              </a:spcBef>
              <a:buNone/>
            </a:pPr>
            <a:r>
              <a:rPr lang="en-US" sz="1600" b="1" dirty="0" smtClean="0"/>
              <a:t>Find</a:t>
            </a:r>
            <a:r>
              <a:rPr lang="en-US" sz="1600" b="1" dirty="0"/>
              <a:t>: P(B1 |A)? </a:t>
            </a:r>
            <a:r>
              <a:rPr lang="en-US" sz="1600" b="1" dirty="0" smtClean="0"/>
              <a:t>(</a:t>
            </a:r>
            <a:r>
              <a:rPr lang="en-US" sz="1400" b="1" u="sng" dirty="0" smtClean="0"/>
              <a:t>Note</a:t>
            </a:r>
            <a:r>
              <a:rPr lang="en-US" sz="1400" b="1" dirty="0" smtClean="0"/>
              <a:t>: </a:t>
            </a:r>
            <a:r>
              <a:rPr lang="en-US" sz="1400" dirty="0" smtClean="0"/>
              <a:t>Solve it using 3 different ways</a:t>
            </a:r>
            <a:r>
              <a:rPr lang="en-US" sz="1600" dirty="0" smtClean="0"/>
              <a:t>)</a:t>
            </a:r>
          </a:p>
          <a:p>
            <a:pPr marL="365760" lvl="2" indent="0">
              <a:spcBef>
                <a:spcPts val="1400"/>
              </a:spcBef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59955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Random Variables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75372" y="1600200"/>
            <a:ext cx="9782801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i="1" dirty="0" smtClean="0"/>
              <a:t>A </a:t>
            </a:r>
            <a:r>
              <a:rPr lang="en-US" sz="2000" b="1" i="1" dirty="0"/>
              <a:t>random variable </a:t>
            </a:r>
            <a:r>
              <a:rPr lang="en-US" sz="2000" dirty="0"/>
              <a:t>is a </a:t>
            </a:r>
            <a:r>
              <a:rPr lang="en-US" sz="2000" b="1" dirty="0"/>
              <a:t>quantity “</a:t>
            </a:r>
            <a:r>
              <a:rPr lang="en-US" sz="2000" b="1" i="1" dirty="0"/>
              <a:t>X</a:t>
            </a:r>
            <a:r>
              <a:rPr lang="en-US" sz="2000" b="1" dirty="0"/>
              <a:t>” </a:t>
            </a:r>
            <a:r>
              <a:rPr lang="en-US" sz="2000" dirty="0"/>
              <a:t>resulting from an experiment, by chance, can assume different values.. </a:t>
            </a:r>
          </a:p>
          <a:p>
            <a:endParaRPr lang="en-US" sz="2000" dirty="0"/>
          </a:p>
          <a:p>
            <a:r>
              <a:rPr lang="en-US" sz="2000" dirty="0" smtClean="0"/>
              <a:t>A </a:t>
            </a:r>
            <a:r>
              <a:rPr lang="en-US" sz="2000" b="1" dirty="0"/>
              <a:t>random variable </a:t>
            </a:r>
            <a:r>
              <a:rPr lang="en-US" sz="2000" dirty="0"/>
              <a:t>is a variable “</a:t>
            </a:r>
            <a:r>
              <a:rPr lang="en-US" sz="2000" b="1" i="1" dirty="0"/>
              <a:t>X</a:t>
            </a:r>
            <a:r>
              <a:rPr lang="en-US" sz="2000" dirty="0"/>
              <a:t>” that has a single numerical value determined by chance, for each outcome of a procedure. </a:t>
            </a:r>
          </a:p>
          <a:p>
            <a:endParaRPr lang="en-US" sz="2000" dirty="0"/>
          </a:p>
          <a:p>
            <a:r>
              <a:rPr lang="en-US" sz="2000" dirty="0" smtClean="0"/>
              <a:t>If </a:t>
            </a:r>
            <a:r>
              <a:rPr lang="en-US" sz="2000" dirty="0"/>
              <a:t>a sample space </a:t>
            </a:r>
            <a:r>
              <a:rPr lang="en-US" sz="2000" i="1" dirty="0"/>
              <a:t>S </a:t>
            </a:r>
            <a:r>
              <a:rPr lang="en-US" sz="2000" dirty="0"/>
              <a:t>is </a:t>
            </a:r>
            <a:r>
              <a:rPr lang="en-US" sz="2000" i="1" dirty="0"/>
              <a:t>discrete</a:t>
            </a:r>
            <a:r>
              <a:rPr lang="en-US" sz="2000" dirty="0"/>
              <a:t>, then every R.V. defined on </a:t>
            </a:r>
            <a:r>
              <a:rPr lang="en-US" sz="2000" i="1" dirty="0"/>
              <a:t>S </a:t>
            </a:r>
            <a:r>
              <a:rPr lang="en-US" sz="2000" dirty="0"/>
              <a:t>is also </a:t>
            </a:r>
            <a:r>
              <a:rPr lang="en-US" sz="2000" b="1" i="1" dirty="0"/>
              <a:t>discrete</a:t>
            </a:r>
            <a:r>
              <a:rPr lang="en-US" sz="2000" b="1" dirty="0"/>
              <a:t>, </a:t>
            </a:r>
            <a:r>
              <a:rPr lang="en-US" sz="2000" dirty="0"/>
              <a:t>i.e. its range is countable (think of </a:t>
            </a:r>
            <a:r>
              <a:rPr lang="en-US" sz="2000" i="1" dirty="0"/>
              <a:t>random counts </a:t>
            </a:r>
            <a:r>
              <a:rPr lang="en-US" sz="2000" dirty="0"/>
              <a:t>for examples). </a:t>
            </a:r>
          </a:p>
        </p:txBody>
      </p:sp>
    </p:spTree>
    <p:extLst>
      <p:ext uri="{BB962C8B-B14F-4D97-AF65-F5344CB8AC3E}">
        <p14:creationId xmlns:p14="http://schemas.microsoft.com/office/powerpoint/2010/main" val="296170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Discrete Random Variable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75372" y="1600200"/>
            <a:ext cx="9782801" cy="457200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smtClean="0"/>
              <a:t>A</a:t>
            </a:r>
            <a:r>
              <a:rPr lang="en-US" sz="2000" i="1" dirty="0" smtClean="0"/>
              <a:t> </a:t>
            </a:r>
            <a:r>
              <a:rPr lang="en-US" sz="2000" b="1" dirty="0">
                <a:solidFill>
                  <a:srgbClr val="FF0000"/>
                </a:solidFill>
              </a:rPr>
              <a:t>Discrete Random Variable </a:t>
            </a:r>
            <a:r>
              <a:rPr lang="en-US" sz="2000" dirty="0"/>
              <a:t>is a variable that can assume only certain clearly separated values.</a:t>
            </a:r>
            <a:r>
              <a:rPr lang="en-US" sz="2000" b="1" dirty="0"/>
              <a:t> </a:t>
            </a:r>
            <a:endParaRPr lang="en-US" sz="2000" dirty="0"/>
          </a:p>
          <a:p>
            <a:r>
              <a:rPr lang="en-US" sz="2000" dirty="0" smtClean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Discrete Random Variable</a:t>
            </a:r>
            <a:r>
              <a:rPr lang="en-US" sz="2000" b="1" dirty="0"/>
              <a:t> </a:t>
            </a:r>
            <a:r>
              <a:rPr lang="en-US" sz="2000" dirty="0"/>
              <a:t>has either a finite or countable number of values, where “</a:t>
            </a:r>
            <a:r>
              <a:rPr lang="en-US" sz="2000" b="1" i="1" dirty="0"/>
              <a:t>countable</a:t>
            </a:r>
            <a:r>
              <a:rPr lang="en-US" sz="2000" dirty="0"/>
              <a:t>” refers to the fact that there </a:t>
            </a:r>
            <a:r>
              <a:rPr lang="en-US" sz="2000" b="1" i="1" dirty="0"/>
              <a:t>might be infinitely </a:t>
            </a:r>
            <a:r>
              <a:rPr lang="en-US" sz="2000" dirty="0"/>
              <a:t>many values, but </a:t>
            </a:r>
            <a:r>
              <a:rPr lang="en-US" sz="2000" dirty="0" smtClean="0"/>
              <a:t>they </a:t>
            </a:r>
            <a:r>
              <a:rPr lang="en-US" sz="2000" dirty="0"/>
              <a:t>can be associated with a counting </a:t>
            </a:r>
            <a:r>
              <a:rPr lang="en-US" sz="2000" dirty="0" smtClean="0"/>
              <a:t>process</a:t>
            </a:r>
          </a:p>
          <a:p>
            <a:r>
              <a:rPr lang="en-US" sz="2000" b="1" u="sng" dirty="0" smtClean="0"/>
              <a:t>Examples for discrete R.V: </a:t>
            </a:r>
            <a:endParaRPr lang="en-US" sz="2000" dirty="0"/>
          </a:p>
          <a:p>
            <a:pPr lvl="1"/>
            <a:r>
              <a:rPr lang="en-US" sz="1600" dirty="0"/>
              <a:t>The outcome of rolling a single die. 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number of boys in a family with three children. 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number of heads that appear when a coin is flipped three times. 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sum of the numbers on the dice, when </a:t>
            </a:r>
            <a:r>
              <a:rPr lang="en-US" sz="1600" i="1" dirty="0"/>
              <a:t>k </a:t>
            </a:r>
            <a:r>
              <a:rPr lang="en-US" sz="1600" dirty="0"/>
              <a:t>dice are rolled</a:t>
            </a:r>
            <a:r>
              <a:rPr lang="en-US" sz="1600" b="1" dirty="0"/>
              <a:t>. </a:t>
            </a:r>
            <a:endParaRPr lang="en-US" sz="1600" dirty="0"/>
          </a:p>
          <a:p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63489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6212" y="1363662"/>
            <a:ext cx="9782801" cy="43132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A binomial experiment </a:t>
            </a:r>
            <a:r>
              <a:rPr lang="en-US" sz="2000" b="1" dirty="0"/>
              <a:t>consists </a:t>
            </a:r>
            <a:r>
              <a:rPr lang="en-US" sz="2000" dirty="0"/>
              <a:t>of a fixed number, </a:t>
            </a:r>
            <a:r>
              <a:rPr lang="en-US" sz="2000" b="1" i="1" dirty="0"/>
              <a:t>n</a:t>
            </a:r>
            <a:r>
              <a:rPr lang="en-US" sz="2000" dirty="0"/>
              <a:t>, of </a:t>
            </a:r>
            <a:r>
              <a:rPr lang="en-US" sz="2000" b="1" dirty="0"/>
              <a:t>independent trials </a:t>
            </a:r>
            <a:r>
              <a:rPr lang="en-US" sz="2000" dirty="0"/>
              <a:t>of a </a:t>
            </a:r>
            <a:r>
              <a:rPr lang="en-US" sz="2000" b="1" dirty="0">
                <a:solidFill>
                  <a:srgbClr val="FF0000"/>
                </a:solidFill>
              </a:rPr>
              <a:t>Bernoulli experiment </a:t>
            </a:r>
            <a:r>
              <a:rPr lang="en-US" sz="2000" dirty="0"/>
              <a:t>(</a:t>
            </a:r>
            <a:r>
              <a:rPr lang="en-US" sz="1800" dirty="0"/>
              <a:t>an experiment with only </a:t>
            </a:r>
            <a:r>
              <a:rPr lang="en-US" sz="1800" b="1" u="sng" dirty="0"/>
              <a:t>two</a:t>
            </a:r>
            <a:r>
              <a:rPr lang="en-US" sz="1800" dirty="0"/>
              <a:t> outcomes</a:t>
            </a:r>
            <a:r>
              <a:rPr lang="en-US" sz="2000" dirty="0"/>
              <a:t>). </a:t>
            </a:r>
            <a:endParaRPr lang="en-US" sz="2000" dirty="0" smtClean="0"/>
          </a:p>
          <a:p>
            <a:r>
              <a:rPr lang="en-US" sz="2000" dirty="0"/>
              <a:t>A binomial random variable, </a:t>
            </a:r>
            <a:r>
              <a:rPr lang="en-US" sz="2000" b="1" i="1" dirty="0"/>
              <a:t>X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rgbClr val="0070C0"/>
                </a:solidFill>
              </a:rPr>
              <a:t>represents the number of successes</a:t>
            </a:r>
            <a:r>
              <a:rPr lang="en-US" sz="2000" b="1" dirty="0"/>
              <a:t> </a:t>
            </a:r>
            <a:r>
              <a:rPr lang="en-US" sz="2000" dirty="0"/>
              <a:t>in </a:t>
            </a:r>
            <a:r>
              <a:rPr lang="en-US" sz="2000" b="1" i="1" dirty="0"/>
              <a:t>n </a:t>
            </a:r>
            <a:r>
              <a:rPr lang="en-US" sz="2000" dirty="0"/>
              <a:t>trials, so </a:t>
            </a:r>
            <a:r>
              <a:rPr lang="en-US" sz="2000" b="1" i="1" dirty="0"/>
              <a:t>X </a:t>
            </a:r>
            <a:r>
              <a:rPr lang="en-US" sz="2000" dirty="0"/>
              <a:t>can be a whole number between </a:t>
            </a:r>
            <a:r>
              <a:rPr lang="en-US" sz="2000" b="1" i="1" dirty="0"/>
              <a:t>0 </a:t>
            </a:r>
            <a:r>
              <a:rPr lang="en-US" sz="2000" dirty="0"/>
              <a:t>and </a:t>
            </a:r>
            <a:r>
              <a:rPr lang="en-US" sz="2000" b="1" i="1" dirty="0"/>
              <a:t>n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b="1" dirty="0"/>
              <a:t>Binomial Probability Distribution </a:t>
            </a:r>
            <a:r>
              <a:rPr lang="en-US" sz="2000" dirty="0"/>
              <a:t>results from a procedure that meets all the following: </a:t>
            </a:r>
          </a:p>
          <a:p>
            <a:pPr marL="365760" lvl="1" indent="0">
              <a:buNone/>
            </a:pPr>
            <a:r>
              <a:rPr lang="en-US" sz="1600" dirty="0"/>
              <a:t>1.The procedure has a </a:t>
            </a:r>
            <a:r>
              <a:rPr lang="en-US" sz="1600" b="1" dirty="0"/>
              <a:t>fixed </a:t>
            </a:r>
            <a:r>
              <a:rPr lang="en-US" sz="1600" dirty="0"/>
              <a:t>number of trials. </a:t>
            </a:r>
          </a:p>
          <a:p>
            <a:pPr marL="365760" lvl="1" indent="0">
              <a:buNone/>
            </a:pPr>
            <a:r>
              <a:rPr lang="en-US" sz="1600" dirty="0"/>
              <a:t>2.The trials must be </a:t>
            </a:r>
            <a:r>
              <a:rPr lang="en-US" sz="1600" b="1" dirty="0"/>
              <a:t>independent</a:t>
            </a:r>
            <a:r>
              <a:rPr lang="en-US" sz="1600" dirty="0"/>
              <a:t>, meaning that the outcome of one trial does not affect the outcome of any other trials. </a:t>
            </a:r>
          </a:p>
          <a:p>
            <a:pPr marL="365760" lvl="1" indent="0">
              <a:buNone/>
            </a:pPr>
            <a:r>
              <a:rPr lang="en-US" sz="1600" dirty="0"/>
              <a:t>3.Each trial must have all outcomes classified into </a:t>
            </a:r>
            <a:r>
              <a:rPr lang="en-US" sz="1600" b="1" dirty="0"/>
              <a:t>two </a:t>
            </a:r>
            <a:r>
              <a:rPr lang="en-US" sz="1600" dirty="0"/>
              <a:t>mutually exclusive categories– </a:t>
            </a:r>
            <a:r>
              <a:rPr lang="en-US" sz="1600" b="1" i="1" dirty="0"/>
              <a:t>a success or a failure</a:t>
            </a:r>
            <a:r>
              <a:rPr lang="en-US" sz="1600" dirty="0"/>
              <a:t>. </a:t>
            </a:r>
          </a:p>
          <a:p>
            <a:pPr marL="365760" lvl="1" indent="0">
              <a:buNone/>
            </a:pPr>
            <a:r>
              <a:rPr lang="en-US" sz="1600" dirty="0"/>
              <a:t>4.The random variable counts the number of successes in a fixed number of trials. </a:t>
            </a:r>
          </a:p>
          <a:p>
            <a:pPr marL="365760" lvl="1" indent="0">
              <a:buNone/>
            </a:pPr>
            <a:r>
              <a:rPr lang="en-US" sz="1600" dirty="0"/>
              <a:t>5.The probability of success “fail” remains the same in all </a:t>
            </a:r>
            <a:r>
              <a:rPr lang="en-US" sz="1600" dirty="0" smtClean="0"/>
              <a:t>trials</a:t>
            </a:r>
            <a:endParaRPr lang="en-US" dirty="0"/>
          </a:p>
          <a:p>
            <a:pPr marL="365760" lvl="1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12" y="5410200"/>
            <a:ext cx="64960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2" y="1828800"/>
            <a:ext cx="9782801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A </a:t>
            </a:r>
            <a:r>
              <a:rPr lang="en-US" sz="1600" dirty="0"/>
              <a:t>fair coin is tossed </a:t>
            </a:r>
            <a:r>
              <a:rPr lang="en-US" sz="1600" b="1" dirty="0"/>
              <a:t>10</a:t>
            </a:r>
            <a:r>
              <a:rPr lang="en-US" sz="1600" dirty="0"/>
              <a:t> times, what is the probability of getting: </a:t>
            </a:r>
            <a:endParaRPr lang="en-US" sz="1600" dirty="0" smtClean="0"/>
          </a:p>
          <a:p>
            <a:pPr marL="365760" lvl="1" indent="0">
              <a:buNone/>
            </a:pPr>
            <a:r>
              <a:rPr lang="en-US" sz="1600" dirty="0"/>
              <a:t>1.Exactly </a:t>
            </a:r>
            <a:r>
              <a:rPr lang="en-US" sz="1600" b="1" dirty="0"/>
              <a:t>6</a:t>
            </a:r>
            <a:r>
              <a:rPr lang="en-US" sz="1600" dirty="0"/>
              <a:t> heads. </a:t>
            </a:r>
          </a:p>
          <a:p>
            <a:pPr marL="365760" lvl="1" indent="0">
              <a:buNone/>
            </a:pPr>
            <a:r>
              <a:rPr lang="en-US" sz="1600" dirty="0"/>
              <a:t>2.At least </a:t>
            </a:r>
            <a:r>
              <a:rPr lang="en-US" sz="1600" b="1" dirty="0"/>
              <a:t>6</a:t>
            </a:r>
            <a:r>
              <a:rPr lang="en-US" sz="1600" dirty="0"/>
              <a:t> heads </a:t>
            </a:r>
          </a:p>
          <a:p>
            <a:endParaRPr lang="en-US" sz="1600" dirty="0" smtClean="0"/>
          </a:p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r>
              <a:rPr lang="en-US" sz="1700" dirty="0"/>
              <a:t>Consider a website with </a:t>
            </a:r>
            <a:r>
              <a:rPr lang="en-US" sz="1700" b="1" dirty="0"/>
              <a:t>100,000</a:t>
            </a:r>
            <a:r>
              <a:rPr lang="en-US" sz="1700" dirty="0"/>
              <a:t> users, </a:t>
            </a:r>
            <a:r>
              <a:rPr lang="en-US" sz="1700" b="1" dirty="0"/>
              <a:t>1000</a:t>
            </a:r>
            <a:r>
              <a:rPr lang="en-US" sz="1700" dirty="0"/>
              <a:t> users are highly active and we want to take a survey. You draw users at random and that everyone responds. If you send out </a:t>
            </a:r>
            <a:r>
              <a:rPr lang="en-US" sz="1700" b="1" dirty="0"/>
              <a:t>10</a:t>
            </a:r>
            <a:r>
              <a:rPr lang="en-US" sz="1700" dirty="0"/>
              <a:t> surveys, What is the probability that the number of highly active users in our sample is greater than or equal </a:t>
            </a:r>
            <a:r>
              <a:rPr lang="en-US" sz="1700" b="1" dirty="0"/>
              <a:t>2?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461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Distribution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6212" y="1417637"/>
            <a:ext cx="9782801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An experiment consists of repeating independent </a:t>
            </a:r>
            <a:r>
              <a:rPr lang="en-US" sz="2000" b="1" dirty="0"/>
              <a:t>Bernoulli </a:t>
            </a:r>
            <a:r>
              <a:rPr lang="en-US" sz="2000" b="1" dirty="0" smtClean="0"/>
              <a:t>trials, </a:t>
            </a:r>
            <a:r>
              <a:rPr lang="en-US" sz="2000" b="1" dirty="0" smtClean="0">
                <a:solidFill>
                  <a:srgbClr val="FF0000"/>
                </a:solidFill>
              </a:rPr>
              <a:t>until the first success</a:t>
            </a:r>
            <a:endParaRPr lang="en-US" sz="2000" dirty="0"/>
          </a:p>
          <a:p>
            <a:r>
              <a:rPr lang="en-US" sz="2000" dirty="0"/>
              <a:t>A </a:t>
            </a:r>
            <a:r>
              <a:rPr lang="en-US" sz="2000" b="1" i="1" dirty="0"/>
              <a:t>geometric </a:t>
            </a:r>
            <a:r>
              <a:rPr lang="en-US" sz="2000" dirty="0"/>
              <a:t>random variable, </a:t>
            </a:r>
            <a:r>
              <a:rPr lang="en-US" sz="2000" b="1" i="1" dirty="0"/>
              <a:t>X</a:t>
            </a:r>
            <a:r>
              <a:rPr lang="en-US" sz="2000" dirty="0"/>
              <a:t>, </a:t>
            </a:r>
            <a:r>
              <a:rPr lang="en-US" sz="2000" b="1" dirty="0"/>
              <a:t>represents the number of trials </a:t>
            </a:r>
            <a:r>
              <a:rPr lang="en-US" sz="2000" dirty="0"/>
              <a:t>until the 1st Success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sz="1900" dirty="0" smtClean="0">
                <a:latin typeface="Arial" panose="020B0604020202020204" pitchFamily="34" charset="0"/>
              </a:rPr>
              <a:t>Since trials </a:t>
            </a:r>
            <a:r>
              <a:rPr lang="en-US" sz="1900" dirty="0">
                <a:latin typeface="Arial" panose="020B0604020202020204" pitchFamily="34" charset="0"/>
              </a:rPr>
              <a:t>are </a:t>
            </a:r>
            <a:r>
              <a:rPr lang="en-US" sz="1900" b="1" dirty="0">
                <a:latin typeface="Arial" panose="020B0604020202020204" pitchFamily="34" charset="0"/>
              </a:rPr>
              <a:t>independent</a:t>
            </a:r>
            <a:r>
              <a:rPr lang="en-US" sz="1900" dirty="0">
                <a:latin typeface="Arial" panose="020B0604020202020204" pitchFamily="34" charset="0"/>
              </a:rPr>
              <a:t>, the count of the number of trials until the next success can be started at any trial without changing the probability distribution of the random variable </a:t>
            </a:r>
          </a:p>
          <a:p>
            <a:pPr marL="365760" lvl="1" indent="0">
              <a:buNone/>
            </a:pP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12" y="3429000"/>
            <a:ext cx="53721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5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Negative Binomial Distribution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6212" y="1417637"/>
            <a:ext cx="9782801" cy="45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negative binomial </a:t>
            </a:r>
            <a:r>
              <a:rPr lang="en-US" sz="2000" dirty="0" smtClean="0"/>
              <a:t>is a count of the number of trials required to obtain </a:t>
            </a:r>
            <a:r>
              <a:rPr lang="en-US" sz="2000" b="1" i="1" u="sng" dirty="0" smtClean="0"/>
              <a:t>r</a:t>
            </a:r>
            <a:r>
              <a:rPr lang="en-US" sz="2000" u="sng" dirty="0" smtClean="0"/>
              <a:t> </a:t>
            </a:r>
            <a:r>
              <a:rPr lang="en-US" sz="2000" dirty="0" smtClean="0"/>
              <a:t>successes</a:t>
            </a:r>
            <a:endParaRPr lang="en-US" sz="2000" dirty="0"/>
          </a:p>
          <a:p>
            <a:r>
              <a:rPr lang="en-US" sz="2000" dirty="0"/>
              <a:t>Recall that a </a:t>
            </a:r>
            <a:r>
              <a:rPr lang="en-US" sz="2000" dirty="0">
                <a:solidFill>
                  <a:srgbClr val="FF0000"/>
                </a:solidFill>
              </a:rPr>
              <a:t>binomial</a:t>
            </a:r>
            <a:r>
              <a:rPr lang="en-US" sz="2000" dirty="0"/>
              <a:t> random variable is a count of the number of successes in </a:t>
            </a:r>
            <a:r>
              <a:rPr lang="en-US" sz="2000" b="1" i="1" u="sng" dirty="0"/>
              <a:t>n</a:t>
            </a:r>
            <a:r>
              <a:rPr lang="en-US" sz="2000" i="1" u="sng" dirty="0"/>
              <a:t> </a:t>
            </a:r>
            <a:r>
              <a:rPr lang="en-US" sz="2000" dirty="0"/>
              <a:t>Bernoulli trials. That is, </a:t>
            </a:r>
            <a:r>
              <a:rPr lang="en-US" sz="2000" dirty="0">
                <a:solidFill>
                  <a:srgbClr val="0070C0"/>
                </a:solidFill>
              </a:rPr>
              <a:t>the number of trials is predetermined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00B050"/>
                </a:solidFill>
              </a:rPr>
              <a:t>the number of successes is random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r>
              <a:rPr lang="en-US" sz="1900" dirty="0" smtClean="0">
                <a:latin typeface="+mj-lt"/>
              </a:rPr>
              <a:t>A </a:t>
            </a:r>
            <a:r>
              <a:rPr lang="en-US" sz="1900" dirty="0" smtClean="0">
                <a:solidFill>
                  <a:srgbClr val="FF0000"/>
                </a:solidFill>
                <a:latin typeface="+mj-lt"/>
              </a:rPr>
              <a:t>negative</a:t>
            </a:r>
            <a:r>
              <a:rPr lang="en-US" sz="1900" dirty="0" smtClean="0">
                <a:latin typeface="+mj-lt"/>
              </a:rPr>
              <a:t> binomial random variable is a count of the number of trials required to obtain r successes. That is, </a:t>
            </a:r>
            <a:r>
              <a:rPr lang="en-US" sz="1900" dirty="0" smtClean="0">
                <a:solidFill>
                  <a:srgbClr val="0070C0"/>
                </a:solidFill>
                <a:latin typeface="+mj-lt"/>
              </a:rPr>
              <a:t>the number of successes is predetermined</a:t>
            </a:r>
            <a:r>
              <a:rPr lang="en-US" sz="1900" dirty="0" smtClean="0">
                <a:latin typeface="+mj-lt"/>
              </a:rPr>
              <a:t>, and</a:t>
            </a:r>
            <a:r>
              <a:rPr lang="en-US" sz="1900" dirty="0" smtClean="0">
                <a:solidFill>
                  <a:srgbClr val="00B050"/>
                </a:solidFill>
                <a:latin typeface="+mj-lt"/>
              </a:rPr>
              <a:t> the number of trials is random</a:t>
            </a:r>
          </a:p>
          <a:p>
            <a:r>
              <a:rPr lang="en-US" sz="1800" dirty="0"/>
              <a:t>A binomial random </a:t>
            </a:r>
            <a:r>
              <a:rPr lang="en-US" sz="1800" dirty="0" smtClean="0"/>
              <a:t>variable</a:t>
            </a:r>
            <a:r>
              <a:rPr lang="en-US" sz="1800" b="1" dirty="0" smtClean="0"/>
              <a:t>, </a:t>
            </a:r>
            <a:r>
              <a:rPr lang="en-US" sz="1800" b="1" i="1" dirty="0" smtClean="0"/>
              <a:t>X,</a:t>
            </a:r>
            <a:r>
              <a:rPr lang="en-US" sz="1800" i="1" dirty="0" smtClean="0"/>
              <a:t> </a:t>
            </a:r>
            <a:r>
              <a:rPr lang="en-US" sz="1800" dirty="0"/>
              <a:t>denote the total number of trials required to obtain </a:t>
            </a:r>
            <a:r>
              <a:rPr lang="en-US" sz="1800" b="1" i="1" dirty="0"/>
              <a:t>r</a:t>
            </a:r>
            <a:r>
              <a:rPr lang="en-US" sz="1800" i="1" dirty="0"/>
              <a:t> </a:t>
            </a:r>
            <a:r>
              <a:rPr lang="en-US" sz="1800" dirty="0"/>
              <a:t>successes </a:t>
            </a:r>
          </a:p>
          <a:p>
            <a:endParaRPr lang="en-US" sz="1800" dirty="0"/>
          </a:p>
          <a:p>
            <a:r>
              <a:rPr lang="en-US" sz="1900" dirty="0" smtClean="0">
                <a:solidFill>
                  <a:srgbClr val="00B050"/>
                </a:solidFill>
                <a:latin typeface="+mj-lt"/>
              </a:rPr>
              <a:t/>
            </a:r>
            <a:br>
              <a:rPr lang="en-US" sz="1900" dirty="0" smtClean="0">
                <a:solidFill>
                  <a:srgbClr val="00B050"/>
                </a:solidFill>
                <a:latin typeface="+mj-lt"/>
              </a:rPr>
            </a:br>
            <a:endParaRPr lang="en-US" sz="1900" dirty="0" smtClean="0">
              <a:solidFill>
                <a:srgbClr val="00B050"/>
              </a:solidFill>
              <a:latin typeface="+mj-lt"/>
            </a:endParaRPr>
          </a:p>
          <a:p>
            <a:pPr marL="365760" lvl="1" indent="0">
              <a:buNone/>
            </a:pP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4953000"/>
            <a:ext cx="73818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Expectation of a Random </a:t>
            </a:r>
            <a:r>
              <a:rPr lang="en-US" b="1" dirty="0" smtClean="0"/>
              <a:t>Variable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6212" y="1524000"/>
            <a:ext cx="9782801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 smtClean="0"/>
              <a:t>The </a:t>
            </a:r>
            <a:r>
              <a:rPr lang="en-US" sz="1600" b="1" i="1" dirty="0"/>
              <a:t>expected value</a:t>
            </a:r>
            <a:r>
              <a:rPr lang="en-US" sz="1600" dirty="0"/>
              <a:t>, or </a:t>
            </a:r>
            <a:r>
              <a:rPr lang="en-US" sz="1600" b="1" i="1" dirty="0"/>
              <a:t>expectation, </a:t>
            </a:r>
            <a:r>
              <a:rPr lang="en-US" sz="1600" dirty="0"/>
              <a:t>of a </a:t>
            </a:r>
            <a:r>
              <a:rPr lang="en-US" sz="1600" i="1" dirty="0"/>
              <a:t>discrete random variable </a:t>
            </a:r>
            <a:r>
              <a:rPr lang="en-US" sz="1600" b="1" i="1" dirty="0"/>
              <a:t>X </a:t>
            </a:r>
            <a:r>
              <a:rPr lang="en-US" sz="1600" dirty="0"/>
              <a:t>is given </a:t>
            </a:r>
            <a:r>
              <a:rPr lang="en-US" sz="1600" dirty="0" smtClean="0"/>
              <a:t>by:</a:t>
            </a:r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r>
              <a:rPr lang="en-US" sz="1700" dirty="0"/>
              <a:t>The formula gives a </a:t>
            </a:r>
            <a:r>
              <a:rPr lang="en-US" sz="1700" b="1" dirty="0"/>
              <a:t>weighted average </a:t>
            </a:r>
            <a:r>
              <a:rPr lang="en-US" sz="1700" dirty="0"/>
              <a:t>of values of a random variable, with the probabilities being the weights of the respective </a:t>
            </a:r>
            <a:r>
              <a:rPr lang="en-US" sz="1700" dirty="0" smtClean="0"/>
              <a:t>values</a:t>
            </a:r>
          </a:p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r>
              <a:rPr lang="en-US" sz="1700" dirty="0"/>
              <a:t>on average, how many bits must be received until the first (the r-</a:t>
            </a:r>
            <a:r>
              <a:rPr lang="en-US" sz="1700" dirty="0" err="1"/>
              <a:t>th</a:t>
            </a:r>
            <a:r>
              <a:rPr lang="en-US" sz="1700" dirty="0"/>
              <a:t>) error occurs</a:t>
            </a:r>
            <a:r>
              <a:rPr lang="en-US" sz="1700" dirty="0" smtClean="0"/>
              <a:t>?</a:t>
            </a:r>
          </a:p>
          <a:p>
            <a:pPr marL="365760" lvl="2" indent="0">
              <a:spcBef>
                <a:spcPts val="1400"/>
              </a:spcBef>
              <a:buNone/>
            </a:pPr>
            <a:r>
              <a:rPr lang="en-US" sz="1300" dirty="0" smtClean="0"/>
              <a:t>you </a:t>
            </a:r>
            <a:r>
              <a:rPr lang="en-US" sz="1300" dirty="0"/>
              <a:t>can take a sample, i.e. repeat the respective experiment several times and take the value of the RV each time.</a:t>
            </a:r>
          </a:p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r>
              <a:rPr lang="en-US" sz="1700" b="1" u="sng" dirty="0" smtClean="0"/>
              <a:t>Example:</a:t>
            </a:r>
          </a:p>
          <a:p>
            <a:pPr marL="612648" lvl="2">
              <a:spcBef>
                <a:spcPts val="1400"/>
              </a:spcBef>
            </a:pPr>
            <a:r>
              <a:rPr lang="en-US" sz="1500" dirty="0"/>
              <a:t>Compute the mean </a:t>
            </a:r>
            <a:r>
              <a:rPr lang="en-US" sz="1500" dirty="0" smtClean="0"/>
              <a:t>of </a:t>
            </a:r>
            <a:r>
              <a:rPr lang="en-US" sz="1500" dirty="0"/>
              <a:t>the number of girls in a family with 3 children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12" y="2362200"/>
            <a:ext cx="2638425" cy="66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5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Continuous </a:t>
            </a:r>
            <a:r>
              <a:rPr lang="en-US" b="1" dirty="0" smtClean="0"/>
              <a:t>Random </a:t>
            </a:r>
            <a:r>
              <a:rPr lang="en-US" b="1" dirty="0"/>
              <a:t>Variable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1815" y="1596081"/>
            <a:ext cx="9782801" cy="457200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b="1" u="sng" dirty="0" smtClean="0"/>
              <a:t>Examples for Continuous R.V: </a:t>
            </a:r>
            <a:endParaRPr lang="en-US" dirty="0"/>
          </a:p>
          <a:p>
            <a:pPr lvl="1"/>
            <a:r>
              <a:rPr lang="en-US" sz="1800" dirty="0"/>
              <a:t>The time between consecutive phone calls. 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current or voltage in an electric circuit. </a:t>
            </a:r>
          </a:p>
          <a:p>
            <a:pPr lvl="1"/>
            <a:endParaRPr lang="en-US" sz="1600" b="1" u="sng" dirty="0"/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751012" y="2642244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Continuous VS. Discrete Random Variable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4267200"/>
            <a:ext cx="2863417" cy="1771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98812" y="413415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</a:t>
            </a:r>
            <a:r>
              <a:rPr lang="en-US" sz="1600" b="1" dirty="0" smtClean="0"/>
              <a:t>MF</a:t>
            </a:r>
            <a:endParaRPr lang="en-US" sz="1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216" y="4472704"/>
            <a:ext cx="3476625" cy="14978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83731" y="4214205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</a:t>
            </a:r>
            <a:r>
              <a:rPr lang="en-US" sz="1600" b="1" dirty="0"/>
              <a:t>D</a:t>
            </a:r>
            <a:r>
              <a:rPr lang="en-US" sz="1600" b="1" dirty="0" smtClean="0"/>
              <a:t>F</a:t>
            </a:r>
            <a:endParaRPr lang="en-US" sz="1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275" y="6168081"/>
            <a:ext cx="1100137" cy="4148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212" y="6095807"/>
            <a:ext cx="1145349" cy="52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5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Probability Experiments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200" dirty="0" smtClean="0"/>
              <a:t>A </a:t>
            </a:r>
            <a:r>
              <a:rPr lang="en-US" sz="2200" b="1" dirty="0"/>
              <a:t>random experiment </a:t>
            </a:r>
            <a:r>
              <a:rPr lang="en-US" sz="2200" dirty="0"/>
              <a:t>is an experiment that can result in different </a:t>
            </a:r>
            <a:r>
              <a:rPr lang="en-US" sz="2200" i="1" dirty="0"/>
              <a:t>outcomes</a:t>
            </a:r>
            <a:r>
              <a:rPr lang="en-US" sz="2200" dirty="0"/>
              <a:t>, even though it is repeated in the same manner every time. </a:t>
            </a:r>
          </a:p>
          <a:p>
            <a:r>
              <a:rPr lang="en-US" sz="2200" dirty="0" smtClean="0"/>
              <a:t>A </a:t>
            </a:r>
            <a:r>
              <a:rPr lang="en-US" sz="2200" b="1" dirty="0"/>
              <a:t>probability experiment </a:t>
            </a:r>
            <a:r>
              <a:rPr lang="en-US" sz="2200" dirty="0"/>
              <a:t>is a chance </a:t>
            </a:r>
            <a:r>
              <a:rPr lang="en-US" sz="2200" b="1" dirty="0"/>
              <a:t>process </a:t>
            </a:r>
            <a:r>
              <a:rPr lang="en-US" sz="2200" dirty="0"/>
              <a:t>that leads to well-defined results called outcomes. An </a:t>
            </a:r>
            <a:r>
              <a:rPr lang="en-US" sz="2200" b="1" dirty="0"/>
              <a:t>outcome </a:t>
            </a:r>
            <a:r>
              <a:rPr lang="en-US" sz="2200" dirty="0"/>
              <a:t>is the result of </a:t>
            </a:r>
            <a:r>
              <a:rPr lang="en-US" sz="2200" b="1" dirty="0"/>
              <a:t>a single trial</a:t>
            </a:r>
            <a:r>
              <a:rPr lang="en-US" sz="2200" dirty="0"/>
              <a:t>.”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2" y="3733800"/>
            <a:ext cx="4495800" cy="279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6212" y="1417637"/>
            <a:ext cx="102870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1600" b="1" dirty="0" smtClean="0"/>
              <a:t>Consider any location X, assume that angle is random &amp; so is the pressure, What is the probability of any specific X you might choose is the correct one?</a:t>
            </a:r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/>
          </a:p>
          <a:p>
            <a:endParaRPr lang="en-US" sz="1600" b="1" dirty="0" smtClean="0"/>
          </a:p>
          <a:p>
            <a:r>
              <a:rPr lang="en-US" sz="1600" b="1" dirty="0"/>
              <a:t>G</a:t>
            </a:r>
            <a:r>
              <a:rPr lang="en-US" sz="1600" b="1" dirty="0" smtClean="0"/>
              <a:t>iven a spinning bottle, what is the probability that the outcome X is between 0 and 180 degrees?</a:t>
            </a:r>
            <a:endParaRPr lang="en-US" sz="1600" dirty="0"/>
          </a:p>
          <a:p>
            <a:r>
              <a:rPr lang="en-US" sz="1600" b="1" dirty="0"/>
              <a:t>Given a spinning bottle, what is the probability that the outcome X is between </a:t>
            </a:r>
            <a:r>
              <a:rPr lang="en-US" sz="1600" b="1" dirty="0" smtClean="0"/>
              <a:t>260 </a:t>
            </a:r>
            <a:r>
              <a:rPr lang="en-US" sz="1600" b="1" dirty="0"/>
              <a:t>and </a:t>
            </a:r>
            <a:r>
              <a:rPr lang="en-US" sz="1600" b="1" dirty="0" smtClean="0"/>
              <a:t>290 </a:t>
            </a:r>
            <a:r>
              <a:rPr lang="en-US" sz="1600" b="1" dirty="0"/>
              <a:t>degrees</a:t>
            </a:r>
            <a:r>
              <a:rPr lang="en-US" sz="1600" b="1" dirty="0" smtClean="0"/>
              <a:t>?</a:t>
            </a:r>
          </a:p>
          <a:p>
            <a:r>
              <a:rPr lang="en-US" sz="1600" b="1" dirty="0"/>
              <a:t>Given a spinning bottle, what is the probability that the outcome X is between </a:t>
            </a:r>
            <a:r>
              <a:rPr lang="en-US" sz="1600" b="1" dirty="0" smtClean="0"/>
              <a:t>179 and 180 </a:t>
            </a:r>
            <a:r>
              <a:rPr lang="en-US" sz="1600" b="1" dirty="0"/>
              <a:t>degrees?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2" y="2514600"/>
            <a:ext cx="5359899" cy="1304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12" y="5257800"/>
            <a:ext cx="1022530" cy="129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7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Uniform Distribution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0682" y="1600200"/>
            <a:ext cx="9782801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It defines the probability density function of a continuous RV with a uniform distribution: rectangular shape its values spread evenly over the range of possibilities “defined on [a, b]”. </a:t>
            </a:r>
            <a:endParaRPr lang="en-US" sz="2000" dirty="0"/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probability of any interval is only dependent on its </a:t>
            </a:r>
            <a:r>
              <a:rPr lang="en-US" sz="1600" i="1" dirty="0"/>
              <a:t>length</a:t>
            </a:r>
            <a:r>
              <a:rPr lang="en-US" sz="1600" dirty="0"/>
              <a:t>! </a:t>
            </a:r>
          </a:p>
          <a:p>
            <a:pPr lvl="1"/>
            <a:r>
              <a:rPr lang="en-US" sz="1600" dirty="0" smtClean="0"/>
              <a:t>Under </a:t>
            </a:r>
            <a:r>
              <a:rPr lang="en-US" sz="1600" dirty="0"/>
              <a:t>certain conditions, the time, the distance, the weight etc. can be modeled using uniform distribution.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12" y="3810000"/>
            <a:ext cx="5352143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9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2" y="1905000"/>
            <a:ext cx="9782801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200" b="1" dirty="0" smtClean="0"/>
              <a:t>Time of day when people are born it is </a:t>
            </a:r>
            <a:r>
              <a:rPr lang="en-US" sz="2200" b="1" i="1" u="sng" dirty="0" smtClean="0"/>
              <a:t>twice</a:t>
            </a:r>
            <a:r>
              <a:rPr lang="en-US" sz="2200" b="1" dirty="0" smtClean="0"/>
              <a:t> as likely to be born before noon. Draw the probability density function.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8457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Normal Distribution </a:t>
            </a:r>
            <a:r>
              <a:rPr lang="en-US" dirty="0" smtClean="0"/>
              <a:t>(“N.D”)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828800"/>
            <a:ext cx="45720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r>
              <a:rPr lang="en-US" sz="1400" b="1" dirty="0"/>
              <a:t>The word “</a:t>
            </a:r>
            <a:r>
              <a:rPr lang="en-US" sz="1400" b="1" dirty="0">
                <a:solidFill>
                  <a:srgbClr val="FF0000"/>
                </a:solidFill>
              </a:rPr>
              <a:t>NORMAL</a:t>
            </a:r>
            <a:r>
              <a:rPr lang="en-US" sz="1400" b="1" dirty="0"/>
              <a:t>” has a special meaning in Statistics, it refers to a specific bell-shaped distribution that can be described by the PDF of the </a:t>
            </a:r>
            <a:r>
              <a:rPr lang="en-US" sz="1400" b="1" dirty="0" smtClean="0"/>
              <a:t>N.D</a:t>
            </a:r>
            <a:endParaRPr lang="en-US" sz="1400" dirty="0"/>
          </a:p>
          <a:p>
            <a:r>
              <a:rPr lang="en-US" sz="1400" b="1" dirty="0"/>
              <a:t>The bell-shaped curve starts low, rises to a maximum, then decreases. it is symmetric </a:t>
            </a:r>
            <a:endParaRPr lang="en-US" sz="1400" dirty="0"/>
          </a:p>
          <a:p>
            <a:r>
              <a:rPr lang="en-US" sz="1400" b="1" u="sng" dirty="0"/>
              <a:t>N.D. can be used to: </a:t>
            </a:r>
            <a:endParaRPr lang="en-US" sz="1400" u="sng" dirty="0"/>
          </a:p>
          <a:p>
            <a:pPr marL="365760" lvl="1" indent="0">
              <a:buNone/>
            </a:pPr>
            <a:r>
              <a:rPr lang="en-US" sz="1400" b="1" dirty="0"/>
              <a:t>1.Describe a variety of variables. </a:t>
            </a:r>
            <a:endParaRPr lang="en-US" sz="1400" dirty="0"/>
          </a:p>
          <a:p>
            <a:pPr marL="365760" lvl="1" indent="0">
              <a:buNone/>
            </a:pPr>
            <a:r>
              <a:rPr lang="en-US" sz="1400" b="1" dirty="0"/>
              <a:t>2.Describe a sampling distribution of sample means. </a:t>
            </a:r>
            <a:endParaRPr lang="en-US" sz="1400" dirty="0"/>
          </a:p>
          <a:p>
            <a:pPr marL="365760" lvl="1" indent="0">
              <a:buNone/>
            </a:pPr>
            <a:r>
              <a:rPr lang="en-US" sz="1400" b="1" dirty="0"/>
              <a:t>3.Approximate other distributions “like Binomial” under certain condition 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3" y="2362200"/>
            <a:ext cx="5486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4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Normal Distribution </a:t>
            </a:r>
            <a:r>
              <a:rPr lang="en-US" dirty="0" smtClean="0"/>
              <a:t>(“N.D”)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828800"/>
            <a:ext cx="9853824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r>
              <a:rPr lang="en-US" sz="1600" b="1" u="sng" dirty="0"/>
              <a:t>Definition</a:t>
            </a:r>
            <a:r>
              <a:rPr lang="en-US" sz="1600" dirty="0"/>
              <a:t>: A </a:t>
            </a:r>
            <a:r>
              <a:rPr lang="en-US" sz="1600" b="1" dirty="0"/>
              <a:t>continuous R.V. </a:t>
            </a:r>
            <a:r>
              <a:rPr lang="en-US" sz="1600" dirty="0"/>
              <a:t>that has a distribution with a </a:t>
            </a:r>
            <a:r>
              <a:rPr lang="en-US" sz="1600" b="1" dirty="0"/>
              <a:t>symmetric </a:t>
            </a:r>
            <a:r>
              <a:rPr lang="en-US" sz="1600" dirty="0"/>
              <a:t>and </a:t>
            </a:r>
            <a:r>
              <a:rPr lang="en-US" sz="1600" b="1" dirty="0"/>
              <a:t>bell-shaped </a:t>
            </a:r>
            <a:r>
              <a:rPr lang="en-US" sz="1600" dirty="0"/>
              <a:t>graph and described by the </a:t>
            </a:r>
            <a:r>
              <a:rPr lang="en-US" sz="1600" b="1" i="1" dirty="0"/>
              <a:t>PDF 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12" y="2677309"/>
            <a:ext cx="4586287" cy="13622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74812" y="4039572"/>
            <a:ext cx="9906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To compute probabilities for a normally-distributed continuous random variable, we have to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integrate</a:t>
            </a:r>
            <a:r>
              <a:rPr lang="en-US" dirty="0">
                <a:latin typeface="Arial" panose="020B0604020202020204" pitchFamily="34" charset="0"/>
              </a:rPr>
              <a:t> </a:t>
            </a:r>
            <a:endParaRPr lang="en-US" dirty="0" smtClean="0"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Unfortunately, It not that easy to find the needed anti-derivative for </a:t>
            </a:r>
            <a:r>
              <a:rPr lang="en-US" i="1" dirty="0"/>
              <a:t>f(x) </a:t>
            </a:r>
            <a:r>
              <a:rPr lang="en-US" dirty="0"/>
              <a:t>in calculating infinite number of probabilities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We have to use the statistical tables.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These </a:t>
            </a:r>
            <a:r>
              <a:rPr lang="en-US" b="1" dirty="0"/>
              <a:t>tables are available only for the so-called standard normal distribution </a:t>
            </a:r>
            <a:endParaRPr lang="en-US" dirty="0"/>
          </a:p>
          <a:p>
            <a:endParaRPr lang="en-US" dirty="0"/>
          </a:p>
          <a:p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69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The Standard Normal Distribution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83610" y="1524000"/>
            <a:ext cx="9782801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Definition</a:t>
            </a:r>
            <a:r>
              <a:rPr lang="en-US" sz="2400" dirty="0"/>
              <a:t>: A normally distributed R.V. is said to have </a:t>
            </a:r>
            <a:r>
              <a:rPr lang="en-US" sz="2400" b="1" i="1" dirty="0"/>
              <a:t>standard </a:t>
            </a:r>
            <a:r>
              <a:rPr lang="en-US" sz="2400" i="1" dirty="0"/>
              <a:t>N.D </a:t>
            </a:r>
            <a:r>
              <a:rPr lang="en-US" sz="2400" dirty="0"/>
              <a:t>if </a:t>
            </a:r>
            <a:r>
              <a:rPr lang="en-US" sz="2400" dirty="0" smtClean="0"/>
              <a:t>mean </a:t>
            </a:r>
            <a:r>
              <a:rPr lang="en-US" sz="2400" dirty="0"/>
              <a:t>= 0 &amp; </a:t>
            </a:r>
            <a:r>
              <a:rPr lang="en-US" sz="2400" dirty="0" smtClean="0"/>
              <a:t>standard deviation </a:t>
            </a:r>
            <a:r>
              <a:rPr lang="en-US" sz="2400" dirty="0"/>
              <a:t>= 1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12" y="2815035"/>
            <a:ext cx="5591175" cy="19899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12" y="4876800"/>
            <a:ext cx="8096250" cy="160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4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14503" y="1600200"/>
            <a:ext cx="356551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1400" dirty="0"/>
              <a:t>Each month, an American household generates an average of </a:t>
            </a:r>
            <a:r>
              <a:rPr lang="en-US" sz="1400" b="1" dirty="0"/>
              <a:t>143</a:t>
            </a:r>
            <a:r>
              <a:rPr lang="en-US" sz="1400" dirty="0"/>
              <a:t> pounds of newspaper for garbage or recycling. Assume that standard deviation is </a:t>
            </a:r>
            <a:r>
              <a:rPr lang="en-US" sz="1400" b="1" dirty="0"/>
              <a:t>29</a:t>
            </a:r>
            <a:r>
              <a:rPr lang="en-US" sz="1400" dirty="0"/>
              <a:t> pounds. If a household is selected at random. </a:t>
            </a:r>
          </a:p>
          <a:p>
            <a:pPr marL="0" indent="0">
              <a:buNone/>
            </a:pPr>
            <a:r>
              <a:rPr lang="en-US" sz="1400" dirty="0" smtClean="0"/>
              <a:t>   Find </a:t>
            </a:r>
            <a:r>
              <a:rPr lang="en-US" sz="1400" dirty="0"/>
              <a:t>the probability if it generates </a:t>
            </a:r>
          </a:p>
          <a:p>
            <a:pPr marL="365760" lvl="1" indent="0">
              <a:buNone/>
            </a:pPr>
            <a:r>
              <a:rPr lang="en-US" sz="1400" dirty="0"/>
              <a:t>a)Between 140 and 211 pounds per month. </a:t>
            </a:r>
          </a:p>
          <a:p>
            <a:pPr marL="365760" lvl="1" indent="0">
              <a:buNone/>
            </a:pPr>
            <a:r>
              <a:rPr lang="en-US" sz="1400" dirty="0"/>
              <a:t>b)More than 174.9 pounds per month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12" y="28564"/>
            <a:ext cx="6248400" cy="67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3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Normal </a:t>
            </a:r>
            <a:r>
              <a:rPr lang="en-US" b="1" dirty="0" smtClean="0"/>
              <a:t>Distribution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240879"/>
              </p:ext>
            </p:extLst>
          </p:nvPr>
        </p:nvGraphicFramePr>
        <p:xfrm>
          <a:off x="1979612" y="2971800"/>
          <a:ext cx="8125884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/>
                <a:gridCol w="1776942"/>
                <a:gridCol w="2031471"/>
                <a:gridCol w="20314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1 coin flip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many coin flips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Binomial Dist.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infinitely many flips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Normal Dist.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903412" y="22098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F4F4F"/>
                </a:solidFill>
                <a:latin typeface="Open Sans"/>
              </a:rPr>
              <a:t>What is the formula for figuring out the probability of the flip being heads?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7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Manipulating</a:t>
            </a:r>
            <a:r>
              <a:rPr lang="en-US" dirty="0"/>
              <a:t> </a:t>
            </a:r>
            <a:r>
              <a:rPr lang="en-US" b="1" dirty="0" smtClean="0"/>
              <a:t>Normal </a:t>
            </a:r>
            <a:r>
              <a:rPr lang="en-US" b="1" dirty="0"/>
              <a:t>Distribution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6212" y="1600200"/>
            <a:ext cx="9782801" cy="4572000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srgbClr val="465562"/>
                </a:solidFill>
              </a:rPr>
              <a:t>When </a:t>
            </a:r>
            <a:r>
              <a:rPr lang="en-US" sz="2000" u="sng" dirty="0">
                <a:solidFill>
                  <a:srgbClr val="465562"/>
                </a:solidFill>
              </a:rPr>
              <a:t>adding</a:t>
            </a:r>
            <a:r>
              <a:rPr lang="en-US" sz="2000" dirty="0">
                <a:solidFill>
                  <a:srgbClr val="465562"/>
                </a:solidFill>
              </a:rPr>
              <a:t> </a:t>
            </a:r>
            <a:r>
              <a:rPr lang="en-US" sz="2000" b="1" dirty="0">
                <a:solidFill>
                  <a:srgbClr val="465562"/>
                </a:solidFill>
              </a:rPr>
              <a:t>two</a:t>
            </a:r>
            <a:r>
              <a:rPr lang="en-US" sz="2000" dirty="0">
                <a:solidFill>
                  <a:srgbClr val="465562"/>
                </a:solidFill>
              </a:rPr>
              <a:t> Gaussian distributions </a:t>
            </a:r>
            <a:r>
              <a:rPr lang="en-US" sz="2000" b="1" i="1" dirty="0">
                <a:solidFill>
                  <a:srgbClr val="465562"/>
                </a:solidFill>
              </a:rPr>
              <a:t>means</a:t>
            </a:r>
            <a:r>
              <a:rPr lang="en-US" sz="2000" dirty="0">
                <a:solidFill>
                  <a:srgbClr val="465562"/>
                </a:solidFill>
              </a:rPr>
              <a:t> are </a:t>
            </a:r>
            <a:r>
              <a:rPr lang="en-US" sz="2000" u="sng" dirty="0">
                <a:solidFill>
                  <a:srgbClr val="465562"/>
                </a:solidFill>
              </a:rPr>
              <a:t>added</a:t>
            </a:r>
            <a:r>
              <a:rPr lang="en-US" sz="2000" dirty="0">
                <a:solidFill>
                  <a:srgbClr val="465562"/>
                </a:solidFill>
              </a:rPr>
              <a:t> and </a:t>
            </a:r>
            <a:r>
              <a:rPr lang="en-US" sz="2000" b="1" i="1" dirty="0">
                <a:solidFill>
                  <a:srgbClr val="465562"/>
                </a:solidFill>
              </a:rPr>
              <a:t>variance</a:t>
            </a:r>
            <a:r>
              <a:rPr lang="en-US" sz="2000" dirty="0">
                <a:solidFill>
                  <a:srgbClr val="465562"/>
                </a:solidFill>
              </a:rPr>
              <a:t> are </a:t>
            </a:r>
            <a:r>
              <a:rPr lang="en-US" sz="2000" u="sng" dirty="0" smtClean="0">
                <a:solidFill>
                  <a:srgbClr val="465562"/>
                </a:solidFill>
              </a:rPr>
              <a:t>added</a:t>
            </a:r>
            <a:r>
              <a:rPr lang="en-US" sz="2000" dirty="0" smtClean="0">
                <a:solidFill>
                  <a:srgbClr val="465562"/>
                </a:solidFill>
              </a:rPr>
              <a:t>. Standard deviations are </a:t>
            </a:r>
            <a:r>
              <a:rPr lang="en-US" sz="2000" b="1" u="sng" dirty="0" smtClean="0">
                <a:solidFill>
                  <a:srgbClr val="FF0000"/>
                </a:solidFill>
              </a:rPr>
              <a:t>not added</a:t>
            </a:r>
            <a:r>
              <a:rPr lang="en-US" sz="2000" dirty="0" smtClean="0">
                <a:solidFill>
                  <a:srgbClr val="465562"/>
                </a:solidFill>
              </a:rPr>
              <a:t>!</a:t>
            </a:r>
            <a:endParaRPr lang="en-US" sz="2000" dirty="0" smtClean="0"/>
          </a:p>
          <a:p>
            <a:endParaRPr lang="en-US" sz="2100" dirty="0" smtClean="0"/>
          </a:p>
          <a:p>
            <a:r>
              <a:rPr lang="en-US" sz="2100" dirty="0" smtClean="0"/>
              <a:t>Example:</a:t>
            </a:r>
          </a:p>
          <a:p>
            <a:pPr lvl="1"/>
            <a:r>
              <a:rPr lang="en-US" sz="1700" dirty="0" smtClean="0"/>
              <a:t>Suppose </a:t>
            </a:r>
            <a:r>
              <a:rPr lang="en-US" sz="1700" dirty="0"/>
              <a:t>all salaries in a company are normally distributed, with </a:t>
            </a:r>
            <a:r>
              <a:rPr lang="en-US" sz="1700" b="1" dirty="0"/>
              <a:t>mean</a:t>
            </a:r>
            <a:r>
              <a:rPr lang="en-US" sz="1700" dirty="0"/>
              <a:t> </a:t>
            </a:r>
            <a:r>
              <a:rPr lang="en-US" sz="1700" dirty="0" smtClean="0"/>
              <a:t>of </a:t>
            </a:r>
            <a:r>
              <a:rPr lang="en-US" sz="1700" b="1" dirty="0" smtClean="0"/>
              <a:t>$60,000 </a:t>
            </a:r>
            <a:r>
              <a:rPr lang="en-US" sz="1700" dirty="0"/>
              <a:t>and </a:t>
            </a:r>
            <a:r>
              <a:rPr lang="en-US" sz="1700" b="1" dirty="0"/>
              <a:t>standard deviation</a:t>
            </a:r>
            <a:r>
              <a:rPr lang="en-US" sz="1700" dirty="0"/>
              <a:t> of </a:t>
            </a:r>
            <a:r>
              <a:rPr lang="en-US" sz="1700" b="1" dirty="0"/>
              <a:t>$10,000</a:t>
            </a:r>
            <a:r>
              <a:rPr lang="en-US" sz="1700" dirty="0"/>
              <a:t>. If </a:t>
            </a:r>
            <a:r>
              <a:rPr lang="en-US" sz="1700" dirty="0" smtClean="0"/>
              <a:t>everyone is given a raise of </a:t>
            </a:r>
            <a:r>
              <a:rPr lang="en-US" sz="1700" b="1" dirty="0" smtClean="0"/>
              <a:t>$10,000</a:t>
            </a:r>
            <a:r>
              <a:rPr lang="en-US" sz="1700" dirty="0" smtClean="0"/>
              <a:t>. </a:t>
            </a:r>
            <a:r>
              <a:rPr lang="en-US" sz="1700" dirty="0"/>
              <a:t>What </a:t>
            </a:r>
            <a:r>
              <a:rPr lang="en-US" sz="1700" dirty="0" smtClean="0"/>
              <a:t>is the </a:t>
            </a:r>
            <a:r>
              <a:rPr lang="en-US" sz="1700" dirty="0"/>
              <a:t>new mean and standard deviation? 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325070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Sample Spaces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b="1" dirty="0"/>
              <a:t>The set of all possible </a:t>
            </a:r>
            <a:r>
              <a:rPr lang="en-US" b="1" i="1" dirty="0"/>
              <a:t>outcomes </a:t>
            </a:r>
            <a:r>
              <a:rPr lang="en-US" dirty="0"/>
              <a:t>of a random experiment is called a </a:t>
            </a:r>
            <a:r>
              <a:rPr lang="en-US" b="1" dirty="0"/>
              <a:t>sample space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12" y="3264580"/>
            <a:ext cx="4872037" cy="290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8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Classical Probability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2" y="1417637"/>
            <a:ext cx="10352117" cy="50292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(classical) probability, P(E), of an event E is defined as:</a:t>
            </a:r>
          </a:p>
          <a:p>
            <a:endParaRPr lang="en-US" sz="2200" dirty="0" smtClean="0"/>
          </a:p>
          <a:p>
            <a:endParaRPr lang="en-US" sz="2200" dirty="0"/>
          </a:p>
          <a:p>
            <a:pPr marL="0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                 N(E) or |E| = the number of elements in the set E.</a:t>
            </a:r>
            <a:endParaRPr lang="en-US" dirty="0"/>
          </a:p>
          <a:p>
            <a:r>
              <a:rPr lang="en-US" sz="2200" dirty="0"/>
              <a:t>The probability of an event </a:t>
            </a:r>
            <a:r>
              <a:rPr lang="en-US" sz="2200" i="1" dirty="0"/>
              <a:t>E </a:t>
            </a:r>
            <a:r>
              <a:rPr lang="en-US" sz="2200" dirty="0"/>
              <a:t>is a value, </a:t>
            </a:r>
            <a:r>
              <a:rPr lang="en-US" sz="2200" i="1" dirty="0"/>
              <a:t>P(E), </a:t>
            </a:r>
            <a:r>
              <a:rPr lang="en-US" sz="2200" dirty="0"/>
              <a:t>such that </a:t>
            </a:r>
            <a:endParaRPr lang="en-US" sz="2400" dirty="0" smtClean="0"/>
          </a:p>
          <a:p>
            <a:r>
              <a:rPr lang="en-US" sz="2200" dirty="0" smtClean="0"/>
              <a:t>The </a:t>
            </a:r>
            <a:r>
              <a:rPr lang="en-US" sz="2200" b="1" i="1" dirty="0" smtClean="0"/>
              <a:t>union </a:t>
            </a:r>
            <a:r>
              <a:rPr lang="en-US" sz="2200" i="1" dirty="0" smtClean="0"/>
              <a:t>≡ </a:t>
            </a:r>
            <a:r>
              <a:rPr lang="en-US" sz="2200" b="1" i="1" dirty="0" smtClean="0"/>
              <a:t>or </a:t>
            </a:r>
            <a:r>
              <a:rPr lang="en-US" sz="2200" i="1" dirty="0" smtClean="0"/>
              <a:t> </a:t>
            </a:r>
            <a:r>
              <a:rPr lang="en-US" sz="2200" dirty="0" smtClean="0"/>
              <a:t>the </a:t>
            </a:r>
            <a:r>
              <a:rPr lang="en-US" sz="2200" b="1" i="1" dirty="0" smtClean="0"/>
              <a:t>intersection </a:t>
            </a:r>
            <a:r>
              <a:rPr lang="en-US" sz="2200" i="1" dirty="0" smtClean="0"/>
              <a:t>≡ </a:t>
            </a:r>
            <a:r>
              <a:rPr lang="en-US" sz="2200" b="1" i="1" dirty="0" smtClean="0"/>
              <a:t>and</a:t>
            </a:r>
            <a:r>
              <a:rPr lang="en-US" sz="2200" dirty="0"/>
              <a:t> of events are defined in a </a:t>
            </a:r>
            <a:r>
              <a:rPr lang="en-US" sz="2200" dirty="0" smtClean="0"/>
              <a:t>natural way</a:t>
            </a:r>
          </a:p>
          <a:p>
            <a:r>
              <a:rPr lang="en-US" sz="2200" dirty="0" smtClean="0"/>
              <a:t>Note that:</a:t>
            </a:r>
          </a:p>
          <a:p>
            <a:r>
              <a:rPr lang="en-US" sz="2400" b="1" i="1" dirty="0"/>
              <a:t>P(A </a:t>
            </a:r>
            <a:r>
              <a:rPr lang="en-US" sz="2400" i="1" dirty="0" smtClean="0"/>
              <a:t>or </a:t>
            </a:r>
            <a:r>
              <a:rPr lang="en-US" sz="2400" b="1" i="1" dirty="0" smtClean="0"/>
              <a:t>B</a:t>
            </a:r>
            <a:r>
              <a:rPr lang="en-US" sz="2400" b="1" i="1" dirty="0"/>
              <a:t>) = </a:t>
            </a:r>
            <a:r>
              <a:rPr lang="en-US" sz="2400" b="1" i="1" dirty="0" smtClean="0"/>
              <a:t>P(AUB</a:t>
            </a:r>
            <a:r>
              <a:rPr lang="en-US" sz="2400" b="1" i="1" dirty="0"/>
              <a:t>) = </a:t>
            </a:r>
            <a:r>
              <a:rPr lang="en-US" sz="2400" b="1" i="1" dirty="0" smtClean="0"/>
              <a:t>P(A) + P(B) – P(A</a:t>
            </a:r>
            <a:r>
              <a:rPr lang="en-US" sz="2400" b="1" dirty="0"/>
              <a:t>∩</a:t>
            </a:r>
            <a:r>
              <a:rPr lang="en-US" sz="2400" b="1" i="1" dirty="0"/>
              <a:t>B</a:t>
            </a:r>
            <a:r>
              <a:rPr lang="en-US" sz="2400" b="1" i="1" dirty="0" smtClean="0"/>
              <a:t>)</a:t>
            </a:r>
          </a:p>
          <a:p>
            <a:r>
              <a:rPr lang="en-US" sz="2400" b="1" i="1" dirty="0"/>
              <a:t>P(A </a:t>
            </a:r>
            <a:r>
              <a:rPr lang="en-US" sz="2400" i="1" dirty="0"/>
              <a:t>and </a:t>
            </a:r>
            <a:r>
              <a:rPr lang="en-US" sz="2400" b="1" i="1" dirty="0"/>
              <a:t>B) = P(A.B) = P(A</a:t>
            </a:r>
            <a:r>
              <a:rPr lang="en-US" sz="2400" b="1" dirty="0"/>
              <a:t>∩</a:t>
            </a:r>
            <a:r>
              <a:rPr lang="en-US" sz="2400" b="1" i="1" dirty="0"/>
              <a:t>B</a:t>
            </a:r>
            <a:r>
              <a:rPr lang="en-US" sz="2400" b="1" i="1" dirty="0" smtClean="0"/>
              <a:t>)</a:t>
            </a:r>
            <a:endParaRPr lang="en-US" sz="2400" dirty="0"/>
          </a:p>
          <a:p>
            <a:r>
              <a:rPr lang="en-US" sz="2200" dirty="0"/>
              <a:t>It </a:t>
            </a:r>
            <a:r>
              <a:rPr lang="en-US" sz="2200" dirty="0" smtClean="0"/>
              <a:t>is assumed </a:t>
            </a:r>
            <a:r>
              <a:rPr lang="en-US" sz="2200" dirty="0"/>
              <a:t>in the classical probability formula that </a:t>
            </a:r>
            <a:r>
              <a:rPr lang="en-US" sz="2200" dirty="0">
                <a:solidFill>
                  <a:srgbClr val="FF0000"/>
                </a:solidFill>
              </a:rPr>
              <a:t>all outcomes </a:t>
            </a:r>
            <a:r>
              <a:rPr lang="en-US" sz="2200" dirty="0"/>
              <a:t>are </a:t>
            </a:r>
            <a:r>
              <a:rPr lang="en-US" sz="2200" b="1" u="sng" dirty="0"/>
              <a:t>equally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likely to occur </a:t>
            </a:r>
          </a:p>
          <a:p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2" y="1892599"/>
            <a:ext cx="3033712" cy="9041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413" y="3352801"/>
            <a:ext cx="2895600" cy="282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812" y="4257131"/>
            <a:ext cx="2296080" cy="36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8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Joint Probability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75372" y="1600200"/>
            <a:ext cx="9782801" cy="457200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For Any two events A &amp; B, The Joint Probability denoted by: </a:t>
            </a:r>
            <a:r>
              <a:rPr lang="en-US" sz="2000" b="1" i="1" dirty="0"/>
              <a:t>“ P(A </a:t>
            </a:r>
            <a:r>
              <a:rPr lang="en-US" sz="2000" i="1" dirty="0"/>
              <a:t>and </a:t>
            </a:r>
            <a:r>
              <a:rPr lang="en-US" sz="2000" b="1" i="1" dirty="0"/>
              <a:t>B) = P(A.B) = P(A</a:t>
            </a:r>
            <a:r>
              <a:rPr lang="en-US" sz="2000" b="1" dirty="0" smtClean="0"/>
              <a:t>∩</a:t>
            </a:r>
            <a:r>
              <a:rPr lang="en-US" sz="2000" b="1" i="1" dirty="0" smtClean="0"/>
              <a:t>B</a:t>
            </a:r>
            <a:r>
              <a:rPr lang="en-US" sz="2000" b="1" i="1" dirty="0"/>
              <a:t>)” </a:t>
            </a:r>
            <a:r>
              <a:rPr lang="en-US" sz="2000" b="1" dirty="0"/>
              <a:t>measures the likelihood that the two events “A &amp; B” will happen concurrently. </a:t>
            </a:r>
            <a:endParaRPr lang="en-US" sz="2000" b="1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u="sng" dirty="0"/>
              <a:t>An example</a:t>
            </a:r>
            <a:r>
              <a:rPr lang="en-US" sz="2000" b="1" dirty="0"/>
              <a:t>: </a:t>
            </a:r>
            <a:r>
              <a:rPr lang="en-US" sz="2000" dirty="0"/>
              <a:t>would be the event that a student has both a stereo and TV in his/her dorm room</a:t>
            </a:r>
            <a:r>
              <a:rPr lang="en-US" sz="2000" b="1" dirty="0"/>
              <a:t>. 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534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Independent Events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75372" y="1600200"/>
            <a:ext cx="1015784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Events are </a:t>
            </a:r>
            <a:r>
              <a:rPr lang="en-US" sz="2000" i="1" u="sng" dirty="0">
                <a:solidFill>
                  <a:srgbClr val="FF0000"/>
                </a:solidFill>
              </a:rPr>
              <a:t>mutually exclusive </a:t>
            </a:r>
            <a:r>
              <a:rPr lang="en-US" sz="2000" b="1" dirty="0"/>
              <a:t>means that the occurrence of any one event implies that none of the others can occur at the same time: i.e., </a:t>
            </a:r>
            <a:r>
              <a:rPr lang="en-US" sz="2000" b="1" i="1" dirty="0"/>
              <a:t>P(A </a:t>
            </a:r>
            <a:r>
              <a:rPr lang="en-US" sz="2000" i="1" dirty="0"/>
              <a:t>and </a:t>
            </a:r>
            <a:r>
              <a:rPr lang="en-US" sz="2000" b="1" i="1" dirty="0"/>
              <a:t>B) = 0</a:t>
            </a:r>
            <a:r>
              <a:rPr lang="en-US" sz="2000" b="1" dirty="0"/>
              <a:t>. </a:t>
            </a:r>
            <a:endParaRPr lang="en-US" sz="2000" b="1" dirty="0" smtClean="0"/>
          </a:p>
          <a:p>
            <a:endParaRPr lang="en-US" sz="2000" dirty="0"/>
          </a:p>
          <a:p>
            <a:r>
              <a:rPr lang="en-US" sz="2000" b="1" dirty="0"/>
              <a:t>Events are </a:t>
            </a:r>
            <a:r>
              <a:rPr lang="en-US" sz="2000" i="1" u="sng" dirty="0">
                <a:solidFill>
                  <a:srgbClr val="FF0000"/>
                </a:solidFill>
              </a:rPr>
              <a:t>independent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/>
              <a:t>if the occurrence of one event does not affect the occurrence of another “i.e., has no effect on the probability of the occurrence of the other”. </a:t>
            </a:r>
            <a:endParaRPr lang="en-US" sz="2000" b="1" dirty="0" smtClean="0"/>
          </a:p>
          <a:p>
            <a:endParaRPr lang="en-US" sz="2000" dirty="0"/>
          </a:p>
          <a:p>
            <a:r>
              <a:rPr lang="en-US" sz="2000" b="1" dirty="0"/>
              <a:t>Definition: </a:t>
            </a:r>
            <a:r>
              <a:rPr lang="en-US" sz="2000" dirty="0"/>
              <a:t>Events </a:t>
            </a:r>
            <a:r>
              <a:rPr lang="en-US" sz="2000" i="1" dirty="0"/>
              <a:t>A </a:t>
            </a:r>
            <a:r>
              <a:rPr lang="en-US" sz="2000" dirty="0"/>
              <a:t>and </a:t>
            </a:r>
            <a:r>
              <a:rPr lang="en-US" sz="2000" i="1" dirty="0"/>
              <a:t>B </a:t>
            </a:r>
            <a:r>
              <a:rPr lang="en-US" sz="2000" dirty="0"/>
              <a:t>are called</a:t>
            </a:r>
            <a:r>
              <a:rPr lang="en-US" sz="2000" b="1" dirty="0"/>
              <a:t> </a:t>
            </a:r>
            <a:r>
              <a:rPr lang="en-US" sz="2000" i="1" u="sng" dirty="0">
                <a:solidFill>
                  <a:srgbClr val="FF0000"/>
                </a:solidFill>
              </a:rPr>
              <a:t>Independent</a:t>
            </a:r>
            <a:r>
              <a:rPr lang="en-US" sz="2000" b="1" i="1" dirty="0"/>
              <a:t> </a:t>
            </a:r>
            <a:r>
              <a:rPr lang="en-US" sz="2000" dirty="0"/>
              <a:t>if</a:t>
            </a:r>
            <a:r>
              <a:rPr lang="en-US" sz="2000" b="1" dirty="0"/>
              <a:t> </a:t>
            </a:r>
            <a:r>
              <a:rPr lang="en-US" sz="2000" b="1" i="1" dirty="0" smtClean="0"/>
              <a:t>P(A </a:t>
            </a:r>
            <a:r>
              <a:rPr lang="en-US" sz="2000" dirty="0"/>
              <a:t>and </a:t>
            </a:r>
            <a:r>
              <a:rPr lang="en-US" sz="2000" b="1" i="1" dirty="0"/>
              <a:t>B) = P(A).P(B) </a:t>
            </a:r>
            <a:endParaRPr lang="en-US" sz="2000" b="1" i="1" dirty="0" smtClean="0"/>
          </a:p>
          <a:p>
            <a:endParaRPr lang="en-US" dirty="0"/>
          </a:p>
          <a:p>
            <a:r>
              <a:rPr lang="en-US" sz="1900" u="sng" dirty="0" smtClean="0"/>
              <a:t>Example:</a:t>
            </a:r>
            <a:r>
              <a:rPr lang="en-US" sz="1900" dirty="0" smtClean="0"/>
              <a:t> When </a:t>
            </a:r>
            <a:r>
              <a:rPr lang="en-US" sz="1900" dirty="0"/>
              <a:t>drawing a card:</a:t>
            </a:r>
            <a:r>
              <a:rPr lang="en-US" sz="1900" u="sng" dirty="0"/>
              <a:t> </a:t>
            </a:r>
          </a:p>
          <a:p>
            <a:pPr lvl="1"/>
            <a:r>
              <a:rPr lang="en-US" sz="1900" dirty="0" smtClean="0"/>
              <a:t> </a:t>
            </a:r>
            <a:r>
              <a:rPr lang="en-US" sz="1900" dirty="0"/>
              <a:t>Drawing a club and drawing a heart are </a:t>
            </a:r>
            <a:r>
              <a:rPr lang="en-US" sz="1900" u="sng" dirty="0">
                <a:solidFill>
                  <a:srgbClr val="FF0000"/>
                </a:solidFill>
              </a:rPr>
              <a:t>mutually exclusive </a:t>
            </a:r>
            <a:r>
              <a:rPr lang="en-US" sz="1900" dirty="0"/>
              <a:t>events. </a:t>
            </a:r>
          </a:p>
          <a:p>
            <a:pPr lvl="1"/>
            <a:r>
              <a:rPr lang="en-US" sz="1900" dirty="0" smtClean="0"/>
              <a:t> </a:t>
            </a:r>
            <a:r>
              <a:rPr lang="en-US" sz="1900" dirty="0"/>
              <a:t>Drawing a club and drawing a king are </a:t>
            </a:r>
            <a:r>
              <a:rPr lang="en-US" sz="1900" u="sng" dirty="0">
                <a:solidFill>
                  <a:srgbClr val="FF0000"/>
                </a:solidFill>
              </a:rPr>
              <a:t>not mutually exclusive </a:t>
            </a:r>
            <a:r>
              <a:rPr lang="en-US" sz="1900" dirty="0"/>
              <a:t>events </a:t>
            </a:r>
          </a:p>
          <a:p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95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75372" y="1600200"/>
            <a:ext cx="9782801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000" dirty="0" smtClean="0"/>
              <a:t>If you </a:t>
            </a:r>
            <a:r>
              <a:rPr lang="en-US" sz="2000" dirty="0"/>
              <a:t>flipped a coin </a:t>
            </a:r>
            <a:r>
              <a:rPr lang="en-US" sz="2000" dirty="0" smtClean="0"/>
              <a:t>1 time, </a:t>
            </a:r>
            <a:r>
              <a:rPr lang="en-US" sz="2000" dirty="0"/>
              <a:t>find the probability of getting </a:t>
            </a:r>
            <a:r>
              <a:rPr lang="en-US" sz="2000" b="1" u="sng" dirty="0" smtClean="0"/>
              <a:t>a head</a:t>
            </a:r>
            <a:r>
              <a:rPr lang="en-US" sz="2000" dirty="0" smtClean="0"/>
              <a:t>. 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If </a:t>
            </a:r>
            <a:r>
              <a:rPr lang="en-US" sz="2000" dirty="0" smtClean="0"/>
              <a:t>you </a:t>
            </a:r>
            <a:r>
              <a:rPr lang="en-US" sz="2000" dirty="0"/>
              <a:t>flipped a coin </a:t>
            </a:r>
            <a:r>
              <a:rPr lang="en-US" sz="2000" dirty="0" smtClean="0"/>
              <a:t>2 </a:t>
            </a:r>
            <a:r>
              <a:rPr lang="en-US" sz="2000" dirty="0"/>
              <a:t>times, find the probability of getting </a:t>
            </a:r>
            <a:r>
              <a:rPr lang="en-US" sz="2000" b="1" u="sng" dirty="0"/>
              <a:t>two </a:t>
            </a:r>
            <a:r>
              <a:rPr lang="en-US" sz="2000" b="1" u="sng" dirty="0" smtClean="0"/>
              <a:t>heads</a:t>
            </a:r>
            <a:r>
              <a:rPr lang="en-US" sz="2000" dirty="0" smtClean="0"/>
              <a:t>. 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If </a:t>
            </a:r>
            <a:r>
              <a:rPr lang="en-US" sz="2000" dirty="0" smtClean="0"/>
              <a:t>you </a:t>
            </a:r>
            <a:r>
              <a:rPr lang="en-US" sz="2000" dirty="0"/>
              <a:t>flipped a coin 3 times, find the probability of getting </a:t>
            </a:r>
            <a:r>
              <a:rPr lang="en-US" sz="2000" b="1" u="sng" dirty="0"/>
              <a:t>two heads </a:t>
            </a:r>
            <a:r>
              <a:rPr lang="en-US" sz="2000" dirty="0"/>
              <a:t>and </a:t>
            </a:r>
            <a:r>
              <a:rPr lang="en-US" sz="2000" b="1" u="sng" dirty="0"/>
              <a:t>one tail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Two </a:t>
            </a:r>
            <a:r>
              <a:rPr lang="en-US" sz="2000" dirty="0"/>
              <a:t>dice are rolled. Find the probabilities of the following events. </a:t>
            </a:r>
          </a:p>
          <a:p>
            <a:pPr marL="365760" lvl="1" indent="0">
              <a:buNone/>
            </a:pPr>
            <a:r>
              <a:rPr lang="en-US" sz="1600" dirty="0"/>
              <a:t>1. Getting two even numbers. </a:t>
            </a:r>
          </a:p>
          <a:p>
            <a:pPr marL="365760" lvl="1" indent="0">
              <a:buNone/>
            </a:pPr>
            <a:r>
              <a:rPr lang="en-US" sz="1600" dirty="0"/>
              <a:t>2. Getting two numbers whose sum is 7 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4727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5" y="1524000"/>
            <a:ext cx="9782801" cy="4572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A card is drawn from a standard deck. Find the probabilities of the following events. </a:t>
            </a:r>
            <a:endParaRPr lang="en-US" sz="2000" dirty="0"/>
          </a:p>
          <a:p>
            <a:pPr marL="365760" lvl="1" indent="0">
              <a:buNone/>
            </a:pPr>
            <a:r>
              <a:rPr lang="en-US" sz="1600" b="1" dirty="0"/>
              <a:t>1. Getting a queen. </a:t>
            </a:r>
            <a:endParaRPr lang="en-US" sz="1600" dirty="0"/>
          </a:p>
          <a:p>
            <a:pPr marL="365760" lvl="1" indent="0">
              <a:buNone/>
            </a:pPr>
            <a:r>
              <a:rPr lang="en-US" sz="1600" b="1" dirty="0"/>
              <a:t>2. Getting a club. </a:t>
            </a:r>
            <a:endParaRPr lang="en-US" sz="1600" dirty="0"/>
          </a:p>
          <a:p>
            <a:pPr marL="365760" lvl="1" indent="0">
              <a:buNone/>
            </a:pPr>
            <a:r>
              <a:rPr lang="en-US" sz="1600" b="1" dirty="0" smtClean="0"/>
              <a:t>3</a:t>
            </a:r>
            <a:r>
              <a:rPr lang="en-US" sz="1600" b="1" dirty="0"/>
              <a:t>. Getting a number. </a:t>
            </a:r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12" y="2362200"/>
            <a:ext cx="5943600" cy="254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2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2375</TotalTime>
  <Words>2642</Words>
  <Application>Microsoft Office PowerPoint</Application>
  <PresentationFormat>Custom</PresentationFormat>
  <Paragraphs>285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CMR12</vt:lpstr>
      <vt:lpstr>Euphemia</vt:lpstr>
      <vt:lpstr>Open Sans</vt:lpstr>
      <vt:lpstr>Wingdings</vt:lpstr>
      <vt:lpstr>Math 16x9</vt:lpstr>
      <vt:lpstr>  Basics of Probability Theory </vt:lpstr>
      <vt:lpstr>Probability Vs. Statistics</vt:lpstr>
      <vt:lpstr> Probability Experiments </vt:lpstr>
      <vt:lpstr> Sample Spaces </vt:lpstr>
      <vt:lpstr> Classical Probability </vt:lpstr>
      <vt:lpstr> Joint Probability </vt:lpstr>
      <vt:lpstr> Independent Events </vt:lpstr>
      <vt:lpstr>Examples</vt:lpstr>
      <vt:lpstr>Examples</vt:lpstr>
      <vt:lpstr>Examples</vt:lpstr>
      <vt:lpstr> COUNTING RULES </vt:lpstr>
      <vt:lpstr> COUNTING RULES </vt:lpstr>
      <vt:lpstr>  HOW TO COUNT?</vt:lpstr>
      <vt:lpstr>  HOW TO COUNT?  Formulas</vt:lpstr>
      <vt:lpstr>Examples</vt:lpstr>
      <vt:lpstr> Conditional Probability </vt:lpstr>
      <vt:lpstr> Dependent Events </vt:lpstr>
      <vt:lpstr> Conditional Probability </vt:lpstr>
      <vt:lpstr>Bayes Theorem</vt:lpstr>
      <vt:lpstr>Examples</vt:lpstr>
      <vt:lpstr>Examples</vt:lpstr>
      <vt:lpstr> Random Variables </vt:lpstr>
      <vt:lpstr> Discrete Random Variable </vt:lpstr>
      <vt:lpstr>Binomial Distribution</vt:lpstr>
      <vt:lpstr>Examples</vt:lpstr>
      <vt:lpstr>Geometric Distribution</vt:lpstr>
      <vt:lpstr> Negative Binomial Distribution </vt:lpstr>
      <vt:lpstr>Expectation of a Random Variable</vt:lpstr>
      <vt:lpstr>  Continuous Random Variable </vt:lpstr>
      <vt:lpstr>Examples</vt:lpstr>
      <vt:lpstr> Uniform Distribution </vt:lpstr>
      <vt:lpstr>Examples</vt:lpstr>
      <vt:lpstr> Normal Distribution (“N.D”)</vt:lpstr>
      <vt:lpstr> Normal Distribution (“N.D”)</vt:lpstr>
      <vt:lpstr> The Standard Normal Distribution </vt:lpstr>
      <vt:lpstr>Example</vt:lpstr>
      <vt:lpstr> Normal Distribution</vt:lpstr>
      <vt:lpstr>Manipulating Normal Distribution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Probability Theory</dc:title>
  <dc:creator>pc</dc:creator>
  <cp:lastModifiedBy>Microsoft account</cp:lastModifiedBy>
  <cp:revision>68</cp:revision>
  <dcterms:created xsi:type="dcterms:W3CDTF">2020-10-07T13:31:05Z</dcterms:created>
  <dcterms:modified xsi:type="dcterms:W3CDTF">2020-11-21T11:54:08Z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