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21" r:id="rId13"/>
    <p:sldId id="325" r:id="rId14"/>
    <p:sldId id="332" r:id="rId15"/>
    <p:sldId id="326" r:id="rId16"/>
    <p:sldId id="327" r:id="rId17"/>
    <p:sldId id="311" r:id="rId18"/>
    <p:sldId id="323" r:id="rId19"/>
    <p:sldId id="324" r:id="rId20"/>
    <p:sldId id="322" r:id="rId21"/>
    <p:sldId id="329" r:id="rId22"/>
    <p:sldId id="330" r:id="rId23"/>
    <p:sldId id="314" r:id="rId24"/>
    <p:sldId id="315" r:id="rId25"/>
    <p:sldId id="313" r:id="rId26"/>
    <p:sldId id="312" r:id="rId27"/>
    <p:sldId id="333" r:id="rId28"/>
    <p:sldId id="334" r:id="rId29"/>
    <p:sldId id="335" r:id="rId30"/>
    <p:sldId id="316" r:id="rId31"/>
    <p:sldId id="317" r:id="rId32"/>
    <p:sldId id="319" r:id="rId33"/>
  </p:sldIdLst>
  <p:sldSz cx="9144000" cy="5143500" type="screen16x9"/>
  <p:notesSz cx="6858000" cy="9144000"/>
  <p:embeddedFontLst>
    <p:embeddedFont>
      <p:font typeface="Reem Kufi"/>
      <p:regular r:id="rId35"/>
    </p:embeddedFont>
    <p:embeddedFont>
      <p:font typeface="Arial Black" pitchFamily="34" charset="0"/>
      <p:bold r:id="rId36"/>
    </p:embeddedFont>
    <p:embeddedFont>
      <p:font typeface="Source Sans Pro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A70596-F775-4ADC-8D03-B4C62E138D36}">
  <a:tblStyle styleId="{25A70596-F775-4ADC-8D03-B4C62E138D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60" d="100"/>
          <a:sy n="60" d="100"/>
        </p:scale>
        <p:origin x="-1668" y="-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1124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https://www.google.com/search?q=support+vector+machine&amp;rlz=1C1GCEJ_enEG926EG927&amp;sxsrf=ALeKk01jgOcUH6He0oAzQo3bPqgBekfAug:1609585909343&amp;source=lnms&amp;tbm=isch&amp;sa=X&amp;ved=2ahUKEwjuhvLijv3tAhWmUxUIHfgJAkcQ_AUoAXoECBEQAw&amp;biw=1366&amp;bih=657</a:t>
            </a:r>
            <a:endParaRPr lang="ar-EG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15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3785288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3785288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7442ffb1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7442ffb1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83785288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83785288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92850" y="2257100"/>
            <a:ext cx="5958300" cy="9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650" y="1786700"/>
            <a:ext cx="39087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0000" y="4341175"/>
            <a:ext cx="4908900" cy="2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4312575" y="1188025"/>
            <a:ext cx="3790500" cy="32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720000" y="147945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206250" y="1877517"/>
            <a:ext cx="47373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3003125" y="3059517"/>
            <a:ext cx="3142800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/>
          <p:nvPr/>
        </p:nvSpPr>
        <p:spPr>
          <a:xfrm rot="9387396" flipH="1">
            <a:off x="7503726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">
  <p:cSld name="BLANK_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10800000">
            <a:off x="7603425" y="3602975"/>
            <a:ext cx="1540587" cy="1540521"/>
          </a:xfrm>
          <a:custGeom>
            <a:avLst/>
            <a:gdLst/>
            <a:ahLst/>
            <a:cxnLst/>
            <a:rect l="l" t="t" r="r" b="b"/>
            <a:pathLst>
              <a:path w="23248" h="23247" extrusionOk="0">
                <a:moveTo>
                  <a:pt x="1" y="0"/>
                </a:moveTo>
                <a:lnTo>
                  <a:pt x="1" y="23247"/>
                </a:lnTo>
                <a:cubicBezTo>
                  <a:pt x="12783" y="23247"/>
                  <a:pt x="23247" y="12849"/>
                  <a:pt x="232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830800" y="1564700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rot="-9387396">
            <a:off x="-70379" y="-428829"/>
            <a:ext cx="1802529" cy="1802529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4" hasCustomPrompt="1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 hasCustomPrompt="1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13" hasCustomPrompt="1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515050" y="540000"/>
            <a:ext cx="4908900" cy="2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3"/>
          </p:nvPr>
        </p:nvSpPr>
        <p:spPr>
          <a:xfrm>
            <a:off x="3481525" y="3896625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900108">
            <a:off x="7586327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-900108" flipH="1">
            <a:off x="-152805" y="3667699"/>
            <a:ext cx="1802354" cy="1802354"/>
          </a:xfrm>
          <a:custGeom>
            <a:avLst/>
            <a:gdLst/>
            <a:ahLst/>
            <a:cxnLst/>
            <a:rect l="l" t="t" r="r" b="b"/>
            <a:pathLst>
              <a:path w="80403" h="80403" extrusionOk="0">
                <a:moveTo>
                  <a:pt x="80402" y="0"/>
                </a:moveTo>
                <a:cubicBezTo>
                  <a:pt x="36029" y="0"/>
                  <a:pt x="0" y="36095"/>
                  <a:pt x="0" y="80403"/>
                </a:cubicBezTo>
                <a:lnTo>
                  <a:pt x="30598" y="80403"/>
                </a:lnTo>
                <a:cubicBezTo>
                  <a:pt x="30598" y="52918"/>
                  <a:pt x="52983" y="30664"/>
                  <a:pt x="80402" y="30664"/>
                </a:cubicBezTo>
                <a:lnTo>
                  <a:pt x="804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em Kufi"/>
              <a:buNone/>
              <a:defRPr sz="28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2" r:id="rId8"/>
    <p:sldLayoutId id="214748366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hyperlink" Target="https://scikit-learn.org/stable/modules/svm.html" TargetMode="External"/><Relationship Id="rId4" Type="http://schemas.openxmlformats.org/officeDocument/2006/relationships/hyperlink" Target="https://matplotlib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hyperlink" Target="https://github.com/ageron/handson-ml" TargetMode="External"/><Relationship Id="rId4" Type="http://schemas.openxmlformats.org/officeDocument/2006/relationships/hyperlink" Target="https://www.kaggle.com/uciml/iri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apnik" TargetMode="External"/><Relationship Id="rId3" Type="http://schemas.openxmlformats.org/officeDocument/2006/relationships/hyperlink" Target="https://en.wikipedia.org/wiki/Supervised_learning" TargetMode="External"/><Relationship Id="rId7" Type="http://schemas.openxmlformats.org/officeDocument/2006/relationships/hyperlink" Target="https://en.wikipedia.org/wiki/AT&amp;T_Bell_Laborator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Statistical_classification" TargetMode="External"/><Relationship Id="rId5" Type="http://schemas.openxmlformats.org/officeDocument/2006/relationships/hyperlink" Target="https://en.wikipedia.org/wiki/Regression_analysis" TargetMode="External"/><Relationship Id="rId4" Type="http://schemas.openxmlformats.org/officeDocument/2006/relationships/hyperlink" Target="https://en.wikipedia.org/wiki/Algorithm" TargetMode="Externa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hyperlink" Target="https://en.wikipedia.org/wiki/Regression_analys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Regression_analys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ctrTitle"/>
          </p:nvPr>
        </p:nvSpPr>
        <p:spPr>
          <a:xfrm>
            <a:off x="2555896" y="1100290"/>
            <a:ext cx="3865952" cy="1820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</a:rPr>
              <a:t>Course  2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SVM</a:t>
            </a:r>
            <a:endParaRPr b="1" dirty="0"/>
          </a:p>
        </p:txBody>
      </p:sp>
      <p:sp>
        <p:nvSpPr>
          <p:cNvPr id="190" name="Google Shape;190;p33"/>
          <p:cNvSpPr/>
          <p:nvPr/>
        </p:nvSpPr>
        <p:spPr>
          <a:xfrm rot="5400000">
            <a:off x="4558741" y="2409699"/>
            <a:ext cx="26525" cy="186767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77BEF594-3F6D-4C82-9376-5FDD637E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40" y="3670700"/>
            <a:ext cx="4281720" cy="9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9" t="52802" r="55652" b="13362"/>
          <a:stretch/>
        </p:blipFill>
        <p:spPr bwMode="auto">
          <a:xfrm>
            <a:off x="2204291" y="1171514"/>
            <a:ext cx="6309087" cy="384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-685980" y="596818"/>
            <a:ext cx="47534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" dirty="0"/>
              <a:t>Visual Approach</a:t>
            </a:r>
          </a:p>
        </p:txBody>
      </p:sp>
    </p:spTree>
    <p:extLst>
      <p:ext uri="{BB962C8B-B14F-4D97-AF65-F5344CB8AC3E}">
        <p14:creationId xmlns:p14="http://schemas.microsoft.com/office/powerpoint/2010/main" val="7185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3" name="Google Shape;245;p39"/>
          <p:cNvSpPr txBox="1">
            <a:spLocks noGrp="1"/>
          </p:cNvSpPr>
          <p:nvPr>
            <p:ph type="subTitle" idx="4294967295"/>
          </p:nvPr>
        </p:nvSpPr>
        <p:spPr>
          <a:xfrm>
            <a:off x="381150" y="554664"/>
            <a:ext cx="25698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Theoretical Approach</a:t>
            </a:r>
          </a:p>
        </p:txBody>
      </p:sp>
      <p:pic>
        <p:nvPicPr>
          <p:cNvPr id="1027" name="Picture 3" descr="C:\Users\shady\Desktop\1_6mcff3dEDuTFT21IvlL1_Q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49158"/>
            <a:ext cx="8623738" cy="40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183" y="1242981"/>
            <a:ext cx="699422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Linear separable </a:t>
            </a:r>
            <a:b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Vs</a:t>
            </a: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Nonlinear separable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53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25309" r="21361" b="22536"/>
          <a:stretch/>
        </p:blipFill>
        <p:spPr bwMode="auto">
          <a:xfrm>
            <a:off x="630621" y="1008993"/>
            <a:ext cx="7866993" cy="381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0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hady\Desktop\ch06_fig_5_m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2938"/>
            <a:ext cx="5973160" cy="47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243013"/>
            <a:ext cx="7426325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8" t="26077" r="33599" b="26509"/>
          <a:stretch/>
        </p:blipFill>
        <p:spPr bwMode="auto">
          <a:xfrm>
            <a:off x="1" y="1024759"/>
            <a:ext cx="5186068" cy="294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9" t="34160" r="36628" b="19827"/>
          <a:stretch/>
        </p:blipFill>
        <p:spPr bwMode="auto">
          <a:xfrm>
            <a:off x="4319752" y="815866"/>
            <a:ext cx="4367048" cy="33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1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8836" y="1242981"/>
            <a:ext cx="67249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Margin </a:t>
            </a:r>
            <a:b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is need to maximize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5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9" t="52802" r="55652" b="13362"/>
          <a:stretch/>
        </p:blipFill>
        <p:spPr bwMode="auto">
          <a:xfrm>
            <a:off x="4619296" y="1171514"/>
            <a:ext cx="4209392" cy="297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9" t="52802" r="55652" b="13362"/>
          <a:stretch/>
        </p:blipFill>
        <p:spPr bwMode="auto">
          <a:xfrm>
            <a:off x="294289" y="1171513"/>
            <a:ext cx="4209392" cy="297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1103586" y="1308538"/>
            <a:ext cx="898635" cy="24751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823544" y="1308538"/>
            <a:ext cx="898635" cy="24751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606566" y="1308538"/>
            <a:ext cx="898635" cy="24751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decagon 11"/>
          <p:cNvSpPr/>
          <p:nvPr/>
        </p:nvSpPr>
        <p:spPr>
          <a:xfrm>
            <a:off x="1823544" y="740976"/>
            <a:ext cx="449317" cy="457200"/>
          </a:xfrm>
          <a:prstGeom prst="dodecag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Dodecagon 12"/>
          <p:cNvSpPr/>
          <p:nvPr/>
        </p:nvSpPr>
        <p:spPr>
          <a:xfrm>
            <a:off x="2522483" y="748856"/>
            <a:ext cx="449317" cy="457200"/>
          </a:xfrm>
          <a:prstGeom prst="dodecag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Dodecagon 13"/>
          <p:cNvSpPr/>
          <p:nvPr/>
        </p:nvSpPr>
        <p:spPr>
          <a:xfrm>
            <a:off x="3280542" y="790513"/>
            <a:ext cx="449317" cy="457200"/>
          </a:xfrm>
          <a:prstGeom prst="dodecag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868" y="1242981"/>
            <a:ext cx="81868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Outliers </a:t>
            </a:r>
            <a:b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some time need to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ignor</a:t>
            </a:r>
            <a:endParaRPr 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56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0" y="540000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AGENDA</a:t>
            </a:r>
            <a:br>
              <a:rPr lang="en" dirty="0" smtClean="0"/>
            </a:br>
            <a:r>
              <a:rPr lang="en" dirty="0" smtClean="0"/>
              <a:t>SVM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2"/>
          </p:nvPr>
        </p:nvSpPr>
        <p:spPr>
          <a:xfrm>
            <a:off x="8765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1"/>
          </p:nvPr>
        </p:nvSpPr>
        <p:spPr>
          <a:xfrm>
            <a:off x="20478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04" name="Google Shape;204;p35"/>
          <p:cNvSpPr txBox="1">
            <a:spLocks noGrp="1"/>
          </p:cNvSpPr>
          <p:nvPr>
            <p:ph type="subTitle" idx="3"/>
          </p:nvPr>
        </p:nvSpPr>
        <p:spPr>
          <a:xfrm>
            <a:off x="2047875" y="2097125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--</a:t>
            </a:r>
            <a:endParaRPr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 idx="4"/>
          </p:nvPr>
        </p:nvSpPr>
        <p:spPr>
          <a:xfrm>
            <a:off x="8765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ubTitle" idx="5"/>
          </p:nvPr>
        </p:nvSpPr>
        <p:spPr>
          <a:xfrm>
            <a:off x="20478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207" name="Google Shape;207;p35"/>
          <p:cNvSpPr txBox="1">
            <a:spLocks noGrp="1"/>
          </p:cNvSpPr>
          <p:nvPr>
            <p:ph type="subTitle" idx="6"/>
          </p:nvPr>
        </p:nvSpPr>
        <p:spPr>
          <a:xfrm>
            <a:off x="20478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§"/>
            </a:pPr>
            <a:r>
              <a:rPr lang="en" dirty="0" smtClean="0"/>
              <a:t>Direct Coding</a:t>
            </a:r>
            <a:endParaRPr dirty="0"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7"/>
          </p:nvPr>
        </p:nvSpPr>
        <p:spPr>
          <a:xfrm>
            <a:off x="4695825" y="1867600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8"/>
          </p:nvPr>
        </p:nvSpPr>
        <p:spPr>
          <a:xfrm>
            <a:off x="5867175" y="1801850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9"/>
          </p:nvPr>
        </p:nvSpPr>
        <p:spPr>
          <a:xfrm>
            <a:off x="5867175" y="2097125"/>
            <a:ext cx="2674152" cy="812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§"/>
            </a:pPr>
            <a:r>
              <a:rPr lang="en" dirty="0" smtClean="0"/>
              <a:t>Visual Approach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/>
              <a:t>T</a:t>
            </a:r>
            <a:r>
              <a:rPr lang="en" dirty="0" smtClean="0"/>
              <a:t>heoretical Approach</a:t>
            </a:r>
            <a:endParaRPr dirty="0"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13"/>
          </p:nvPr>
        </p:nvSpPr>
        <p:spPr>
          <a:xfrm>
            <a:off x="4695825" y="3534475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14"/>
          </p:nvPr>
        </p:nvSpPr>
        <p:spPr>
          <a:xfrm>
            <a:off x="5867175" y="3468725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PARCTICE</a:t>
            </a:r>
            <a:endParaRPr lang="en-US" dirty="0"/>
          </a:p>
        </p:txBody>
      </p:sp>
      <p:sp>
        <p:nvSpPr>
          <p:cNvPr id="213" name="Google Shape;213;p35"/>
          <p:cNvSpPr txBox="1">
            <a:spLocks noGrp="1"/>
          </p:cNvSpPr>
          <p:nvPr>
            <p:ph type="subTitle" idx="15"/>
          </p:nvPr>
        </p:nvSpPr>
        <p:spPr>
          <a:xfrm>
            <a:off x="5867175" y="3764000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itchFamily="2" charset="2"/>
              <a:buChar char="§"/>
            </a:pPr>
            <a:r>
              <a:rPr lang="en" dirty="0" smtClean="0"/>
              <a:t>Exercies</a:t>
            </a:r>
            <a:endParaRPr dirty="0"/>
          </a:p>
        </p:txBody>
      </p:sp>
      <p:sp>
        <p:nvSpPr>
          <p:cNvPr id="214" name="Google Shape;214;p35"/>
          <p:cNvSpPr/>
          <p:nvPr/>
        </p:nvSpPr>
        <p:spPr>
          <a:xfrm>
            <a:off x="19431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5"/>
          <p:cNvSpPr/>
          <p:nvPr/>
        </p:nvSpPr>
        <p:spPr>
          <a:xfrm>
            <a:off x="19431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5762400" y="18676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>
            <a:off x="5762400" y="3534502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صورة 18">
            <a:extLst>
              <a:ext uri="{FF2B5EF4-FFF2-40B4-BE49-F238E27FC236}">
                <a16:creationId xmlns="" xmlns:a16="http://schemas.microsoft.com/office/drawing/2014/main" id="{26843673-06E0-4916-980F-38790AC17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7" t="44612" r="51290" b="29688"/>
          <a:stretch/>
        </p:blipFill>
        <p:spPr bwMode="auto">
          <a:xfrm>
            <a:off x="1371599" y="1119352"/>
            <a:ext cx="6786906" cy="293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6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642" y="1278852"/>
            <a:ext cx="6455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Tuning Parameters</a:t>
            </a:r>
          </a:p>
        </p:txBody>
      </p:sp>
      <p:grpSp>
        <p:nvGrpSpPr>
          <p:cNvPr id="5" name="Google Shape;9018;p71"/>
          <p:cNvGrpSpPr/>
          <p:nvPr/>
        </p:nvGrpSpPr>
        <p:grpSpPr>
          <a:xfrm>
            <a:off x="4929988" y="2532997"/>
            <a:ext cx="2107955" cy="1554351"/>
            <a:chOff x="1487200" y="2021476"/>
            <a:chExt cx="483125" cy="483150"/>
          </a:xfrm>
        </p:grpSpPr>
        <p:sp>
          <p:nvSpPr>
            <p:cNvPr id="6" name="Google Shape;9019;p71"/>
            <p:cNvSpPr/>
            <p:nvPr/>
          </p:nvSpPr>
          <p:spPr>
            <a:xfrm>
              <a:off x="1487200" y="2021476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9020;p71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9021;p71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9022;p71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08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715;p67"/>
          <p:cNvGrpSpPr/>
          <p:nvPr/>
        </p:nvGrpSpPr>
        <p:grpSpPr>
          <a:xfrm>
            <a:off x="599089" y="1439354"/>
            <a:ext cx="8371490" cy="2281308"/>
            <a:chOff x="1808063" y="4294338"/>
            <a:chExt cx="2708884" cy="721817"/>
          </a:xfrm>
        </p:grpSpPr>
        <p:sp>
          <p:nvSpPr>
            <p:cNvPr id="5" name="Google Shape;7716;p67"/>
            <p:cNvSpPr/>
            <p:nvPr/>
          </p:nvSpPr>
          <p:spPr>
            <a:xfrm>
              <a:off x="1906300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17;p67"/>
            <p:cNvSpPr/>
            <p:nvPr/>
          </p:nvSpPr>
          <p:spPr>
            <a:xfrm>
              <a:off x="379503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18;p67"/>
            <p:cNvSpPr/>
            <p:nvPr/>
          </p:nvSpPr>
          <p:spPr>
            <a:xfrm>
              <a:off x="3133137" y="4294338"/>
              <a:ext cx="721729" cy="36086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19;p67"/>
            <p:cNvSpPr/>
            <p:nvPr/>
          </p:nvSpPr>
          <p:spPr>
            <a:xfrm>
              <a:off x="1808063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20;p67"/>
            <p:cNvSpPr/>
            <p:nvPr/>
          </p:nvSpPr>
          <p:spPr>
            <a:xfrm>
              <a:off x="247096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722;p67"/>
            <p:cNvSpPr/>
            <p:nvPr/>
          </p:nvSpPr>
          <p:spPr>
            <a:xfrm>
              <a:off x="2568813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23;p67"/>
            <p:cNvSpPr/>
            <p:nvPr/>
          </p:nvSpPr>
          <p:spPr>
            <a:xfrm>
              <a:off x="3231883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24;p67"/>
            <p:cNvSpPr/>
            <p:nvPr/>
          </p:nvSpPr>
          <p:spPr>
            <a:xfrm>
              <a:off x="3894395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26418" y="3720662"/>
            <a:ext cx="28039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/>
              <a:t>Regularization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3611" y="700841"/>
            <a:ext cx="18261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dirty="0"/>
              <a:t>Gamma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7133" y="762397"/>
            <a:ext cx="13692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/>
              <a:t>Kernel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34114" y="3789996"/>
            <a:ext cx="14366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200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2593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IMPLEMENTATION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1166810" y="1059546"/>
            <a:ext cx="37273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IMPLEMENTATION</a:t>
            </a: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1714431" y="2599927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" dirty="0" smtClean="0"/>
              <a:t>Tools</a:t>
            </a:r>
          </a:p>
          <a:p>
            <a:pPr marL="742950" lvl="1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 smtClean="0">
                <a:hlinkClick r:id="rId3"/>
              </a:rPr>
              <a:t>N</a:t>
            </a:r>
            <a:r>
              <a:rPr lang="en" dirty="0" smtClean="0">
                <a:hlinkClick r:id="rId3"/>
              </a:rPr>
              <a:t>umpy</a:t>
            </a:r>
            <a:endParaRPr lang="en" dirty="0" smtClean="0"/>
          </a:p>
          <a:p>
            <a:pPr marL="742950" lvl="1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" dirty="0" smtClean="0">
                <a:hlinkClick r:id="rId4"/>
              </a:rPr>
              <a:t>Matplotlib</a:t>
            </a:r>
            <a:endParaRPr lang="en" dirty="0" smtClean="0"/>
          </a:p>
          <a:p>
            <a:pPr marL="742950" lvl="1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" dirty="0" smtClean="0">
                <a:hlinkClick r:id="rId5"/>
              </a:rPr>
              <a:t>Sklearn.SVM</a:t>
            </a:r>
            <a:endParaRPr lang="en" dirty="0" smtClean="0"/>
          </a:p>
          <a:p>
            <a:pPr marL="742950" lvl="1" indent="-285750">
              <a:spcAft>
                <a:spcPts val="1600"/>
              </a:spcAft>
              <a:buFont typeface="Wingdings" pitchFamily="2" charset="2"/>
              <a:buChar char="§"/>
            </a:pPr>
            <a:endParaRPr lang="en" dirty="0" smtClean="0"/>
          </a:p>
          <a:p>
            <a:pPr marL="0" lvl="0" indent="0">
              <a:spcAft>
                <a:spcPts val="1600"/>
              </a:spcAft>
            </a:pPr>
            <a:endParaRPr lang="en" dirty="0"/>
          </a:p>
        </p:txBody>
      </p:sp>
      <p:sp>
        <p:nvSpPr>
          <p:cNvPr id="245" name="Google Shape;245;p39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5698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Direct </a:t>
            </a:r>
            <a:r>
              <a:rPr lang="en-US" dirty="0" smtClean="0"/>
              <a:t>Coding</a:t>
            </a:r>
          </a:p>
          <a:p>
            <a:pPr marL="285750" lvl="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Case Study</a:t>
            </a:r>
          </a:p>
        </p:txBody>
      </p:sp>
      <p:sp>
        <p:nvSpPr>
          <p:cNvPr id="262" name="Google Shape;262;p39"/>
          <p:cNvSpPr/>
          <p:nvPr/>
        </p:nvSpPr>
        <p:spPr>
          <a:xfrm>
            <a:off x="1447950" y="22467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5305575" y="22467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صورة 23">
            <a:extLst>
              <a:ext uri="{FF2B5EF4-FFF2-40B4-BE49-F238E27FC236}">
                <a16:creationId xmlns="" xmlns:a16="http://schemas.microsoft.com/office/drawing/2014/main" id="{3CBB16FC-F1D7-43DD-B39E-E3F5F54A4D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87" y="0"/>
            <a:ext cx="1923292" cy="423673"/>
          </a:xfrm>
          <a:prstGeom prst="rect">
            <a:avLst/>
          </a:prstGeom>
        </p:spPr>
      </p:pic>
      <p:grpSp>
        <p:nvGrpSpPr>
          <p:cNvPr id="17" name="Google Shape;9918;p74"/>
          <p:cNvGrpSpPr/>
          <p:nvPr/>
        </p:nvGrpSpPr>
        <p:grpSpPr>
          <a:xfrm>
            <a:off x="1610733" y="2246775"/>
            <a:ext cx="366963" cy="352768"/>
            <a:chOff x="-31889075" y="2658950"/>
            <a:chExt cx="302475" cy="290775"/>
          </a:xfrm>
        </p:grpSpPr>
        <p:sp>
          <p:nvSpPr>
            <p:cNvPr id="18" name="Google Shape;9919;p74"/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20;p74"/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9958;p74"/>
          <p:cNvSpPr/>
          <p:nvPr/>
        </p:nvSpPr>
        <p:spPr>
          <a:xfrm>
            <a:off x="5470702" y="2149385"/>
            <a:ext cx="359320" cy="356438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8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3" name="Google Shape;243;p39"/>
          <p:cNvSpPr txBox="1">
            <a:spLocks noGrp="1"/>
          </p:cNvSpPr>
          <p:nvPr>
            <p:ph type="title"/>
          </p:nvPr>
        </p:nvSpPr>
        <p:spPr>
          <a:xfrm>
            <a:off x="2247465" y="2104574"/>
            <a:ext cx="37273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smtClean="0"/>
              <a:t>Simple SVM</a:t>
            </a:r>
            <a:br>
              <a:rPr lang="en-US" sz="2400" dirty="0" smtClean="0"/>
            </a:br>
            <a:r>
              <a:rPr lang="en-US" sz="2400" dirty="0" smtClean="0"/>
              <a:t>-python-</a:t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85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3" name="Google Shape;243;p39"/>
          <p:cNvSpPr txBox="1">
            <a:spLocks noGrp="1"/>
          </p:cNvSpPr>
          <p:nvPr>
            <p:ph type="title"/>
          </p:nvPr>
        </p:nvSpPr>
        <p:spPr>
          <a:xfrm>
            <a:off x="-189187" y="622615"/>
            <a:ext cx="83283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2400" dirty="0" smtClean="0"/>
              <a:t>SVM</a:t>
            </a:r>
            <a:br>
              <a:rPr lang="en-US" sz="2400" dirty="0" smtClean="0"/>
            </a:br>
            <a:r>
              <a:rPr lang="en-US" sz="2400" dirty="0" smtClean="0"/>
              <a:t>Case </a:t>
            </a:r>
            <a:r>
              <a:rPr lang="en-US" sz="2400" dirty="0"/>
              <a:t>Study    </a:t>
            </a:r>
            <a:r>
              <a:rPr lang="en-US" sz="2400" dirty="0" smtClean="0"/>
              <a:t>-</a:t>
            </a:r>
            <a:r>
              <a:rPr lang="en-US" sz="2400" dirty="0" smtClean="0">
                <a:hlinkClick r:id="rId4"/>
              </a:rPr>
              <a:t>iris dataset</a:t>
            </a:r>
            <a:r>
              <a:rPr lang="en-US" sz="2400" dirty="0" smtClean="0"/>
              <a:t>-</a:t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/>
              <a:t>Hands-On Machine Learning with </a:t>
            </a:r>
            <a:r>
              <a:rPr lang="en-US" sz="2400" dirty="0" err="1"/>
              <a:t>Scikit</a:t>
            </a:r>
            <a:r>
              <a:rPr lang="en-US" sz="2400" dirty="0"/>
              <a:t>-Learn and </a:t>
            </a:r>
            <a:r>
              <a:rPr lang="en-US" sz="2400" dirty="0" err="1" smtClean="0"/>
              <a:t>TensorFlow</a:t>
            </a:r>
            <a:r>
              <a:rPr lang="en-US" sz="2400" dirty="0" smtClean="0"/>
              <a:t> (Book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 smtClean="0"/>
              <a:t>-</a:t>
            </a:r>
            <a:r>
              <a:rPr lang="en-US" sz="2400" dirty="0" err="1" smtClean="0"/>
              <a:t>Github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Codes</a:t>
            </a:r>
            <a:endParaRPr lang="en-US" sz="2400" dirty="0"/>
          </a:p>
        </p:txBody>
      </p:sp>
      <p:pic>
        <p:nvPicPr>
          <p:cNvPr id="10242" name="Picture 2" descr="C:\Users\shady\Desktop\51+kYprYK1L._SX379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68" y="1849099"/>
            <a:ext cx="2476663" cy="324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5309" y="1106741"/>
            <a:ext cx="87183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Black" pitchFamily="34" charset="0"/>
              </a:rPr>
              <a:t>Pros : </a:t>
            </a:r>
            <a:endParaRPr lang="en-US" sz="2400" b="1" dirty="0" smtClean="0">
              <a:latin typeface="Arial Black" pitchFamily="34" charset="0"/>
            </a:endParaRPr>
          </a:p>
          <a:p>
            <a:r>
              <a:rPr lang="en-US" sz="2400" dirty="0" smtClean="0"/>
              <a:t>● </a:t>
            </a:r>
            <a:r>
              <a:rPr lang="en-US" sz="2400" dirty="0"/>
              <a:t>It works really well with clear margin of separation </a:t>
            </a:r>
            <a:endParaRPr lang="en-US" sz="2400" dirty="0" smtClean="0"/>
          </a:p>
          <a:p>
            <a:r>
              <a:rPr lang="en-US" sz="2400" dirty="0" smtClean="0"/>
              <a:t>● </a:t>
            </a:r>
            <a:r>
              <a:rPr lang="en-US" sz="2400" dirty="0"/>
              <a:t>It is effective in high dimensional spaces. </a:t>
            </a:r>
            <a:endParaRPr lang="en-US" sz="2400" dirty="0" smtClean="0"/>
          </a:p>
          <a:p>
            <a:r>
              <a:rPr lang="en-US" sz="2400" dirty="0" smtClean="0"/>
              <a:t>● </a:t>
            </a:r>
            <a:r>
              <a:rPr lang="en-US" sz="2400" dirty="0"/>
              <a:t>It is effective in cases where number of dimensions is greater than the number of samples. </a:t>
            </a:r>
            <a:endParaRPr lang="en-US" sz="2400" dirty="0" smtClean="0"/>
          </a:p>
          <a:p>
            <a:r>
              <a:rPr lang="en-US" sz="2400" dirty="0" smtClean="0"/>
              <a:t>● </a:t>
            </a:r>
            <a:r>
              <a:rPr lang="en-US" sz="2400" dirty="0"/>
              <a:t>It uses a subset of training points in the decision function (called support vectors), so it is also memory efficient.</a:t>
            </a:r>
          </a:p>
        </p:txBody>
      </p:sp>
    </p:spTree>
    <p:extLst>
      <p:ext uri="{BB962C8B-B14F-4D97-AF65-F5344CB8AC3E}">
        <p14:creationId xmlns:p14="http://schemas.microsoft.com/office/powerpoint/2010/main" val="1304644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262" y="1011506"/>
            <a:ext cx="82926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Black" pitchFamily="34" charset="0"/>
              </a:rPr>
              <a:t>Cons </a:t>
            </a:r>
            <a:r>
              <a:rPr lang="en-US" sz="2400" b="1" dirty="0" smtClean="0">
                <a:latin typeface="Arial Black" pitchFamily="34" charset="0"/>
              </a:rPr>
              <a:t>:</a:t>
            </a:r>
          </a:p>
          <a:p>
            <a:r>
              <a:rPr lang="en-US" sz="2400" dirty="0" smtClean="0"/>
              <a:t>● </a:t>
            </a:r>
            <a:r>
              <a:rPr lang="en-US" sz="2400" dirty="0"/>
              <a:t>It doesn’t perform well, when we have large data set because the required training time is higher </a:t>
            </a:r>
            <a:endParaRPr lang="en-US" sz="2400" dirty="0" smtClean="0"/>
          </a:p>
          <a:p>
            <a:r>
              <a:rPr lang="en-US" sz="2400" dirty="0" smtClean="0"/>
              <a:t>● </a:t>
            </a:r>
            <a:r>
              <a:rPr lang="en-US" sz="2400" dirty="0"/>
              <a:t>It also doesn’t perform very well, when the data set has more noise i.e. target classes are overlapping </a:t>
            </a:r>
            <a:endParaRPr lang="en-US" sz="2400" dirty="0" smtClean="0"/>
          </a:p>
          <a:p>
            <a:r>
              <a:rPr lang="en-US" sz="2400" dirty="0" smtClean="0"/>
              <a:t>● </a:t>
            </a:r>
            <a:r>
              <a:rPr lang="en-US" sz="2400" dirty="0"/>
              <a:t>SVM doesn’t directly provide probability estimates, these are calculated using an expensive five-fold cross-validation. It is related SVC method of Python </a:t>
            </a:r>
            <a:r>
              <a:rPr lang="en-US" sz="2400" dirty="0" err="1"/>
              <a:t>scikit</a:t>
            </a:r>
            <a:r>
              <a:rPr lang="en-US" sz="2400" dirty="0"/>
              <a:t>-learn library.</a:t>
            </a:r>
          </a:p>
        </p:txBody>
      </p:sp>
    </p:spTree>
    <p:extLst>
      <p:ext uri="{BB962C8B-B14F-4D97-AF65-F5344CB8AC3E}">
        <p14:creationId xmlns:p14="http://schemas.microsoft.com/office/powerpoint/2010/main" val="3158630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3324" y="709968"/>
            <a:ext cx="81034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Applications : </a:t>
            </a:r>
            <a:endParaRPr lang="en-US" sz="2400" dirty="0" smtClean="0"/>
          </a:p>
          <a:p>
            <a:r>
              <a:rPr lang="en-US" sz="2400" dirty="0" smtClean="0"/>
              <a:t>1. Face </a:t>
            </a:r>
            <a:r>
              <a:rPr lang="en-US" sz="2400" dirty="0"/>
              <a:t>detection </a:t>
            </a:r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en-US" sz="2400" dirty="0"/>
              <a:t>. Text and hypertext categorization </a:t>
            </a:r>
            <a:endParaRPr lang="en-US" sz="2400" dirty="0" smtClean="0"/>
          </a:p>
          <a:p>
            <a:r>
              <a:rPr lang="en-US" sz="2400" dirty="0" smtClean="0"/>
              <a:t>3</a:t>
            </a:r>
            <a:r>
              <a:rPr lang="en-US" sz="2400" dirty="0"/>
              <a:t>. Classification of images </a:t>
            </a:r>
            <a:endParaRPr lang="en-US" sz="2400" dirty="0" smtClean="0"/>
          </a:p>
          <a:p>
            <a:r>
              <a:rPr lang="en-US" sz="2400" dirty="0" smtClean="0"/>
              <a:t>4</a:t>
            </a:r>
            <a:r>
              <a:rPr lang="en-US" sz="2400" dirty="0"/>
              <a:t>. Bioinformatics </a:t>
            </a:r>
          </a:p>
          <a:p>
            <a:r>
              <a:rPr lang="en-US" sz="2400" dirty="0" smtClean="0"/>
              <a:t>5</a:t>
            </a:r>
            <a:r>
              <a:rPr lang="en-US" sz="2400" dirty="0"/>
              <a:t>. Handwriting recognition </a:t>
            </a:r>
          </a:p>
          <a:p>
            <a:r>
              <a:rPr lang="en-US" sz="2400" dirty="0" smtClean="0"/>
              <a:t>6</a:t>
            </a:r>
            <a:r>
              <a:rPr lang="en-US" sz="2400" dirty="0"/>
              <a:t>. Protein fold and remote homology detection </a:t>
            </a:r>
            <a:endParaRPr lang="en-US" sz="2400" dirty="0" smtClean="0"/>
          </a:p>
          <a:p>
            <a:r>
              <a:rPr lang="en-US" sz="2400" dirty="0" smtClean="0"/>
              <a:t>7</a:t>
            </a:r>
            <a:r>
              <a:rPr lang="en-US" sz="2400" dirty="0"/>
              <a:t>. Generalized predictive control(GPC)</a:t>
            </a:r>
          </a:p>
        </p:txBody>
      </p:sp>
    </p:spTree>
    <p:extLst>
      <p:ext uri="{BB962C8B-B14F-4D97-AF65-F5344CB8AC3E}">
        <p14:creationId xmlns:p14="http://schemas.microsoft.com/office/powerpoint/2010/main" val="402312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INTRODUCTION</a:t>
            </a: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343300" y="2895900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Support Vector Machine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343300" y="2406625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PARCTICE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1166810" y="1059546"/>
            <a:ext cx="37273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PARCTICE</a:t>
            </a:r>
          </a:p>
        </p:txBody>
      </p:sp>
      <p:sp>
        <p:nvSpPr>
          <p:cNvPr id="245" name="Google Shape;245;p39"/>
          <p:cNvSpPr txBox="1">
            <a:spLocks noGrp="1"/>
          </p:cNvSpPr>
          <p:nvPr>
            <p:ph type="subTitle" idx="2"/>
          </p:nvPr>
        </p:nvSpPr>
        <p:spPr>
          <a:xfrm rot="1431034">
            <a:off x="2866530" y="2471401"/>
            <a:ext cx="4066133" cy="1143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sz="4000" dirty="0" smtClean="0"/>
              <a:t>Your Turn Now</a:t>
            </a:r>
            <a:endParaRPr lang="en-US" sz="4000" dirty="0"/>
          </a:p>
        </p:txBody>
      </p:sp>
      <p:sp>
        <p:nvSpPr>
          <p:cNvPr id="263" name="Google Shape;263;p39"/>
          <p:cNvSpPr/>
          <p:nvPr/>
        </p:nvSpPr>
        <p:spPr>
          <a:xfrm>
            <a:off x="1329236" y="1890337"/>
            <a:ext cx="45719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صورة 23">
            <a:extLst>
              <a:ext uri="{FF2B5EF4-FFF2-40B4-BE49-F238E27FC236}">
                <a16:creationId xmlns="" xmlns:a16="http://schemas.microsoft.com/office/drawing/2014/main" id="{3CBB16FC-F1D7-43DD-B39E-E3F5F54A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" y="0"/>
            <a:ext cx="1923292" cy="423673"/>
          </a:xfrm>
          <a:prstGeom prst="rect">
            <a:avLst/>
          </a:prstGeom>
        </p:spPr>
      </p:pic>
      <p:sp>
        <p:nvSpPr>
          <p:cNvPr id="20" name="Google Shape;9958;p74"/>
          <p:cNvSpPr/>
          <p:nvPr/>
        </p:nvSpPr>
        <p:spPr>
          <a:xfrm>
            <a:off x="2159876" y="1604297"/>
            <a:ext cx="995991" cy="503226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8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2">
            <a:extLst>
              <a:ext uri="{FF2B5EF4-FFF2-40B4-BE49-F238E27FC236}">
                <a16:creationId xmlns="" xmlns:a16="http://schemas.microsoft.com/office/drawing/2014/main" id="{F9580EAC-B408-4BB1-A514-048C850E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674" y="1509616"/>
            <a:ext cx="4306645" cy="971590"/>
          </a:xfrm>
        </p:spPr>
        <p:txBody>
          <a:bodyPr/>
          <a:lstStyle/>
          <a:p>
            <a:r>
              <a:rPr lang="en" sz="8000" dirty="0">
                <a:solidFill>
                  <a:srgbClr val="637B7F"/>
                </a:solidFill>
              </a:rPr>
              <a:t>THANKS</a:t>
            </a:r>
            <a:endParaRPr lang="en-US" sz="8000" dirty="0"/>
          </a:p>
        </p:txBody>
      </p:sp>
      <p:sp>
        <p:nvSpPr>
          <p:cNvPr id="29" name="Google Shape;628;p59">
            <a:extLst>
              <a:ext uri="{FF2B5EF4-FFF2-40B4-BE49-F238E27FC236}">
                <a16:creationId xmlns="" xmlns:a16="http://schemas.microsoft.com/office/drawing/2014/main" id="{291CF2DF-508A-41C1-9B0C-FFD7D4C0B4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3178" y="2481206"/>
            <a:ext cx="5957639" cy="1177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7200" dirty="0"/>
              <a:t>Any questions?</a:t>
            </a:r>
            <a:endParaRPr sz="7200" dirty="0"/>
          </a:p>
        </p:txBody>
      </p:sp>
      <p:pic>
        <p:nvPicPr>
          <p:cNvPr id="30" name="صورة 29">
            <a:extLst>
              <a:ext uri="{FF2B5EF4-FFF2-40B4-BE49-F238E27FC236}">
                <a16:creationId xmlns="" xmlns:a16="http://schemas.microsoft.com/office/drawing/2014/main" id="{0BBB09BE-B6FE-41C9-BE45-A445EF154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48" y="3611009"/>
            <a:ext cx="5131495" cy="11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0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/>
          <p:nvPr/>
        </p:nvSpPr>
        <p:spPr>
          <a:xfrm rot="5400000">
            <a:off x="4392482" y="389696"/>
            <a:ext cx="26525" cy="1264205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457200" y="1233279"/>
            <a:ext cx="8458200" cy="2798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" dirty="0" smtClean="0"/>
              <a:t>“</a:t>
            </a:r>
            <a:r>
              <a:rPr lang="en-US" b="1" dirty="0" smtClean="0"/>
              <a:t>Support-Vector Machines</a:t>
            </a:r>
            <a:r>
              <a:rPr lang="en-US" dirty="0"/>
              <a:t> </a:t>
            </a:r>
            <a:endParaRPr lang="en-US" dirty="0" smtClean="0"/>
          </a:p>
          <a:p>
            <a:pPr marL="0" lvl="0" indent="0">
              <a:spcAft>
                <a:spcPts val="1600"/>
              </a:spcAft>
            </a:pPr>
            <a:r>
              <a:rPr lang="en-US" dirty="0" smtClean="0"/>
              <a:t>(</a:t>
            </a:r>
            <a:r>
              <a:rPr lang="en-US" b="1" dirty="0"/>
              <a:t>SVMs</a:t>
            </a:r>
            <a:r>
              <a:rPr lang="en-US" dirty="0"/>
              <a:t>, also </a:t>
            </a:r>
            <a:r>
              <a:rPr lang="en-US" b="1" dirty="0"/>
              <a:t>support-vector </a:t>
            </a:r>
            <a:r>
              <a:rPr lang="en-US" b="1" dirty="0" smtClean="0"/>
              <a:t>networks</a:t>
            </a:r>
            <a:r>
              <a:rPr lang="en-US" dirty="0" smtClean="0"/>
              <a:t>) </a:t>
            </a:r>
          </a:p>
          <a:p>
            <a:pPr marL="0" lvl="0" indent="0">
              <a:spcAft>
                <a:spcPts val="1600"/>
              </a:spcAft>
            </a:pPr>
            <a:r>
              <a:rPr lang="en-US" dirty="0"/>
              <a:t>are </a:t>
            </a:r>
            <a:r>
              <a:rPr lang="en-US" dirty="0">
                <a:hlinkClick r:id="rId3" tooltip="Supervised learning"/>
              </a:rPr>
              <a:t>supervised learning</a:t>
            </a:r>
            <a:r>
              <a:rPr lang="en-US" dirty="0"/>
              <a:t> models with associated learning </a:t>
            </a:r>
            <a:r>
              <a:rPr lang="en-US" dirty="0">
                <a:hlinkClick r:id="rId4" tooltip="Algorithm"/>
              </a:rPr>
              <a:t>algorithms</a:t>
            </a:r>
            <a:r>
              <a:rPr lang="en-US" dirty="0"/>
              <a:t> that analyze data for </a:t>
            </a:r>
            <a:r>
              <a:rPr lang="en-US" dirty="0">
                <a:hlinkClick r:id="rId5" tooltip="Regression analysis"/>
              </a:rPr>
              <a:t> regression analysis </a:t>
            </a:r>
            <a:r>
              <a:rPr lang="en-US" dirty="0"/>
              <a:t>and </a:t>
            </a:r>
            <a:r>
              <a:rPr lang="en-US" dirty="0">
                <a:hlinkClick r:id="rId6" tooltip="Statistical classification"/>
              </a:rPr>
              <a:t>classification</a:t>
            </a:r>
            <a:r>
              <a:rPr lang="en-US" dirty="0"/>
              <a:t> and . Developed at </a:t>
            </a:r>
            <a:r>
              <a:rPr lang="en-US" dirty="0">
                <a:hlinkClick r:id="rId7" tooltip="AT&amp;T Bell Laboratories"/>
              </a:rPr>
              <a:t>AT&amp;T Bell Laboratories</a:t>
            </a:r>
            <a:r>
              <a:rPr lang="en-US" dirty="0"/>
              <a:t> by </a:t>
            </a:r>
            <a:r>
              <a:rPr lang="en-US" dirty="0" err="1">
                <a:hlinkClick r:id="rId8" tooltip="Vapnik"/>
              </a:rPr>
              <a:t>Vapnik</a:t>
            </a:r>
            <a:r>
              <a:rPr lang="en-US" dirty="0"/>
              <a:t> with colleagues</a:t>
            </a:r>
            <a:r>
              <a:rPr lang="en" dirty="0"/>
              <a:t>.”</a:t>
            </a:r>
            <a:endParaRPr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title"/>
          </p:nvPr>
        </p:nvSpPr>
        <p:spPr>
          <a:xfrm>
            <a:off x="2119898" y="4046653"/>
            <a:ext cx="5330384" cy="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—</a:t>
            </a:r>
            <a:r>
              <a:rPr lang="en-US" dirty="0"/>
              <a:t>(</a:t>
            </a:r>
            <a:r>
              <a:rPr lang="en-US" dirty="0" err="1"/>
              <a:t>Boser</a:t>
            </a:r>
            <a:r>
              <a:rPr lang="en-US" dirty="0"/>
              <a:t> et al., 1992, </a:t>
            </a:r>
            <a:r>
              <a:rPr lang="en-US" dirty="0" err="1"/>
              <a:t>Guyon</a:t>
            </a:r>
            <a:r>
              <a:rPr lang="en-US" dirty="0"/>
              <a:t> et al., 1993, </a:t>
            </a:r>
            <a:r>
              <a:rPr lang="en-US" dirty="0" err="1"/>
              <a:t>Vapnik</a:t>
            </a:r>
            <a:r>
              <a:rPr lang="en-US" dirty="0"/>
              <a:t> et al., 1997)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4" name="Google Shape;229;p37"/>
          <p:cNvSpPr/>
          <p:nvPr/>
        </p:nvSpPr>
        <p:spPr>
          <a:xfrm rot="5400000">
            <a:off x="4290238" y="-5236"/>
            <a:ext cx="45719" cy="232582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305809" y="713753"/>
            <a:ext cx="18293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 tooltip="Regression analysis"/>
              </a:rPr>
              <a:t> </a:t>
            </a:r>
            <a:r>
              <a:rPr lang="en-US" sz="22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 tooltip="Regression analysis"/>
              </a:rPr>
              <a:t>REGRESSION </a:t>
            </a:r>
            <a:endParaRPr lang="en-US" sz="22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 descr="C:\Users\shady\Desktop\h31rz24s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1" y="1320656"/>
            <a:ext cx="6225187" cy="31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sp>
        <p:nvSpPr>
          <p:cNvPr id="3" name="Google Shape;229;p37"/>
          <p:cNvSpPr/>
          <p:nvPr/>
        </p:nvSpPr>
        <p:spPr>
          <a:xfrm rot="5400000">
            <a:off x="4290238" y="-5236"/>
            <a:ext cx="45719" cy="232582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190834" y="700708"/>
            <a:ext cx="22445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 tooltip="Regression analysis"/>
              </a:rPr>
              <a:t> </a:t>
            </a:r>
            <a:r>
              <a:rPr lang="en-US" sz="2200" b="1" dirty="0" smtClean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 tooltip="Regression analysis"/>
              </a:rPr>
              <a:t>CLASSIFICATION </a:t>
            </a:r>
            <a:endParaRPr lang="en-US" sz="22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0" name="Picture 2" descr="C:\Users\shady\Desktop\imag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77" y="1481658"/>
            <a:ext cx="3440258" cy="303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2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FBA5D195-6EC5-4027-91E2-1269F1CD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5" y="0"/>
            <a:ext cx="1923292" cy="42367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7" t="27586" r="56016" b="37177"/>
          <a:stretch/>
        </p:blipFill>
        <p:spPr bwMode="auto">
          <a:xfrm>
            <a:off x="927287" y="669289"/>
            <a:ext cx="6860879" cy="360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2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781075" y="1635450"/>
            <a:ext cx="1714500" cy="9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 idx="2"/>
          </p:nvPr>
        </p:nvSpPr>
        <p:spPr>
          <a:xfrm>
            <a:off x="2264473" y="2879590"/>
            <a:ext cx="4457700" cy="609600"/>
          </a:xfrm>
          <a:prstGeom prst="rect">
            <a:avLst/>
          </a:prstGeom>
        </p:spPr>
        <p:txBody>
          <a:bodyPr spcFirstLastPara="1" wrap="square" lIns="91425" tIns="91425" rIns="8377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THEORY</a:t>
            </a:r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1"/>
          </p:nvPr>
        </p:nvSpPr>
        <p:spPr>
          <a:xfrm>
            <a:off x="2201410" y="2391404"/>
            <a:ext cx="44577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b="1" dirty="0"/>
              <a:t>Support-Vector Machines</a:t>
            </a:r>
            <a:endParaRPr dirty="0"/>
          </a:p>
        </p:txBody>
      </p:sp>
      <p:pic>
        <p:nvPicPr>
          <p:cNvPr id="5" name="صورة 4">
            <a:extLst>
              <a:ext uri="{FF2B5EF4-FFF2-40B4-BE49-F238E27FC236}">
                <a16:creationId xmlns="" xmlns:a16="http://schemas.microsoft.com/office/drawing/2014/main" id="{DF884EA7-3A0D-4DCF-AAD7-507C402E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" y="4653125"/>
            <a:ext cx="1923292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1166810" y="1059546"/>
            <a:ext cx="29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dirty="0"/>
              <a:t>THEORY</a:t>
            </a:r>
          </a:p>
        </p:txBody>
      </p:sp>
      <p:sp>
        <p:nvSpPr>
          <p:cNvPr id="244" name="Google Shape;244;p39"/>
          <p:cNvSpPr txBox="1">
            <a:spLocks noGrp="1"/>
          </p:cNvSpPr>
          <p:nvPr>
            <p:ph type="subTitle" idx="1"/>
          </p:nvPr>
        </p:nvSpPr>
        <p:spPr>
          <a:xfrm>
            <a:off x="1552725" y="2572650"/>
            <a:ext cx="228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" dirty="0"/>
              <a:t>Visual Approach</a:t>
            </a:r>
          </a:p>
        </p:txBody>
      </p:sp>
      <p:sp>
        <p:nvSpPr>
          <p:cNvPr id="245" name="Google Shape;245;p39"/>
          <p:cNvSpPr txBox="1">
            <a:spLocks noGrp="1"/>
          </p:cNvSpPr>
          <p:nvPr>
            <p:ph type="subTitle" idx="2"/>
          </p:nvPr>
        </p:nvSpPr>
        <p:spPr>
          <a:xfrm>
            <a:off x="5410350" y="2572650"/>
            <a:ext cx="25698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Wingdings" pitchFamily="2" charset="2"/>
              <a:buChar char="§"/>
            </a:pPr>
            <a:r>
              <a:rPr lang="en-US" dirty="0"/>
              <a:t>Theoretical Approach</a:t>
            </a:r>
          </a:p>
        </p:txBody>
      </p:sp>
      <p:grpSp>
        <p:nvGrpSpPr>
          <p:cNvPr id="247" name="Google Shape;247;p39"/>
          <p:cNvGrpSpPr/>
          <p:nvPr/>
        </p:nvGrpSpPr>
        <p:grpSpPr>
          <a:xfrm>
            <a:off x="1652900" y="2276202"/>
            <a:ext cx="332705" cy="331102"/>
            <a:chOff x="-49786250" y="2316650"/>
            <a:chExt cx="300900" cy="299450"/>
          </a:xfrm>
        </p:grpSpPr>
        <p:sp>
          <p:nvSpPr>
            <p:cNvPr id="248" name="Google Shape;248;p39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9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9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9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9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39"/>
          <p:cNvSpPr/>
          <p:nvPr/>
        </p:nvSpPr>
        <p:spPr>
          <a:xfrm>
            <a:off x="5508636" y="2275986"/>
            <a:ext cx="334419" cy="331517"/>
          </a:xfrm>
          <a:custGeom>
            <a:avLst/>
            <a:gdLst/>
            <a:ahLst/>
            <a:cxnLst/>
            <a:rect l="l" t="t" r="r" b="b"/>
            <a:pathLst>
              <a:path w="12098" h="11993" extrusionOk="0">
                <a:moveTo>
                  <a:pt x="9042" y="4337"/>
                </a:moveTo>
                <a:lnTo>
                  <a:pt x="10208" y="4935"/>
                </a:lnTo>
                <a:lnTo>
                  <a:pt x="8695" y="4935"/>
                </a:lnTo>
                <a:lnTo>
                  <a:pt x="9042" y="4337"/>
                </a:lnTo>
                <a:close/>
                <a:moveTo>
                  <a:pt x="5167" y="1753"/>
                </a:moveTo>
                <a:lnTo>
                  <a:pt x="7593" y="5534"/>
                </a:lnTo>
                <a:lnTo>
                  <a:pt x="7026" y="6574"/>
                </a:lnTo>
                <a:lnTo>
                  <a:pt x="5356" y="4022"/>
                </a:lnTo>
                <a:lnTo>
                  <a:pt x="5167" y="1753"/>
                </a:lnTo>
                <a:close/>
                <a:moveTo>
                  <a:pt x="9105" y="5629"/>
                </a:moveTo>
                <a:lnTo>
                  <a:pt x="8664" y="9189"/>
                </a:lnTo>
                <a:lnTo>
                  <a:pt x="7435" y="7298"/>
                </a:lnTo>
                <a:cubicBezTo>
                  <a:pt x="7593" y="7015"/>
                  <a:pt x="8223" y="5849"/>
                  <a:pt x="8349" y="5629"/>
                </a:cubicBezTo>
                <a:close/>
                <a:moveTo>
                  <a:pt x="3088" y="1753"/>
                </a:moveTo>
                <a:lnTo>
                  <a:pt x="8034" y="9504"/>
                </a:lnTo>
                <a:lnTo>
                  <a:pt x="3623" y="7834"/>
                </a:lnTo>
                <a:lnTo>
                  <a:pt x="3088" y="1753"/>
                </a:lnTo>
                <a:close/>
                <a:moveTo>
                  <a:pt x="1355" y="9378"/>
                </a:moveTo>
                <a:lnTo>
                  <a:pt x="4096" y="10134"/>
                </a:lnTo>
                <a:lnTo>
                  <a:pt x="4757" y="11268"/>
                </a:lnTo>
                <a:lnTo>
                  <a:pt x="2773" y="11268"/>
                </a:lnTo>
                <a:lnTo>
                  <a:pt x="1355" y="9378"/>
                </a:lnTo>
                <a:close/>
                <a:moveTo>
                  <a:pt x="4064" y="8748"/>
                </a:moveTo>
                <a:lnTo>
                  <a:pt x="8380" y="10354"/>
                </a:lnTo>
                <a:lnTo>
                  <a:pt x="7971" y="11268"/>
                </a:lnTo>
                <a:lnTo>
                  <a:pt x="5545" y="11268"/>
                </a:lnTo>
                <a:cubicBezTo>
                  <a:pt x="5387" y="10984"/>
                  <a:pt x="4253" y="9063"/>
                  <a:pt x="4064" y="8748"/>
                </a:cubicBezTo>
                <a:close/>
                <a:moveTo>
                  <a:pt x="2485" y="1"/>
                </a:moveTo>
                <a:cubicBezTo>
                  <a:pt x="2453" y="1"/>
                  <a:pt x="2422" y="7"/>
                  <a:pt x="2394" y="21"/>
                </a:cubicBezTo>
                <a:cubicBezTo>
                  <a:pt x="2237" y="52"/>
                  <a:pt x="2174" y="210"/>
                  <a:pt x="2174" y="367"/>
                </a:cubicBezTo>
                <a:cubicBezTo>
                  <a:pt x="2930" y="8527"/>
                  <a:pt x="2836" y="8117"/>
                  <a:pt x="2930" y="8243"/>
                </a:cubicBezTo>
                <a:lnTo>
                  <a:pt x="3497" y="9252"/>
                </a:lnTo>
                <a:lnTo>
                  <a:pt x="473" y="8432"/>
                </a:lnTo>
                <a:cubicBezTo>
                  <a:pt x="437" y="8425"/>
                  <a:pt x="402" y="8422"/>
                  <a:pt x="368" y="8422"/>
                </a:cubicBezTo>
                <a:cubicBezTo>
                  <a:pt x="249" y="8422"/>
                  <a:pt x="143" y="8468"/>
                  <a:pt x="95" y="8590"/>
                </a:cubicBezTo>
                <a:cubicBezTo>
                  <a:pt x="0" y="8716"/>
                  <a:pt x="0" y="8874"/>
                  <a:pt x="95" y="9000"/>
                </a:cubicBezTo>
                <a:lnTo>
                  <a:pt x="2205" y="11835"/>
                </a:lnTo>
                <a:cubicBezTo>
                  <a:pt x="2300" y="11898"/>
                  <a:pt x="2363" y="11993"/>
                  <a:pt x="2489" y="11993"/>
                </a:cubicBezTo>
                <a:lnTo>
                  <a:pt x="8128" y="11993"/>
                </a:lnTo>
                <a:cubicBezTo>
                  <a:pt x="8223" y="11993"/>
                  <a:pt x="8380" y="11898"/>
                  <a:pt x="8443" y="11772"/>
                </a:cubicBezTo>
                <a:lnTo>
                  <a:pt x="9137" y="10354"/>
                </a:lnTo>
                <a:cubicBezTo>
                  <a:pt x="9137" y="10323"/>
                  <a:pt x="9168" y="10291"/>
                  <a:pt x="9168" y="10260"/>
                </a:cubicBezTo>
                <a:lnTo>
                  <a:pt x="9735" y="5629"/>
                </a:lnTo>
                <a:lnTo>
                  <a:pt x="11657" y="5629"/>
                </a:lnTo>
                <a:cubicBezTo>
                  <a:pt x="11814" y="5629"/>
                  <a:pt x="11972" y="5534"/>
                  <a:pt x="12003" y="5377"/>
                </a:cubicBezTo>
                <a:cubicBezTo>
                  <a:pt x="12098" y="5219"/>
                  <a:pt x="12003" y="4998"/>
                  <a:pt x="11846" y="4967"/>
                </a:cubicBezTo>
                <a:lnTo>
                  <a:pt x="9042" y="3549"/>
                </a:lnTo>
                <a:cubicBezTo>
                  <a:pt x="9001" y="3533"/>
                  <a:pt x="8954" y="3525"/>
                  <a:pt x="8906" y="3525"/>
                </a:cubicBezTo>
                <a:cubicBezTo>
                  <a:pt x="8767" y="3525"/>
                  <a:pt x="8616" y="3590"/>
                  <a:pt x="8569" y="3707"/>
                </a:cubicBezTo>
                <a:lnTo>
                  <a:pt x="7908" y="4841"/>
                </a:lnTo>
                <a:lnTo>
                  <a:pt x="4915" y="178"/>
                </a:lnTo>
                <a:cubicBezTo>
                  <a:pt x="4866" y="80"/>
                  <a:pt x="4740" y="1"/>
                  <a:pt x="4627" y="1"/>
                </a:cubicBezTo>
                <a:cubicBezTo>
                  <a:pt x="4595" y="1"/>
                  <a:pt x="4564" y="7"/>
                  <a:pt x="4537" y="21"/>
                </a:cubicBezTo>
                <a:cubicBezTo>
                  <a:pt x="4411" y="52"/>
                  <a:pt x="4285" y="210"/>
                  <a:pt x="4285" y="367"/>
                </a:cubicBezTo>
                <a:lnTo>
                  <a:pt x="4505" y="2762"/>
                </a:lnTo>
                <a:lnTo>
                  <a:pt x="2804" y="178"/>
                </a:lnTo>
                <a:cubicBezTo>
                  <a:pt x="2730" y="80"/>
                  <a:pt x="2599" y="1"/>
                  <a:pt x="24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1447950" y="22467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5305575" y="2246775"/>
            <a:ext cx="26525" cy="937598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صورة 23">
            <a:extLst>
              <a:ext uri="{FF2B5EF4-FFF2-40B4-BE49-F238E27FC236}">
                <a16:creationId xmlns="" xmlns:a16="http://schemas.microsoft.com/office/drawing/2014/main" id="{3CBB16FC-F1D7-43DD-B39E-E3F5F54A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7" y="0"/>
            <a:ext cx="1923292" cy="4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Meeting by Slidesgo">
  <a:themeElements>
    <a:clrScheme name="Simple Light">
      <a:dk1>
        <a:srgbClr val="000000"/>
      </a:dk1>
      <a:lt1>
        <a:srgbClr val="FFFFFF"/>
      </a:lt1>
      <a:dk2>
        <a:srgbClr val="637B7F"/>
      </a:dk2>
      <a:lt2>
        <a:srgbClr val="EBB55A"/>
      </a:lt2>
      <a:accent1>
        <a:srgbClr val="D84E2E"/>
      </a:accent1>
      <a:accent2>
        <a:srgbClr val="637B7F"/>
      </a:accent2>
      <a:accent3>
        <a:srgbClr val="EBB55A"/>
      </a:accent3>
      <a:accent4>
        <a:srgbClr val="D84E2E"/>
      </a:accent4>
      <a:accent5>
        <a:srgbClr val="637B7F"/>
      </a:accent5>
      <a:accent6>
        <a:srgbClr val="EBB55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276</Words>
  <Application>Microsoft Office PowerPoint</Application>
  <PresentationFormat>On-screen Show (16:9)</PresentationFormat>
  <Paragraphs>78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Reem Kufi</vt:lpstr>
      <vt:lpstr>Wingdings</vt:lpstr>
      <vt:lpstr>Arial Black</vt:lpstr>
      <vt:lpstr>Source Sans Pro</vt:lpstr>
      <vt:lpstr>Simple Meeting by Slidesgo</vt:lpstr>
      <vt:lpstr>Course  2   SVM</vt:lpstr>
      <vt:lpstr>AGENDA SVM</vt:lpstr>
      <vt:lpstr>01</vt:lpstr>
      <vt:lpstr>—(Boser et al., 1992, Guyon et al., 1993, Vapnik et al., 1997)</vt:lpstr>
      <vt:lpstr>PowerPoint Presentation</vt:lpstr>
      <vt:lpstr>PowerPoint Presentation</vt:lpstr>
      <vt:lpstr>PowerPoint Presentation</vt:lpstr>
      <vt:lpstr>02</vt:lpstr>
      <vt:lpstr>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IMPLEMENTATION</vt:lpstr>
      <vt:lpstr>Simple SVM -python- </vt:lpstr>
      <vt:lpstr>SVM Case Study    -iris dataset- -Hands-On Machine Learning with Scikit-Learn and TensorFlow (Book) -Github Codes</vt:lpstr>
      <vt:lpstr>PowerPoint Presentation</vt:lpstr>
      <vt:lpstr>PowerPoint Presentation</vt:lpstr>
      <vt:lpstr>PowerPoint Presentation</vt:lpstr>
      <vt:lpstr>04</vt:lpstr>
      <vt:lpstr>PARCTICE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MEETING</dc:title>
  <dc:creator>Mohamed</dc:creator>
  <cp:lastModifiedBy>shady</cp:lastModifiedBy>
  <cp:revision>26</cp:revision>
  <dcterms:modified xsi:type="dcterms:W3CDTF">2021-01-04T04:22:17Z</dcterms:modified>
</cp:coreProperties>
</file>