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80" r:id="rId2"/>
  </p:sldMasterIdLst>
  <p:notesMasterIdLst>
    <p:notesMasterId r:id="rId32"/>
  </p:notesMasterIdLst>
  <p:sldIdLst>
    <p:sldId id="256" r:id="rId3"/>
    <p:sldId id="259" r:id="rId4"/>
    <p:sldId id="391" r:id="rId5"/>
    <p:sldId id="392" r:id="rId6"/>
    <p:sldId id="393" r:id="rId7"/>
    <p:sldId id="395" r:id="rId8"/>
    <p:sldId id="396" r:id="rId9"/>
    <p:sldId id="398" r:id="rId10"/>
    <p:sldId id="394" r:id="rId11"/>
    <p:sldId id="397" r:id="rId12"/>
    <p:sldId id="390" r:id="rId13"/>
    <p:sldId id="399" r:id="rId14"/>
    <p:sldId id="400" r:id="rId15"/>
    <p:sldId id="401" r:id="rId16"/>
    <p:sldId id="406" r:id="rId17"/>
    <p:sldId id="402" r:id="rId18"/>
    <p:sldId id="407" r:id="rId19"/>
    <p:sldId id="408" r:id="rId20"/>
    <p:sldId id="409" r:id="rId21"/>
    <p:sldId id="415" r:id="rId22"/>
    <p:sldId id="414" r:id="rId23"/>
    <p:sldId id="416" r:id="rId24"/>
    <p:sldId id="417" r:id="rId25"/>
    <p:sldId id="411" r:id="rId26"/>
    <p:sldId id="413" r:id="rId27"/>
    <p:sldId id="412" r:id="rId28"/>
    <p:sldId id="405" r:id="rId29"/>
    <p:sldId id="418" r:id="rId30"/>
    <p:sldId id="404" r:id="rId31"/>
  </p:sldIdLst>
  <p:sldSz cx="9144000" cy="5143500" type="screen16x9"/>
  <p:notesSz cx="6858000" cy="9144000"/>
  <p:embeddedFontLst>
    <p:embeddedFont>
      <p:font typeface="Reem Kufi" panose="020B0604020202020204"/>
      <p:regular r:id="rId33"/>
    </p:embeddedFont>
    <p:embeddedFont>
      <p:font typeface="Source Sans Pro" panose="020B0503030403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moudJamil" initials="M" lastIdx="1" clrIdx="0">
    <p:extLst>
      <p:ext uri="{19B8F6BF-5375-455C-9EA6-DF929625EA0E}">
        <p15:presenceInfo xmlns:p15="http://schemas.microsoft.com/office/powerpoint/2012/main" userId="S::MahmoudJamil.sci.stu.2@azhar.edu.eg::25c49b80-0dd3-4e54-870c-1bdcef371e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A70596-F775-4ADC-8D03-B4C62E138D36}">
  <a:tblStyle styleId="{25A70596-F775-4ADC-8D03-B4C62E138D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 snapToGrid="0">
      <p:cViewPr>
        <p:scale>
          <a:sx n="82" d="100"/>
          <a:sy n="82" d="100"/>
        </p:scale>
        <p:origin x="35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Everyone mint 150 hour videos uploaded on </a:t>
            </a:r>
            <a:r>
              <a:rPr lang="en-US" dirty="0" err="1"/>
              <a:t>youtube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705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529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38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3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3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2206250" y="1877517"/>
            <a:ext cx="47373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3003125" y="3059517"/>
            <a:ext cx="3142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/>
          <p:nvPr/>
        </p:nvSpPr>
        <p:spPr>
          <a:xfrm rot="9387396" flipH="1">
            <a:off x="7503726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0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603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ctrTitle"/>
          </p:nvPr>
        </p:nvSpPr>
        <p:spPr>
          <a:xfrm>
            <a:off x="1566750" y="1538250"/>
            <a:ext cx="6010500" cy="20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8"/>
          <p:cNvSpPr/>
          <p:nvPr/>
        </p:nvSpPr>
        <p:spPr>
          <a:xfrm flipH="1">
            <a:off x="720062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p8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8"/>
          <p:cNvSpPr/>
          <p:nvPr/>
        </p:nvSpPr>
        <p:spPr>
          <a:xfrm rot="9387396" flipH="1">
            <a:off x="7503726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5;p8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74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89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37479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8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ctrTitle"/>
          </p:nvPr>
        </p:nvSpPr>
        <p:spPr>
          <a:xfrm>
            <a:off x="2130114" y="1866704"/>
            <a:ext cx="4421733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b="1" dirty="0"/>
              <a:t> CNN Case Studies </a:t>
            </a:r>
            <a:endParaRPr sz="4000" b="1" dirty="0">
              <a:latin typeface="+mj-lt"/>
            </a:endParaRPr>
          </a:p>
        </p:txBody>
      </p:sp>
      <p:sp>
        <p:nvSpPr>
          <p:cNvPr id="189" name="Google Shape;189;p33"/>
          <p:cNvSpPr txBox="1">
            <a:spLocks noGrp="1"/>
          </p:cNvSpPr>
          <p:nvPr>
            <p:ph type="subTitle" idx="1"/>
          </p:nvPr>
        </p:nvSpPr>
        <p:spPr>
          <a:xfrm>
            <a:off x="3399140" y="3248080"/>
            <a:ext cx="1883683" cy="29440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/>
            <a:r>
              <a:rPr lang="en-US" sz="1800" dirty="0">
                <a:solidFill>
                  <a:schemeClr val="dk2"/>
                </a:solidFill>
              </a:rPr>
              <a:t>Mahmoud Gamiel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90" name="Google Shape;190;p33"/>
          <p:cNvSpPr/>
          <p:nvPr/>
        </p:nvSpPr>
        <p:spPr>
          <a:xfrm rot="5400000">
            <a:off x="4335721" y="1996761"/>
            <a:ext cx="26525" cy="186767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77BEF594-3F6D-4C82-9376-5FDD637ED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140" y="3670700"/>
            <a:ext cx="4281720" cy="943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EC94C19-9941-434F-9E63-CB918C176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5326912" cy="1182000"/>
          </a:xfrm>
        </p:spPr>
        <p:txBody>
          <a:bodyPr/>
          <a:lstStyle/>
          <a:p>
            <a:endParaRPr lang="en-US" b="1" dirty="0"/>
          </a:p>
          <a:p>
            <a:pPr algn="l"/>
            <a:r>
              <a:rPr lang="en-US" b="1" dirty="0"/>
              <a:t>CNN Tools :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0C7228-C0C8-4847-9BEC-D59D6712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72" y="856486"/>
            <a:ext cx="3142800" cy="327300"/>
          </a:xfrm>
        </p:spPr>
        <p:txBody>
          <a:bodyPr/>
          <a:lstStyle/>
          <a:p>
            <a:r>
              <a:rPr lang="en-US" sz="2000" b="1" dirty="0"/>
              <a:t>Pooling</a:t>
            </a:r>
            <a:r>
              <a:rPr lang="en-US" dirty="0"/>
              <a:t>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ADA5113-A5DA-472B-B6B6-7C31DA532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584" y="1515704"/>
            <a:ext cx="48006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652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" b="1" dirty="0"/>
              <a:t>Case Studies </a:t>
            </a:r>
            <a:endParaRPr lang="en-US" b="1" dirty="0"/>
          </a:p>
        </p:txBody>
      </p:sp>
      <p:sp>
        <p:nvSpPr>
          <p:cNvPr id="224" name="Google Shape;224;p36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dirty="0"/>
              <a:t>How to combine letters to make a word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DF884EA7-3A0D-4DCF-AAD7-507C402E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74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EC94C19-9941-434F-9E63-CB918C176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5326912" cy="1182000"/>
          </a:xfrm>
        </p:spPr>
        <p:txBody>
          <a:bodyPr/>
          <a:lstStyle/>
          <a:p>
            <a:endParaRPr lang="en-US" b="1" dirty="0"/>
          </a:p>
          <a:p>
            <a:pPr algn="l"/>
            <a:r>
              <a:rPr lang="en-US" b="1" dirty="0"/>
              <a:t>LeNet-5 (1998)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0CC9B8D-42D6-4E09-B212-AF99ED6D0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2640"/>
            <a:ext cx="9104876" cy="2315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D28223-9EFB-458A-8D18-E2E87D3C8EEE}"/>
              </a:ext>
            </a:extLst>
          </p:cNvPr>
          <p:cNvSpPr txBox="1"/>
          <p:nvPr/>
        </p:nvSpPr>
        <p:spPr>
          <a:xfrm>
            <a:off x="0" y="1367530"/>
            <a:ext cx="4788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Reem Kufi" panose="020B0604020202020204"/>
              </a:rPr>
              <a:t>-LeNet-5 is one of the simplest architectures.</a:t>
            </a:r>
          </a:p>
          <a:p>
            <a:r>
              <a:rPr lang="en-US" sz="1800" dirty="0">
                <a:solidFill>
                  <a:schemeClr val="accent1"/>
                </a:solidFill>
                <a:latin typeface="Reem Kufi" panose="020B0604020202020204"/>
              </a:rPr>
              <a:t>- It has 2 convolutional and 3 fully-connected layers.</a:t>
            </a:r>
          </a:p>
          <a:p>
            <a:r>
              <a:rPr lang="en-US" sz="1800" dirty="0">
                <a:solidFill>
                  <a:schemeClr val="accent1"/>
                </a:solidFill>
                <a:latin typeface="Reem Kufi" panose="020B0604020202020204"/>
              </a:rPr>
              <a:t>- </a:t>
            </a:r>
            <a:r>
              <a:rPr lang="en-US" dirty="0">
                <a:latin typeface="Reem Kufi" panose="020B0604020202020204"/>
              </a:rPr>
              <a:t> </a:t>
            </a:r>
            <a:r>
              <a:rPr lang="en-US" sz="1800" dirty="0">
                <a:solidFill>
                  <a:schemeClr val="accent1"/>
                </a:solidFill>
                <a:latin typeface="Reem Kufi" panose="020B0604020202020204"/>
              </a:rPr>
              <a:t>This architecture has about </a:t>
            </a:r>
            <a:r>
              <a:rPr lang="en-US" sz="1800" b="1" dirty="0">
                <a:solidFill>
                  <a:schemeClr val="accent1"/>
                </a:solidFill>
                <a:latin typeface="Reem Kufi" panose="020B0604020202020204"/>
              </a:rPr>
              <a:t>60,000 parameters</a:t>
            </a:r>
            <a:r>
              <a:rPr lang="en-US" dirty="0">
                <a:latin typeface="Reem Kufi" panose="020B0604020202020204"/>
              </a:rPr>
              <a:t>.</a:t>
            </a:r>
            <a:endParaRPr lang="en-US" sz="1800" dirty="0">
              <a:solidFill>
                <a:schemeClr val="accent1"/>
              </a:solidFill>
              <a:latin typeface="Reem Kufi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2901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EC94C19-9941-434F-9E63-CB918C176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5326912" cy="1182000"/>
          </a:xfrm>
        </p:spPr>
        <p:txBody>
          <a:bodyPr/>
          <a:lstStyle/>
          <a:p>
            <a:endParaRPr lang="en-US" b="1" dirty="0"/>
          </a:p>
          <a:p>
            <a:pPr algn="l"/>
            <a:r>
              <a:rPr lang="en-US" b="1" dirty="0"/>
              <a:t>AlexNet (2012)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28223-9EFB-458A-8D18-E2E87D3C8EEE}"/>
              </a:ext>
            </a:extLst>
          </p:cNvPr>
          <p:cNvSpPr txBox="1"/>
          <p:nvPr/>
        </p:nvSpPr>
        <p:spPr>
          <a:xfrm>
            <a:off x="0" y="1230656"/>
            <a:ext cx="799289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Reem Kufi" panose="020B0604020202020204"/>
              </a:rPr>
              <a:t>-AlexNet just stacked a few more layers onto LeNet-5</a:t>
            </a:r>
          </a:p>
          <a:p>
            <a:r>
              <a:rPr lang="en-US" sz="1800" dirty="0">
                <a:solidFill>
                  <a:schemeClr val="accent1"/>
                </a:solidFill>
                <a:latin typeface="Reem Kufi" panose="020B0604020202020204"/>
              </a:rPr>
              <a:t>- AlexNet has 8 layers — 5 convolutional and 3 fully-connected.</a:t>
            </a:r>
          </a:p>
          <a:p>
            <a:r>
              <a:rPr lang="en-US" sz="1800" dirty="0">
                <a:solidFill>
                  <a:schemeClr val="accent1"/>
                </a:solidFill>
                <a:latin typeface="Reem Kufi" panose="020B0604020202020204"/>
              </a:rPr>
              <a:t>-</a:t>
            </a:r>
            <a:r>
              <a:rPr lang="en-US" sz="1800" b="1" dirty="0">
                <a:solidFill>
                  <a:schemeClr val="accent1"/>
                </a:solidFill>
                <a:latin typeface="Reem Kufi" panose="020B0604020202020204"/>
              </a:rPr>
              <a:t>60M parameters</a:t>
            </a:r>
          </a:p>
          <a:p>
            <a:r>
              <a:rPr lang="en-US" sz="1800" dirty="0">
                <a:solidFill>
                  <a:schemeClr val="accent1"/>
                </a:solidFill>
                <a:latin typeface="Reem Kufi" panose="020B0604020202020204"/>
              </a:rPr>
              <a:t>-They were the first to implement Rectified Linear Units (</a:t>
            </a:r>
            <a:r>
              <a:rPr lang="en-US" sz="1800" dirty="0" err="1">
                <a:solidFill>
                  <a:schemeClr val="accent1"/>
                </a:solidFill>
                <a:latin typeface="Reem Kufi" panose="020B0604020202020204"/>
              </a:rPr>
              <a:t>ReLUs</a:t>
            </a:r>
            <a:r>
              <a:rPr lang="en-US" sz="1800" dirty="0">
                <a:solidFill>
                  <a:schemeClr val="accent1"/>
                </a:solidFill>
                <a:latin typeface="Reem Kufi" panose="020B0604020202020204"/>
              </a:rPr>
              <a:t>) as activation functions.</a:t>
            </a:r>
          </a:p>
          <a:p>
            <a:r>
              <a:rPr lang="en-US" sz="1800" dirty="0">
                <a:solidFill>
                  <a:schemeClr val="accent1"/>
                </a:solidFill>
                <a:latin typeface="Reem Kufi" panose="020B0604020202020204"/>
              </a:rPr>
              <a:t>-Dropout.</a:t>
            </a:r>
          </a:p>
          <a:p>
            <a:endParaRPr lang="en-US" sz="2400" dirty="0">
              <a:solidFill>
                <a:schemeClr val="accent1"/>
              </a:solidFill>
              <a:latin typeface="Reem Kufi" panose="020B0604020202020204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466F0CF-D956-40F1-8341-3580C524C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5973"/>
            <a:ext cx="9144000" cy="201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11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EC94C19-9941-434F-9E63-CB918C176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5326912" cy="1182000"/>
          </a:xfrm>
        </p:spPr>
        <p:txBody>
          <a:bodyPr/>
          <a:lstStyle/>
          <a:p>
            <a:endParaRPr lang="en-US" b="1" dirty="0"/>
          </a:p>
          <a:p>
            <a:pPr algn="l"/>
            <a:r>
              <a:rPr lang="en-US" b="1" dirty="0"/>
              <a:t>VGG-16 (2014)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28223-9EFB-458A-8D18-E2E87D3C8EEE}"/>
              </a:ext>
            </a:extLst>
          </p:cNvPr>
          <p:cNvSpPr txBox="1"/>
          <p:nvPr/>
        </p:nvSpPr>
        <p:spPr>
          <a:xfrm>
            <a:off x="0" y="1332302"/>
            <a:ext cx="80457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Reem Kufi" panose="020B0604020202020204"/>
              </a:rPr>
              <a:t>-This network stacks more layers onto AlexNet and use smaller size filters (2×2 and 3×3).</a:t>
            </a:r>
            <a:endParaRPr lang="en-US" dirty="0">
              <a:solidFill>
                <a:schemeClr val="accent1"/>
              </a:solidFill>
              <a:latin typeface="Reem Kufi" panose="020B0604020202020204"/>
            </a:endParaRPr>
          </a:p>
          <a:p>
            <a:r>
              <a:rPr lang="en-US" sz="1800" dirty="0">
                <a:solidFill>
                  <a:schemeClr val="accent1"/>
                </a:solidFill>
                <a:latin typeface="Reem Kufi" panose="020B0604020202020204"/>
              </a:rPr>
              <a:t>- invented the VGG-16 which has 13 convolutional and 3 fully-connected layers.</a:t>
            </a:r>
          </a:p>
          <a:p>
            <a:r>
              <a:rPr lang="en-US" sz="1800" dirty="0">
                <a:solidFill>
                  <a:schemeClr val="accent1"/>
                </a:solidFill>
                <a:latin typeface="Reem Kufi" panose="020B0604020202020204"/>
              </a:rPr>
              <a:t>-</a:t>
            </a:r>
            <a:r>
              <a:rPr lang="en-US" sz="1800" b="1" dirty="0">
                <a:solidFill>
                  <a:schemeClr val="accent1"/>
                </a:solidFill>
                <a:latin typeface="Reem Kufi" panose="020B0604020202020204"/>
              </a:rPr>
              <a:t>138M parameters</a:t>
            </a:r>
          </a:p>
          <a:p>
            <a:r>
              <a:rPr lang="en-US" sz="1800" dirty="0">
                <a:solidFill>
                  <a:schemeClr val="accent1"/>
                </a:solidFill>
                <a:latin typeface="Reem Kufi" panose="020B0604020202020204"/>
              </a:rPr>
              <a:t>-</a:t>
            </a:r>
            <a:r>
              <a:rPr lang="en-US" dirty="0"/>
              <a:t> </a:t>
            </a:r>
            <a:r>
              <a:rPr lang="en-US" sz="1800" dirty="0">
                <a:solidFill>
                  <a:schemeClr val="accent1"/>
                </a:solidFill>
                <a:latin typeface="Reem Kufi" panose="020B0604020202020204"/>
              </a:rPr>
              <a:t>carrying with them the ReLU tradition from AlexNet</a:t>
            </a:r>
            <a:endParaRPr lang="en-US" sz="2400" dirty="0">
              <a:solidFill>
                <a:schemeClr val="accent1"/>
              </a:solidFill>
              <a:latin typeface="Reem Kufi" panose="020B0604020202020204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040E8D2-B3DD-4BB6-9D37-2EE69412C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1033"/>
            <a:ext cx="9144000" cy="193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44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EC94C19-9941-434F-9E63-CB918C176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9440" y="-10633"/>
            <a:ext cx="5326912" cy="1182000"/>
          </a:xfrm>
        </p:spPr>
        <p:txBody>
          <a:bodyPr/>
          <a:lstStyle/>
          <a:p>
            <a:endParaRPr lang="en-US" b="1" dirty="0"/>
          </a:p>
          <a:p>
            <a:pPr algn="l"/>
            <a:r>
              <a:rPr lang="en-US" b="1" dirty="0"/>
              <a:t>1 x 1 convolution (network in network)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7CEAD25-DF91-48A8-9BA3-31D00C909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921" y="887881"/>
            <a:ext cx="5508662" cy="425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676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EC94C19-9941-434F-9E63-CB918C176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5326912" cy="1182000"/>
          </a:xfrm>
        </p:spPr>
        <p:txBody>
          <a:bodyPr/>
          <a:lstStyle/>
          <a:p>
            <a:endParaRPr lang="en-US" b="1" dirty="0"/>
          </a:p>
          <a:p>
            <a:pPr algn="l"/>
            <a:r>
              <a:rPr lang="en-US" b="1" dirty="0"/>
              <a:t>Inception-v1 (2014)</a:t>
            </a:r>
          </a:p>
        </p:txBody>
      </p:sp>
    </p:spTree>
    <p:extLst>
      <p:ext uri="{BB962C8B-B14F-4D97-AF65-F5344CB8AC3E}">
        <p14:creationId xmlns:p14="http://schemas.microsoft.com/office/powerpoint/2010/main" val="1802402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1740A380-9F49-4ADF-857B-2A52EDAC8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875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9D7D7B-43AA-4FC4-AA9B-69EE66C96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" y="80167"/>
            <a:ext cx="9135805" cy="498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84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EC94C19-9941-434F-9E63-CB918C176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5326912" cy="1182000"/>
          </a:xfrm>
        </p:spPr>
        <p:txBody>
          <a:bodyPr/>
          <a:lstStyle/>
          <a:p>
            <a:endParaRPr lang="en-US" b="1" dirty="0"/>
          </a:p>
          <a:p>
            <a:pPr algn="l"/>
            <a:r>
              <a:rPr lang="en-US" b="1" dirty="0"/>
              <a:t>Inception-v1 (2014)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28223-9EFB-458A-8D18-E2E87D3C8EEE}"/>
              </a:ext>
            </a:extLst>
          </p:cNvPr>
          <p:cNvSpPr txBox="1"/>
          <p:nvPr/>
        </p:nvSpPr>
        <p:spPr>
          <a:xfrm>
            <a:off x="0" y="1332302"/>
            <a:ext cx="7334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Reem Kufi" panose="020B0604020202020204"/>
              </a:rPr>
              <a:t>This 22-layer architecture with </a:t>
            </a:r>
            <a:r>
              <a:rPr lang="en-US" sz="2000" b="1" dirty="0">
                <a:solidFill>
                  <a:schemeClr val="accent1"/>
                </a:solidFill>
                <a:latin typeface="Reem Kufi" panose="020B0604020202020204"/>
              </a:rPr>
              <a:t>5M</a:t>
            </a:r>
            <a:r>
              <a:rPr lang="en-US" sz="2000" dirty="0">
                <a:solidFill>
                  <a:schemeClr val="accent1"/>
                </a:solidFill>
                <a:latin typeface="Reem Kufi" panose="020B0604020202020204"/>
              </a:rPr>
              <a:t> parameters is called the Inception-v1.</a:t>
            </a:r>
            <a:endParaRPr lang="en-US" sz="3600" dirty="0">
              <a:solidFill>
                <a:schemeClr val="accent1"/>
              </a:solidFill>
              <a:latin typeface="Reem Kufi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3154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" b="1" dirty="0"/>
              <a:t>Fast Recap </a:t>
            </a:r>
            <a:endParaRPr lang="en-US" b="1" dirty="0"/>
          </a:p>
        </p:txBody>
      </p:sp>
      <p:sp>
        <p:nvSpPr>
          <p:cNvPr id="224" name="Google Shape;224;p36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dirty="0"/>
              <a:t>The most important ideas to remember 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DF884EA7-3A0D-4DCF-AAD7-507C402E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EC94C19-9941-434F-9E63-CB918C176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4308" y="1389750"/>
            <a:ext cx="5326912" cy="1182000"/>
          </a:xfrm>
        </p:spPr>
        <p:txBody>
          <a:bodyPr/>
          <a:lstStyle/>
          <a:p>
            <a:endParaRPr lang="en-US" b="1" dirty="0"/>
          </a:p>
          <a:p>
            <a:r>
              <a:rPr lang="en-US" sz="2400" b="1" dirty="0"/>
              <a:t>Pattern to improve architectures </a:t>
            </a:r>
          </a:p>
        </p:txBody>
      </p:sp>
    </p:spTree>
    <p:extLst>
      <p:ext uri="{BB962C8B-B14F-4D97-AF65-F5344CB8AC3E}">
        <p14:creationId xmlns:p14="http://schemas.microsoft.com/office/powerpoint/2010/main" val="4143478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EC94C19-9941-434F-9E63-CB918C176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5326912" cy="1182000"/>
          </a:xfrm>
        </p:spPr>
        <p:txBody>
          <a:bodyPr/>
          <a:lstStyle/>
          <a:p>
            <a:endParaRPr lang="en-US" b="1" dirty="0"/>
          </a:p>
          <a:p>
            <a:pPr algn="l"/>
            <a:r>
              <a:rPr lang="en-US" b="1" dirty="0"/>
              <a:t>Increase number of layers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C1BF92-462C-416A-88C0-8DBC886B1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0561"/>
            <a:ext cx="4437521" cy="294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6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EC94C19-9941-434F-9E63-CB918C176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5326912" cy="1182000"/>
          </a:xfrm>
        </p:spPr>
        <p:txBody>
          <a:bodyPr/>
          <a:lstStyle/>
          <a:p>
            <a:endParaRPr lang="en-US" b="1" dirty="0"/>
          </a:p>
          <a:p>
            <a:pPr algn="l"/>
            <a:r>
              <a:rPr lang="en-US" b="1" dirty="0"/>
              <a:t>Vanishing and Exploding Gradient  </a:t>
            </a:r>
          </a:p>
        </p:txBody>
      </p:sp>
      <p:pic>
        <p:nvPicPr>
          <p:cNvPr id="21506" name="Picture 2" descr="What is Deep Learning and Neural Network">
            <a:extLst>
              <a:ext uri="{FF2B5EF4-FFF2-40B4-BE49-F238E27FC236}">
                <a16:creationId xmlns:a16="http://schemas.microsoft.com/office/drawing/2014/main" id="{823D9D36-A905-4FAD-A4DF-251590727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826"/>
            <a:ext cx="9144000" cy="429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027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2908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EC94C19-9941-434F-9E63-CB918C176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5326912" cy="1182000"/>
          </a:xfrm>
        </p:spPr>
        <p:txBody>
          <a:bodyPr/>
          <a:lstStyle/>
          <a:p>
            <a:endParaRPr lang="en-US" b="1" dirty="0"/>
          </a:p>
          <a:p>
            <a:pPr algn="l"/>
            <a:r>
              <a:rPr lang="en-US" b="1" dirty="0"/>
              <a:t>Residual Network (skip connection)</a:t>
            </a:r>
          </a:p>
        </p:txBody>
      </p:sp>
      <p:pic>
        <p:nvPicPr>
          <p:cNvPr id="14342" name="Picture 6">
            <a:extLst>
              <a:ext uri="{FF2B5EF4-FFF2-40B4-BE49-F238E27FC236}">
                <a16:creationId xmlns:a16="http://schemas.microsoft.com/office/drawing/2014/main" id="{65B73A53-52CD-4789-AC3A-17C7ED7A1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424" y="1325219"/>
            <a:ext cx="5097152" cy="298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826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624BA5ED-A9E3-4008-BFDD-199DD0AF0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34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301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EC94C19-9941-434F-9E63-CB918C176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5326912" cy="1182000"/>
          </a:xfrm>
        </p:spPr>
        <p:txBody>
          <a:bodyPr/>
          <a:lstStyle/>
          <a:p>
            <a:endParaRPr lang="en-US" b="1" dirty="0"/>
          </a:p>
          <a:p>
            <a:pPr algn="l"/>
            <a:r>
              <a:rPr lang="en-US" b="1" dirty="0"/>
              <a:t>ResNet-50 (2015)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28223-9EFB-458A-8D18-E2E87D3C8EEE}"/>
              </a:ext>
            </a:extLst>
          </p:cNvPr>
          <p:cNvSpPr txBox="1"/>
          <p:nvPr/>
        </p:nvSpPr>
        <p:spPr>
          <a:xfrm>
            <a:off x="0" y="1332302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Reem Kufi" panose="020B0604020202020204"/>
              </a:rPr>
              <a:t>ResNet-50, with </a:t>
            </a:r>
            <a:r>
              <a:rPr lang="en-US" sz="1800" b="1" dirty="0">
                <a:solidFill>
                  <a:schemeClr val="accent1"/>
                </a:solidFill>
                <a:latin typeface="Reem Kufi" panose="020B0604020202020204"/>
              </a:rPr>
              <a:t>26M</a:t>
            </a:r>
            <a:r>
              <a:rPr lang="en-US" sz="1800" dirty="0">
                <a:solidFill>
                  <a:schemeClr val="accent1"/>
                </a:solidFill>
                <a:latin typeface="Reem Kufi" panose="020B0604020202020204"/>
              </a:rPr>
              <a:t> parameters.</a:t>
            </a:r>
            <a:endParaRPr lang="en-US" sz="4400" dirty="0">
              <a:solidFill>
                <a:schemeClr val="accent1"/>
              </a:solidFill>
              <a:latin typeface="Reem Kufi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2180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14750" y="1649109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2343300" y="2447475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" b="1" dirty="0"/>
              <a:t>Transfer learning </a:t>
            </a:r>
            <a:endParaRPr lang="en-US" b="1" dirty="0"/>
          </a:p>
        </p:txBody>
      </p:sp>
      <p:sp>
        <p:nvSpPr>
          <p:cNvPr id="224" name="Google Shape;224;p36"/>
          <p:cNvSpPr txBox="1">
            <a:spLocks noGrp="1"/>
          </p:cNvSpPr>
          <p:nvPr>
            <p:ph type="subTitle" idx="1"/>
          </p:nvPr>
        </p:nvSpPr>
        <p:spPr>
          <a:xfrm>
            <a:off x="2343150" y="3057075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Using  case studies 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DF884EA7-3A0D-4DCF-AAD7-507C402E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95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EC94C19-9941-434F-9E63-CB918C176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5326912" cy="1182000"/>
          </a:xfrm>
        </p:spPr>
        <p:txBody>
          <a:bodyPr/>
          <a:lstStyle/>
          <a:p>
            <a:endParaRPr lang="en-US" b="1" dirty="0"/>
          </a:p>
          <a:p>
            <a:pPr algn="l"/>
            <a:r>
              <a:rPr lang="en-US" b="1" dirty="0"/>
              <a:t>Transfer learning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74C0D0C-D8E9-4422-A0AB-38E6AF779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5973"/>
            <a:ext cx="9144000" cy="201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80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14750" y="1627875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2409475" y="2447475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" sz="5400" b="1" dirty="0"/>
              <a:t>CODING </a:t>
            </a:r>
            <a:endParaRPr lang="en-US" sz="5400" b="1" dirty="0"/>
          </a:p>
        </p:txBody>
      </p:sp>
      <p:sp>
        <p:nvSpPr>
          <p:cNvPr id="224" name="Google Shape;224;p36"/>
          <p:cNvSpPr txBox="1">
            <a:spLocks noGrp="1"/>
          </p:cNvSpPr>
          <p:nvPr>
            <p:ph type="subTitle" idx="1"/>
          </p:nvPr>
        </p:nvSpPr>
        <p:spPr>
          <a:xfrm>
            <a:off x="2343150" y="3304917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Practice time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DF884EA7-3A0D-4DCF-AAD7-507C402E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1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6C4E850-A407-4D1F-9149-2086B19AF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35935" y="516852"/>
            <a:ext cx="3588495" cy="653032"/>
          </a:xfrm>
        </p:spPr>
        <p:txBody>
          <a:bodyPr/>
          <a:lstStyle/>
          <a:p>
            <a:pPr marL="114300" indent="0"/>
            <a:r>
              <a:rPr lang="en-US" sz="2400" b="1" dirty="0"/>
              <a:t> Why we need CNN 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BBF2BD-9C1A-452E-AC7C-89A8D88C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13" y="1271745"/>
            <a:ext cx="6119481" cy="482627"/>
          </a:xfrm>
        </p:spPr>
        <p:txBody>
          <a:bodyPr/>
          <a:lstStyle/>
          <a:p>
            <a:pPr algn="l"/>
            <a:r>
              <a:rPr lang="en-US" dirty="0"/>
              <a:t>We deal with every pixel as a feature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2A3BF-61DD-4607-B055-33DC1665F348}"/>
              </a:ext>
            </a:extLst>
          </p:cNvPr>
          <p:cNvSpPr txBox="1"/>
          <p:nvPr/>
        </p:nvSpPr>
        <p:spPr>
          <a:xfrm>
            <a:off x="345113" y="1856233"/>
            <a:ext cx="317426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Reem Kufi" panose="020B0604020202020204"/>
              </a:rPr>
              <a:t>We have too many features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92A5A-F50A-42FE-B3B1-B9D3CAF51561}"/>
              </a:ext>
            </a:extLst>
          </p:cNvPr>
          <p:cNvSpPr txBox="1"/>
          <p:nvPr/>
        </p:nvSpPr>
        <p:spPr>
          <a:xfrm>
            <a:off x="345113" y="2419759"/>
            <a:ext cx="2973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Reem Kufi" panose="020B0604020202020204"/>
              </a:rPr>
              <a:t>We need feature extractor tool </a:t>
            </a:r>
            <a:br>
              <a:rPr lang="en-US" dirty="0">
                <a:latin typeface="Reem Kufi" panose="020B0604020202020204"/>
              </a:rPr>
            </a:br>
            <a:endParaRPr lang="en-US" dirty="0">
              <a:latin typeface="Reem Kufi" panose="020B060402020202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35879-DF7B-4A29-8B58-6479C177E84F}"/>
              </a:ext>
            </a:extLst>
          </p:cNvPr>
          <p:cNvSpPr txBox="1"/>
          <p:nvPr/>
        </p:nvSpPr>
        <p:spPr>
          <a:xfrm>
            <a:off x="345113" y="2902673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Reem Kufi" panose="020B0604020202020204"/>
              </a:rPr>
              <a:t>The prefect  tool to make feature extraction is CNN</a:t>
            </a:r>
          </a:p>
        </p:txBody>
      </p:sp>
    </p:spTree>
    <p:extLst>
      <p:ext uri="{BB962C8B-B14F-4D97-AF65-F5344CB8AC3E}">
        <p14:creationId xmlns:p14="http://schemas.microsoft.com/office/powerpoint/2010/main" val="157200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EC94C19-9941-434F-9E63-CB918C176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5326912" cy="1182000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After making features extraction by CNN  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7BF8655-FFF4-459E-87B6-075BD68B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9" y="1018350"/>
            <a:ext cx="4195117" cy="327300"/>
          </a:xfrm>
        </p:spPr>
        <p:txBody>
          <a:bodyPr/>
          <a:lstStyle/>
          <a:p>
            <a:r>
              <a:rPr lang="en-US" dirty="0"/>
              <a:t>We go back again to  fully connected  layers </a:t>
            </a:r>
          </a:p>
        </p:txBody>
      </p:sp>
      <p:pic>
        <p:nvPicPr>
          <p:cNvPr id="11" name="Picture 2" descr="Convolutional Neural Network Architecture | CNN Architecture">
            <a:extLst>
              <a:ext uri="{FF2B5EF4-FFF2-40B4-BE49-F238E27FC236}">
                <a16:creationId xmlns:a16="http://schemas.microsoft.com/office/drawing/2014/main" id="{37364792-2A75-4E52-B214-4586602FC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763" y="2069893"/>
            <a:ext cx="5433237" cy="307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4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EC94C19-9941-434F-9E63-CB918C176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5326912" cy="1182000"/>
          </a:xfrm>
        </p:spPr>
        <p:txBody>
          <a:bodyPr/>
          <a:lstStyle/>
          <a:p>
            <a:endParaRPr lang="en-US" b="1" dirty="0"/>
          </a:p>
          <a:p>
            <a:pPr algn="l"/>
            <a:r>
              <a:rPr lang="en-US" b="1" dirty="0"/>
              <a:t>CNN Tools :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0C7228-C0C8-4847-9BEC-D59D6712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2000"/>
            <a:ext cx="3142800" cy="327300"/>
          </a:xfrm>
        </p:spPr>
        <p:txBody>
          <a:bodyPr/>
          <a:lstStyle/>
          <a:p>
            <a:r>
              <a:rPr lang="en-US" dirty="0"/>
              <a:t>Convolution process using filters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20FD86-DC33-437B-9C11-881E2BB6868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0063"/>
            <a:ext cx="9144000" cy="337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78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EC94C19-9941-434F-9E63-CB918C176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7711"/>
            <a:ext cx="5326912" cy="1182000"/>
          </a:xfrm>
        </p:spPr>
        <p:txBody>
          <a:bodyPr/>
          <a:lstStyle/>
          <a:p>
            <a:endParaRPr lang="en-US" b="1" dirty="0"/>
          </a:p>
          <a:p>
            <a:pPr algn="l"/>
            <a:r>
              <a:rPr lang="en-US" b="1" dirty="0"/>
              <a:t>CNN Tools : </a:t>
            </a:r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F1850A13-6D7B-4D3A-ACF5-DAF0BBD33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9326"/>
            <a:ext cx="9167003" cy="344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8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EC94C19-9941-434F-9E63-CB918C176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7711"/>
            <a:ext cx="5326912" cy="1182000"/>
          </a:xfrm>
        </p:spPr>
        <p:txBody>
          <a:bodyPr/>
          <a:lstStyle/>
          <a:p>
            <a:endParaRPr lang="en-US" b="1" dirty="0"/>
          </a:p>
          <a:p>
            <a:pPr algn="l"/>
            <a:r>
              <a:rPr lang="en-US" b="1" dirty="0"/>
              <a:t>CNN Tools : </a:t>
            </a:r>
          </a:p>
        </p:txBody>
      </p:sp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EF8B049E-A0A3-4709-9A63-808397EAF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9" y="2072462"/>
            <a:ext cx="9109011" cy="307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3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EC94C19-9941-434F-9E63-CB918C176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7711"/>
            <a:ext cx="5326912" cy="1182000"/>
          </a:xfrm>
        </p:spPr>
        <p:txBody>
          <a:bodyPr/>
          <a:lstStyle/>
          <a:p>
            <a:endParaRPr lang="en-US" b="1" dirty="0"/>
          </a:p>
          <a:p>
            <a:pPr algn="l"/>
            <a:r>
              <a:rPr lang="en-US" b="1" dirty="0"/>
              <a:t>CNN Tools : </a:t>
            </a:r>
          </a:p>
        </p:txBody>
      </p:sp>
      <p:pic>
        <p:nvPicPr>
          <p:cNvPr id="4" name="Picture 2" descr="Student Notes: Convolutional Neural Networks (CNN) Introduction – Belajar  Pembelajaran Mesin Indonesia">
            <a:extLst>
              <a:ext uri="{FF2B5EF4-FFF2-40B4-BE49-F238E27FC236}">
                <a16:creationId xmlns:a16="http://schemas.microsoft.com/office/drawing/2014/main" id="{0B51524E-38CF-422A-81AB-4841D7ADE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3587"/>
            <a:ext cx="9144000" cy="437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29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EC94C19-9941-434F-9E63-CB918C176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5326912" cy="1182000"/>
          </a:xfrm>
        </p:spPr>
        <p:txBody>
          <a:bodyPr/>
          <a:lstStyle/>
          <a:p>
            <a:endParaRPr lang="en-US" b="1" dirty="0"/>
          </a:p>
          <a:p>
            <a:pPr algn="l"/>
            <a:r>
              <a:rPr lang="en-US" b="1" dirty="0"/>
              <a:t>CNN Tools :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0C7228-C0C8-4847-9BEC-D59D6712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72" y="856486"/>
            <a:ext cx="3142800" cy="327300"/>
          </a:xfrm>
        </p:spPr>
        <p:txBody>
          <a:bodyPr/>
          <a:lstStyle/>
          <a:p>
            <a:r>
              <a:rPr lang="en-US" sz="2000" dirty="0"/>
              <a:t>Padding</a:t>
            </a:r>
            <a:r>
              <a:rPr lang="en-US" dirty="0"/>
              <a:t> </a:t>
            </a: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44638669-661F-417A-BD16-1EF15CB97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456" y="866775"/>
            <a:ext cx="37623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7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Meeting by Slidesgo">
  <a:themeElements>
    <a:clrScheme name="Simple Light">
      <a:dk1>
        <a:srgbClr val="000000"/>
      </a:dk1>
      <a:lt1>
        <a:srgbClr val="FFFFFF"/>
      </a:lt1>
      <a:dk2>
        <a:srgbClr val="637B7F"/>
      </a:dk2>
      <a:lt2>
        <a:srgbClr val="EBB55A"/>
      </a:lt2>
      <a:accent1>
        <a:srgbClr val="D84E2E"/>
      </a:accent1>
      <a:accent2>
        <a:srgbClr val="637B7F"/>
      </a:accent2>
      <a:accent3>
        <a:srgbClr val="EBB55A"/>
      </a:accent3>
      <a:accent4>
        <a:srgbClr val="D84E2E"/>
      </a:accent4>
      <a:accent5>
        <a:srgbClr val="637B7F"/>
      </a:accent5>
      <a:accent6>
        <a:srgbClr val="EBB55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Meeting by Slidesgo">
  <a:themeElements>
    <a:clrScheme name="Simple Light">
      <a:dk1>
        <a:srgbClr val="000000"/>
      </a:dk1>
      <a:lt1>
        <a:srgbClr val="FFFFFF"/>
      </a:lt1>
      <a:dk2>
        <a:srgbClr val="637B7F"/>
      </a:dk2>
      <a:lt2>
        <a:srgbClr val="EBB55A"/>
      </a:lt2>
      <a:accent1>
        <a:srgbClr val="D84E2E"/>
      </a:accent1>
      <a:accent2>
        <a:srgbClr val="637B7F"/>
      </a:accent2>
      <a:accent3>
        <a:srgbClr val="EBB55A"/>
      </a:accent3>
      <a:accent4>
        <a:srgbClr val="D84E2E"/>
      </a:accent4>
      <a:accent5>
        <a:srgbClr val="637B7F"/>
      </a:accent5>
      <a:accent6>
        <a:srgbClr val="EBB55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5712</TotalTime>
  <Words>307</Words>
  <Application>Microsoft Office PowerPoint</Application>
  <PresentationFormat>On-screen Show (16:9)</PresentationFormat>
  <Paragraphs>76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Reem Kufi</vt:lpstr>
      <vt:lpstr>Source Sans Pro</vt:lpstr>
      <vt:lpstr>Simple Meeting by Slidesgo</vt:lpstr>
      <vt:lpstr>1_Simple Meeting by Slidesgo</vt:lpstr>
      <vt:lpstr> CNN Case Studies </vt:lpstr>
      <vt:lpstr>01</vt:lpstr>
      <vt:lpstr>We deal with every pixel as a feature   </vt:lpstr>
      <vt:lpstr>We go back again to  fully connected  layers </vt:lpstr>
      <vt:lpstr>Convolution process using filters </vt:lpstr>
      <vt:lpstr>PowerPoint Presentation</vt:lpstr>
      <vt:lpstr>PowerPoint Presentation</vt:lpstr>
      <vt:lpstr>PowerPoint Presentation</vt:lpstr>
      <vt:lpstr>Padding </vt:lpstr>
      <vt:lpstr>Pooling </vt:lpstr>
      <vt:lpstr>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</vt:lpstr>
      <vt:lpstr>PowerPoint Presentation</vt:lpstr>
      <vt:lpstr>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MEETING</dc:title>
  <dc:creator>Mohamed</dc:creator>
  <cp:lastModifiedBy>MahmoudJamil</cp:lastModifiedBy>
  <cp:revision>132</cp:revision>
  <dcterms:modified xsi:type="dcterms:W3CDTF">2021-04-09T16:09:52Z</dcterms:modified>
</cp:coreProperties>
</file>