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3"/>
  </p:notesMasterIdLst>
  <p:sldIdLst>
    <p:sldId id="256" r:id="rId2"/>
    <p:sldId id="304" r:id="rId3"/>
    <p:sldId id="307" r:id="rId4"/>
    <p:sldId id="403" r:id="rId5"/>
    <p:sldId id="404" r:id="rId6"/>
    <p:sldId id="405" r:id="rId7"/>
    <p:sldId id="406" r:id="rId8"/>
    <p:sldId id="407" r:id="rId9"/>
    <p:sldId id="408" r:id="rId10"/>
    <p:sldId id="409" r:id="rId11"/>
    <p:sldId id="410" r:id="rId12"/>
    <p:sldId id="411" r:id="rId13"/>
    <p:sldId id="412" r:id="rId14"/>
    <p:sldId id="413" r:id="rId15"/>
    <p:sldId id="419" r:id="rId16"/>
    <p:sldId id="414" r:id="rId17"/>
    <p:sldId id="415" r:id="rId18"/>
    <p:sldId id="416" r:id="rId19"/>
    <p:sldId id="417" r:id="rId20"/>
    <p:sldId id="420" r:id="rId21"/>
    <p:sldId id="418" r:id="rId22"/>
  </p:sldIdLst>
  <p:sldSz cx="9144000" cy="5143500" type="screen16x9"/>
  <p:notesSz cx="6858000" cy="9144000"/>
  <p:embeddedFontLst>
    <p:embeddedFont>
      <p:font typeface="Reem Kufi" panose="020B0604020202020204"/>
      <p:regular r:id="rId24"/>
    </p:embeddedFont>
    <p:embeddedFont>
      <p:font typeface="Source Sans Pr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A70596-F775-4ADC-8D03-B4C62E138D36}">
  <a:tblStyle styleId="{25A70596-F775-4ADC-8D03-B4C62E138D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85507" autoAdjust="0"/>
  </p:normalViewPr>
  <p:slideViewPr>
    <p:cSldViewPr snapToGrid="0">
      <p:cViewPr varScale="1">
        <p:scale>
          <a:sx n="84" d="100"/>
          <a:sy n="84" d="100"/>
        </p:scale>
        <p:origin x="1170"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031124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55186e73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55186e73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808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1214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565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1447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140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8400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92850" y="2257100"/>
            <a:ext cx="5958300" cy="943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10" name="Google Shape;10;p2"/>
          <p:cNvSpPr txBox="1">
            <a:spLocks noGrp="1"/>
          </p:cNvSpPr>
          <p:nvPr>
            <p:ph type="subTitle" idx="1"/>
          </p:nvPr>
        </p:nvSpPr>
        <p:spPr>
          <a:xfrm>
            <a:off x="2617650" y="1786700"/>
            <a:ext cx="3908700" cy="47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Source Sans Pro"/>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hasCustomPrompt="1"/>
          </p:nvPr>
        </p:nvSpPr>
        <p:spPr>
          <a:xfrm>
            <a:off x="3781075" y="1635450"/>
            <a:ext cx="1714500" cy="97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6000"/>
              <a:buNone/>
              <a:defRPr sz="6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 name="Google Shape;15;p3"/>
          <p:cNvSpPr txBox="1">
            <a:spLocks noGrp="1"/>
          </p:cNvSpPr>
          <p:nvPr>
            <p:ph type="title" idx="2"/>
          </p:nvPr>
        </p:nvSpPr>
        <p:spPr>
          <a:xfrm>
            <a:off x="2343300" y="2406625"/>
            <a:ext cx="44577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3000"/>
              <a:buNone/>
              <a:defRPr sz="3000">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16" name="Google Shape;16;p3"/>
          <p:cNvSpPr/>
          <p:nvPr/>
        </p:nvSpPr>
        <p:spPr>
          <a:xfrm>
            <a:off x="3515050" y="540000"/>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720000" y="4341175"/>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7603425"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subTitle" idx="1"/>
          </p:nvPr>
        </p:nvSpPr>
        <p:spPr>
          <a:xfrm>
            <a:off x="2343300" y="2895900"/>
            <a:ext cx="4457700" cy="4560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6"/>
        <p:cNvGrpSpPr/>
        <p:nvPr/>
      </p:nvGrpSpPr>
      <p:grpSpPr>
        <a:xfrm>
          <a:off x="0" y="0"/>
          <a:ext cx="0" cy="0"/>
          <a:chOff x="0" y="0"/>
          <a:chExt cx="0" cy="0"/>
        </a:xfrm>
      </p:grpSpPr>
      <p:sp>
        <p:nvSpPr>
          <p:cNvPr id="47" name="Google Shape;47;p9"/>
          <p:cNvSpPr txBox="1">
            <a:spLocks noGrp="1"/>
          </p:cNvSpPr>
          <p:nvPr>
            <p:ph type="body" idx="1"/>
          </p:nvPr>
        </p:nvSpPr>
        <p:spPr>
          <a:xfrm>
            <a:off x="4312575" y="1188025"/>
            <a:ext cx="3790500" cy="32313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51" name="Google Shape;51;p9"/>
          <p:cNvSpPr txBox="1">
            <a:spLocks noGrp="1"/>
          </p:cNvSpPr>
          <p:nvPr>
            <p:ph type="subTitle" idx="2"/>
          </p:nvPr>
        </p:nvSpPr>
        <p:spPr>
          <a:xfrm>
            <a:off x="720000" y="147945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accent1"/>
                </a:solidFill>
              </a:defRPr>
            </a:lvl1pPr>
            <a:lvl2pPr lvl="1" rtl="0">
              <a:spcBef>
                <a:spcPts val="1600"/>
              </a:spcBef>
              <a:spcAft>
                <a:spcPts val="0"/>
              </a:spcAft>
              <a:buNone/>
              <a:defRPr>
                <a:solidFill>
                  <a:schemeClr val="accent1"/>
                </a:solidFill>
              </a:defRPr>
            </a:lvl2pPr>
            <a:lvl3pPr lvl="2" rtl="0">
              <a:spcBef>
                <a:spcPts val="1600"/>
              </a:spcBef>
              <a:spcAft>
                <a:spcPts val="0"/>
              </a:spcAft>
              <a:buNone/>
              <a:defRPr>
                <a:solidFill>
                  <a:schemeClr val="accent1"/>
                </a:solidFill>
              </a:defRPr>
            </a:lvl3pPr>
            <a:lvl4pPr lvl="3" rtl="0">
              <a:spcBef>
                <a:spcPts val="1600"/>
              </a:spcBef>
              <a:spcAft>
                <a:spcPts val="0"/>
              </a:spcAft>
              <a:buNone/>
              <a:defRPr>
                <a:solidFill>
                  <a:schemeClr val="accent1"/>
                </a:solidFill>
              </a:defRPr>
            </a:lvl4pPr>
            <a:lvl5pPr lvl="4" rtl="0">
              <a:spcBef>
                <a:spcPts val="1600"/>
              </a:spcBef>
              <a:spcAft>
                <a:spcPts val="0"/>
              </a:spcAft>
              <a:buNone/>
              <a:defRPr>
                <a:solidFill>
                  <a:schemeClr val="accent1"/>
                </a:solidFill>
              </a:defRPr>
            </a:lvl5pPr>
            <a:lvl6pPr lvl="5" rtl="0">
              <a:spcBef>
                <a:spcPts val="1600"/>
              </a:spcBef>
              <a:spcAft>
                <a:spcPts val="0"/>
              </a:spcAft>
              <a:buNone/>
              <a:defRPr>
                <a:solidFill>
                  <a:schemeClr val="accent1"/>
                </a:solidFill>
              </a:defRPr>
            </a:lvl6pPr>
            <a:lvl7pPr lvl="6" rtl="0">
              <a:spcBef>
                <a:spcPts val="1600"/>
              </a:spcBef>
              <a:spcAft>
                <a:spcPts val="0"/>
              </a:spcAft>
              <a:buNone/>
              <a:defRPr>
                <a:solidFill>
                  <a:schemeClr val="accent1"/>
                </a:solidFill>
              </a:defRPr>
            </a:lvl7pPr>
            <a:lvl8pPr lvl="7" rtl="0">
              <a:spcBef>
                <a:spcPts val="1600"/>
              </a:spcBef>
              <a:spcAft>
                <a:spcPts val="0"/>
              </a:spcAft>
              <a:buNone/>
              <a:defRPr>
                <a:solidFill>
                  <a:schemeClr val="accent1"/>
                </a:solidFill>
              </a:defRPr>
            </a:lvl8pPr>
            <a:lvl9pPr lvl="8" rtl="0">
              <a:spcBef>
                <a:spcPts val="1600"/>
              </a:spcBef>
              <a:spcAft>
                <a:spcPts val="1600"/>
              </a:spcAft>
              <a:buNone/>
              <a:defRPr>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52"/>
        <p:cNvGrpSpPr/>
        <p:nvPr/>
      </p:nvGrpSpPr>
      <p:grpSpPr>
        <a:xfrm>
          <a:off x="0" y="0"/>
          <a:ext cx="0" cy="0"/>
          <a:chOff x="0" y="0"/>
          <a:chExt cx="0" cy="0"/>
        </a:xfrm>
      </p:grpSpPr>
      <p:sp>
        <p:nvSpPr>
          <p:cNvPr id="53" name="Google Shape;53;p10"/>
          <p:cNvSpPr txBox="1">
            <a:spLocks noGrp="1"/>
          </p:cNvSpPr>
          <p:nvPr>
            <p:ph type="subTitle" idx="1"/>
          </p:nvPr>
        </p:nvSpPr>
        <p:spPr>
          <a:xfrm>
            <a:off x="2206250" y="1877517"/>
            <a:ext cx="4737300" cy="11820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None/>
              <a:defRPr sz="2200"/>
            </a:lvl1pPr>
            <a:lvl2pPr lvl="1">
              <a:spcBef>
                <a:spcPts val="1600"/>
              </a:spcBef>
              <a:spcAft>
                <a:spcPts val="0"/>
              </a:spcAft>
              <a:buSzPts val="2200"/>
              <a:buNone/>
              <a:defRPr sz="2200"/>
            </a:lvl2pPr>
            <a:lvl3pPr lvl="2">
              <a:spcBef>
                <a:spcPts val="1600"/>
              </a:spcBef>
              <a:spcAft>
                <a:spcPts val="0"/>
              </a:spcAft>
              <a:buSzPts val="2200"/>
              <a:buNone/>
              <a:defRPr sz="2200"/>
            </a:lvl3pPr>
            <a:lvl4pPr lvl="3">
              <a:spcBef>
                <a:spcPts val="1600"/>
              </a:spcBef>
              <a:spcAft>
                <a:spcPts val="0"/>
              </a:spcAft>
              <a:buSzPts val="2200"/>
              <a:buNone/>
              <a:defRPr sz="2200"/>
            </a:lvl4pPr>
            <a:lvl5pPr lvl="4">
              <a:spcBef>
                <a:spcPts val="1600"/>
              </a:spcBef>
              <a:spcAft>
                <a:spcPts val="0"/>
              </a:spcAft>
              <a:buSzPts val="2200"/>
              <a:buNone/>
              <a:defRPr sz="2200"/>
            </a:lvl5pPr>
            <a:lvl6pPr lvl="5">
              <a:spcBef>
                <a:spcPts val="1600"/>
              </a:spcBef>
              <a:spcAft>
                <a:spcPts val="0"/>
              </a:spcAft>
              <a:buSzPts val="2200"/>
              <a:buNone/>
              <a:defRPr sz="2200"/>
            </a:lvl6pPr>
            <a:lvl7pPr lvl="6">
              <a:spcBef>
                <a:spcPts val="1600"/>
              </a:spcBef>
              <a:spcAft>
                <a:spcPts val="0"/>
              </a:spcAft>
              <a:buSzPts val="2200"/>
              <a:buNone/>
              <a:defRPr sz="2200"/>
            </a:lvl7pPr>
            <a:lvl8pPr lvl="7">
              <a:spcBef>
                <a:spcPts val="1600"/>
              </a:spcBef>
              <a:spcAft>
                <a:spcPts val="0"/>
              </a:spcAft>
              <a:buSzPts val="2200"/>
              <a:buNone/>
              <a:defRPr sz="2200"/>
            </a:lvl8pPr>
            <a:lvl9pPr lvl="8">
              <a:spcBef>
                <a:spcPts val="1600"/>
              </a:spcBef>
              <a:spcAft>
                <a:spcPts val="1600"/>
              </a:spcAft>
              <a:buSzPts val="2200"/>
              <a:buNone/>
              <a:defRPr sz="2200"/>
            </a:lvl9pPr>
          </a:lstStyle>
          <a:p>
            <a:endParaRPr/>
          </a:p>
        </p:txBody>
      </p:sp>
      <p:sp>
        <p:nvSpPr>
          <p:cNvPr id="54" name="Google Shape;54;p10"/>
          <p:cNvSpPr txBox="1">
            <a:spLocks noGrp="1"/>
          </p:cNvSpPr>
          <p:nvPr>
            <p:ph type="title"/>
          </p:nvPr>
        </p:nvSpPr>
        <p:spPr>
          <a:xfrm>
            <a:off x="3003125" y="3059517"/>
            <a:ext cx="3142800" cy="3273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1800"/>
              <a:buNone/>
              <a:defRPr sz="1800">
                <a:solidFill>
                  <a:schemeClr val="accent1"/>
                </a:solidFill>
              </a:defRPr>
            </a:lvl1pPr>
            <a:lvl2pPr lvl="1">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2pPr>
            <a:lvl3pPr lvl="2">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3pPr>
            <a:lvl4pPr lvl="3">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4pPr>
            <a:lvl5pPr lvl="4">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5pPr>
            <a:lvl6pPr lvl="5">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6pPr>
            <a:lvl7pPr lvl="6">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7pPr>
            <a:lvl8pPr lvl="7">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8pPr>
            <a:lvl9pPr lvl="8">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9pPr>
          </a:lstStyle>
          <a:p>
            <a:endParaRPr/>
          </a:p>
        </p:txBody>
      </p:sp>
      <p:sp>
        <p:nvSpPr>
          <p:cNvPr id="55" name="Google Shape;55;p10"/>
          <p:cNvSpPr/>
          <p:nvPr/>
        </p:nvSpPr>
        <p:spPr>
          <a:xfrm rot="9387396" flipH="1">
            <a:off x="7503726"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69"/>
        <p:cNvGrpSpPr/>
        <p:nvPr/>
      </p:nvGrpSpPr>
      <p:grpSpPr>
        <a:xfrm>
          <a:off x="0" y="0"/>
          <a:ext cx="0" cy="0"/>
          <a:chOff x="0" y="0"/>
          <a:chExt cx="0" cy="0"/>
        </a:xfrm>
      </p:grpSpPr>
      <p:sp>
        <p:nvSpPr>
          <p:cNvPr id="70" name="Google Shape;70;p14"/>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eem Kufi"/>
              <a:buNone/>
              <a:defRPr sz="2800">
                <a:solidFill>
                  <a:schemeClr val="dk1"/>
                </a:solidFill>
                <a:latin typeface="Reem Kufi"/>
                <a:ea typeface="Reem Kufi"/>
                <a:cs typeface="Reem Kufi"/>
                <a:sym typeface="Reem Kufi"/>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Source Sans Pro"/>
              <a:buChar char="●"/>
              <a:defRPr sz="1800">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 id="2147483658" r:id="rId5"/>
    <p:sldLayoutId id="214748366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colab.research.google.com/drive/1_GdoqCJWXsChrOiY8sZMr_zbr_fH-0Fg?fbclid=IwAR2B79ohqUyz4y2SiNEp33EvTIaQ7OJxYOguVK7tJynq-FnIFku0jKcyysI#scrollTo=Fl7PsmikjCBW" TargetMode="External"/><Relationship Id="rId4" Type="http://schemas.openxmlformats.org/officeDocument/2006/relationships/hyperlink" Target="https://gist.github.com/AruniRC/7b3dadd004da04c80198557db5da4bda"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ctrTitle"/>
          </p:nvPr>
        </p:nvSpPr>
        <p:spPr>
          <a:xfrm>
            <a:off x="1061156" y="617838"/>
            <a:ext cx="7315200" cy="1820091"/>
          </a:xfrm>
          <a:prstGeom prst="rect">
            <a:avLst/>
          </a:prstGeom>
        </p:spPr>
        <p:txBody>
          <a:bodyPr spcFirstLastPara="1" wrap="square" lIns="91425" tIns="91425" rIns="91425" bIns="91425" anchor="ctr" anchorCtr="0">
            <a:noAutofit/>
          </a:bodyPr>
          <a:lstStyle/>
          <a:p>
            <a:pPr lvl="0"/>
            <a:r>
              <a:rPr lang="en-US" b="1" dirty="0" smtClean="0">
                <a:solidFill>
                  <a:srgbClr val="FF0000"/>
                </a:solidFill>
              </a:rPr>
              <a:t>Yolo  object  detection</a:t>
            </a:r>
            <a:r>
              <a:rPr lang="en-US" b="1" dirty="0" smtClean="0"/>
              <a:t/>
            </a:r>
            <a:br>
              <a:rPr lang="en-US" b="1" dirty="0" smtClean="0"/>
            </a:br>
            <a:r>
              <a:rPr lang="en-US" sz="5400" b="1" dirty="0" smtClean="0"/>
              <a:t>Deep Learning</a:t>
            </a:r>
            <a:endParaRPr sz="5400" b="1" dirty="0"/>
          </a:p>
        </p:txBody>
      </p:sp>
      <p:sp>
        <p:nvSpPr>
          <p:cNvPr id="190" name="Google Shape;190;p33"/>
          <p:cNvSpPr/>
          <p:nvPr/>
        </p:nvSpPr>
        <p:spPr>
          <a:xfrm rot="5400000">
            <a:off x="4558741" y="2409699"/>
            <a:ext cx="26525" cy="186767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صورة 4">
            <a:extLst>
              <a:ext uri="{FF2B5EF4-FFF2-40B4-BE49-F238E27FC236}">
                <a16:creationId xmlns="" xmlns:a16="http://schemas.microsoft.com/office/drawing/2014/main" id="{77BEF594-3F6D-4C82-9376-5FDD637ED905}"/>
              </a:ext>
            </a:extLst>
          </p:cNvPr>
          <p:cNvPicPr>
            <a:picLocks noChangeAspect="1"/>
          </p:cNvPicPr>
          <p:nvPr/>
        </p:nvPicPr>
        <p:blipFill>
          <a:blip r:embed="rId3"/>
          <a:stretch>
            <a:fillRect/>
          </a:stretch>
        </p:blipFill>
        <p:spPr>
          <a:xfrm>
            <a:off x="2431140" y="3670700"/>
            <a:ext cx="4281720" cy="943200"/>
          </a:xfrm>
          <a:prstGeom prst="rect">
            <a:avLst/>
          </a:prstGeom>
        </p:spPr>
      </p:pic>
      <p:sp>
        <p:nvSpPr>
          <p:cNvPr id="2" name="TextBox 1"/>
          <p:cNvSpPr txBox="1"/>
          <p:nvPr/>
        </p:nvSpPr>
        <p:spPr>
          <a:xfrm>
            <a:off x="3397956" y="2844800"/>
            <a:ext cx="2223911" cy="307777"/>
          </a:xfrm>
          <a:prstGeom prst="rect">
            <a:avLst/>
          </a:prstGeom>
          <a:noFill/>
        </p:spPr>
        <p:txBody>
          <a:bodyPr wrap="square" rtlCol="0">
            <a:spAutoFit/>
          </a:bodyPr>
          <a:lstStyle/>
          <a:p>
            <a:pPr algn="ctr"/>
            <a:r>
              <a:rPr lang="en-US" b="1" dirty="0" smtClean="0"/>
              <a:t>Ahmed Tolba</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p:cNvPicPr>
            <a:picLocks noChangeAspect="1"/>
          </p:cNvPicPr>
          <p:nvPr/>
        </p:nvPicPr>
        <p:blipFill>
          <a:blip r:embed="rId2"/>
          <a:stretch>
            <a:fillRect/>
          </a:stretch>
        </p:blipFill>
        <p:spPr>
          <a:xfrm>
            <a:off x="866599" y="1828800"/>
            <a:ext cx="2714625" cy="2475088"/>
          </a:xfrm>
          <a:prstGeom prst="rect">
            <a:avLst/>
          </a:prstGeom>
        </p:spPr>
      </p:pic>
      <p:pic>
        <p:nvPicPr>
          <p:cNvPr id="6" name="صورة 4">
            <a:extLst>
              <a:ext uri="{FF2B5EF4-FFF2-40B4-BE49-F238E27FC236}">
                <a16:creationId xmlns="" xmlns:a16="http://schemas.microsoft.com/office/drawing/2014/main" id="{DF884EA7-3A0D-4DCF-AAD7-507C402E0BA8}"/>
              </a:ext>
            </a:extLst>
          </p:cNvPr>
          <p:cNvPicPr>
            <a:picLocks noChangeAspect="1"/>
          </p:cNvPicPr>
          <p:nvPr/>
        </p:nvPicPr>
        <p:blipFill>
          <a:blip r:embed="rId3"/>
          <a:stretch>
            <a:fillRect/>
          </a:stretch>
        </p:blipFill>
        <p:spPr>
          <a:xfrm>
            <a:off x="201208" y="284534"/>
            <a:ext cx="1923292" cy="423673"/>
          </a:xfrm>
          <a:prstGeom prst="rect">
            <a:avLst/>
          </a:prstGeom>
        </p:spPr>
      </p:pic>
      <p:sp>
        <p:nvSpPr>
          <p:cNvPr id="7" name="Rounded Rectangle 6"/>
          <p:cNvSpPr/>
          <p:nvPr/>
        </p:nvSpPr>
        <p:spPr>
          <a:xfrm>
            <a:off x="2430111" y="270406"/>
            <a:ext cx="6016976" cy="5305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lvl="0" indent="0">
              <a:spcAft>
                <a:spcPts val="1600"/>
              </a:spcAft>
            </a:pPr>
            <a:r>
              <a:rPr lang="en-US" b="1" dirty="0">
                <a:solidFill>
                  <a:schemeClr val="tx2"/>
                </a:solidFill>
              </a:rPr>
              <a:t>Object </a:t>
            </a:r>
            <a:r>
              <a:rPr lang="en-US" b="1" dirty="0" smtClean="0">
                <a:solidFill>
                  <a:schemeClr val="tx2"/>
                </a:solidFill>
              </a:rPr>
              <a:t>Localization Example</a:t>
            </a:r>
            <a:endParaRPr lang="en-US" b="1" dirty="0">
              <a:solidFill>
                <a:schemeClr val="tx2"/>
              </a:solidFill>
            </a:endParaRPr>
          </a:p>
        </p:txBody>
      </p:sp>
      <p:sp>
        <p:nvSpPr>
          <p:cNvPr id="8" name="مستطيل 7"/>
          <p:cNvSpPr/>
          <p:nvPr/>
        </p:nvSpPr>
        <p:spPr>
          <a:xfrm>
            <a:off x="866599" y="1143589"/>
            <a:ext cx="4572000" cy="738664"/>
          </a:xfrm>
          <a:prstGeom prst="rect">
            <a:avLst/>
          </a:prstGeom>
        </p:spPr>
        <p:txBody>
          <a:bodyPr>
            <a:spAutoFit/>
          </a:bodyPr>
          <a:lstStyle/>
          <a:p>
            <a:r>
              <a:rPr lang="en-US" dirty="0"/>
              <a:t>We divide the image into a number of squares, let it be 3 * 3.</a:t>
            </a:r>
          </a:p>
          <a:p>
            <a:r>
              <a:rPr lang="en-US" dirty="0"/>
              <a:t>Then we apply</a:t>
            </a:r>
          </a:p>
        </p:txBody>
      </p:sp>
      <p:pic>
        <p:nvPicPr>
          <p:cNvPr id="9" name="صورة 8"/>
          <p:cNvPicPr>
            <a:picLocks noChangeAspect="1"/>
          </p:cNvPicPr>
          <p:nvPr/>
        </p:nvPicPr>
        <p:blipFill>
          <a:blip r:embed="rId4"/>
          <a:stretch>
            <a:fillRect/>
          </a:stretch>
        </p:blipFill>
        <p:spPr>
          <a:xfrm>
            <a:off x="5856463" y="1828800"/>
            <a:ext cx="2486025" cy="2428875"/>
          </a:xfrm>
          <a:prstGeom prst="rect">
            <a:avLst/>
          </a:prstGeom>
        </p:spPr>
      </p:pic>
    </p:spTree>
    <p:extLst>
      <p:ext uri="{BB962C8B-B14F-4D97-AF65-F5344CB8AC3E}">
        <p14:creationId xmlns:p14="http://schemas.microsoft.com/office/powerpoint/2010/main" val="3682022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 xmlns:a16="http://schemas.microsoft.com/office/drawing/2014/main" id="{DF884EA7-3A0D-4DCF-AAD7-507C402E0BA8}"/>
              </a:ext>
            </a:extLst>
          </p:cNvPr>
          <p:cNvPicPr>
            <a:picLocks noChangeAspect="1"/>
          </p:cNvPicPr>
          <p:nvPr/>
        </p:nvPicPr>
        <p:blipFill>
          <a:blip r:embed="rId2"/>
          <a:stretch>
            <a:fillRect/>
          </a:stretch>
        </p:blipFill>
        <p:spPr>
          <a:xfrm>
            <a:off x="201208" y="284534"/>
            <a:ext cx="1923292" cy="423673"/>
          </a:xfrm>
          <a:prstGeom prst="rect">
            <a:avLst/>
          </a:prstGeom>
        </p:spPr>
      </p:pic>
      <p:sp>
        <p:nvSpPr>
          <p:cNvPr id="6" name="Rounded Rectangle 6"/>
          <p:cNvSpPr/>
          <p:nvPr/>
        </p:nvSpPr>
        <p:spPr>
          <a:xfrm>
            <a:off x="2430111" y="270406"/>
            <a:ext cx="6016976" cy="5305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lvl="0" indent="0">
              <a:spcAft>
                <a:spcPts val="1600"/>
              </a:spcAft>
            </a:pPr>
            <a:r>
              <a:rPr lang="en-US" b="1" dirty="0" smtClean="0">
                <a:solidFill>
                  <a:schemeClr val="tx2"/>
                </a:solidFill>
              </a:rPr>
              <a:t>Model Evaluation by Intersection over union ( IOU )</a:t>
            </a:r>
            <a:endParaRPr lang="en-US" b="1" dirty="0">
              <a:solidFill>
                <a:schemeClr val="tx2"/>
              </a:solidFill>
            </a:endParaRPr>
          </a:p>
        </p:txBody>
      </p:sp>
      <p:sp>
        <p:nvSpPr>
          <p:cNvPr id="7" name="مستطيل 6"/>
          <p:cNvSpPr/>
          <p:nvPr/>
        </p:nvSpPr>
        <p:spPr>
          <a:xfrm>
            <a:off x="719844" y="1281895"/>
            <a:ext cx="4572000" cy="2893100"/>
          </a:xfrm>
          <a:prstGeom prst="rect">
            <a:avLst/>
          </a:prstGeom>
        </p:spPr>
        <p:txBody>
          <a:bodyPr>
            <a:spAutoFit/>
          </a:bodyPr>
          <a:lstStyle/>
          <a:p>
            <a:r>
              <a:rPr lang="en-US" dirty="0">
                <a:solidFill>
                  <a:schemeClr val="tx1"/>
                </a:solidFill>
                <a:latin typeface="proxima-nova"/>
              </a:rPr>
              <a:t>Intersection over Union is an evaluation metric used to measure the accuracy of an object detector on a particular dataset. We often see this evaluation metric used in object detection </a:t>
            </a:r>
            <a:r>
              <a:rPr lang="en-US" dirty="0" smtClean="0">
                <a:solidFill>
                  <a:schemeClr val="tx1"/>
                </a:solidFill>
                <a:latin typeface="proxima-nova"/>
              </a:rPr>
              <a:t>challenges </a:t>
            </a:r>
            <a:r>
              <a:rPr lang="en-US" dirty="0">
                <a:solidFill>
                  <a:schemeClr val="tx1"/>
                </a:solidFill>
              </a:rPr>
              <a:t> in order to apply Intersection over Union to evaluate an (arbitrary) object detector we need</a:t>
            </a:r>
            <a:r>
              <a:rPr lang="en-US" dirty="0" smtClean="0">
                <a:solidFill>
                  <a:schemeClr val="tx1"/>
                </a:solidFill>
              </a:rPr>
              <a:t>:</a:t>
            </a:r>
          </a:p>
          <a:p>
            <a:endParaRPr lang="en-US" dirty="0">
              <a:solidFill>
                <a:schemeClr val="tx1"/>
              </a:solidFill>
            </a:endParaRPr>
          </a:p>
          <a:p>
            <a:r>
              <a:rPr lang="en-US" dirty="0">
                <a:solidFill>
                  <a:schemeClr val="tx1"/>
                </a:solidFill>
              </a:rPr>
              <a:t>The </a:t>
            </a:r>
            <a:r>
              <a:rPr lang="en-US" i="1" dirty="0">
                <a:solidFill>
                  <a:schemeClr val="tx1"/>
                </a:solidFill>
              </a:rPr>
              <a:t>ground-truth bounding boxes</a:t>
            </a:r>
            <a:r>
              <a:rPr lang="en-US" dirty="0">
                <a:solidFill>
                  <a:schemeClr val="tx1"/>
                </a:solidFill>
              </a:rPr>
              <a:t> (i.e., the hand labeled bounding boxes from the testing set that specify </a:t>
            </a:r>
            <a:r>
              <a:rPr lang="en-US" i="1" dirty="0">
                <a:solidFill>
                  <a:schemeClr val="tx1"/>
                </a:solidFill>
              </a:rPr>
              <a:t>where</a:t>
            </a:r>
            <a:r>
              <a:rPr lang="en-US" dirty="0">
                <a:solidFill>
                  <a:schemeClr val="tx1"/>
                </a:solidFill>
              </a:rPr>
              <a:t> in the image our object is</a:t>
            </a:r>
            <a:r>
              <a:rPr lang="en-US" dirty="0" smtClean="0">
                <a:solidFill>
                  <a:schemeClr val="tx1"/>
                </a:solidFill>
              </a:rPr>
              <a:t>).</a:t>
            </a:r>
          </a:p>
          <a:p>
            <a:endParaRPr lang="en-US" dirty="0">
              <a:solidFill>
                <a:schemeClr val="tx1"/>
              </a:solidFill>
            </a:endParaRPr>
          </a:p>
          <a:p>
            <a:r>
              <a:rPr lang="en-US" dirty="0">
                <a:solidFill>
                  <a:schemeClr val="tx1"/>
                </a:solidFill>
              </a:rPr>
              <a:t>The </a:t>
            </a:r>
            <a:r>
              <a:rPr lang="en-US" i="1" dirty="0">
                <a:solidFill>
                  <a:schemeClr val="tx1"/>
                </a:solidFill>
              </a:rPr>
              <a:t>predicted bounding boxes</a:t>
            </a:r>
            <a:r>
              <a:rPr lang="en-US" dirty="0">
                <a:solidFill>
                  <a:schemeClr val="tx1"/>
                </a:solidFill>
              </a:rPr>
              <a:t> from our model.</a:t>
            </a:r>
          </a:p>
          <a:p>
            <a:endParaRPr lang="en-US" dirty="0"/>
          </a:p>
        </p:txBody>
      </p:sp>
    </p:spTree>
    <p:extLst>
      <p:ext uri="{BB962C8B-B14F-4D97-AF65-F5344CB8AC3E}">
        <p14:creationId xmlns:p14="http://schemas.microsoft.com/office/powerpoint/2010/main" val="196339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 xmlns:a16="http://schemas.microsoft.com/office/drawing/2014/main" id="{DF884EA7-3A0D-4DCF-AAD7-507C402E0BA8}"/>
              </a:ext>
            </a:extLst>
          </p:cNvPr>
          <p:cNvPicPr>
            <a:picLocks noChangeAspect="1"/>
          </p:cNvPicPr>
          <p:nvPr/>
        </p:nvPicPr>
        <p:blipFill>
          <a:blip r:embed="rId2"/>
          <a:stretch>
            <a:fillRect/>
          </a:stretch>
        </p:blipFill>
        <p:spPr>
          <a:xfrm>
            <a:off x="201208" y="284534"/>
            <a:ext cx="1923292" cy="423673"/>
          </a:xfrm>
          <a:prstGeom prst="rect">
            <a:avLst/>
          </a:prstGeom>
        </p:spPr>
      </p:pic>
      <p:sp>
        <p:nvSpPr>
          <p:cNvPr id="6" name="Rounded Rectangle 6"/>
          <p:cNvSpPr/>
          <p:nvPr/>
        </p:nvSpPr>
        <p:spPr>
          <a:xfrm>
            <a:off x="2430111" y="270406"/>
            <a:ext cx="6016976" cy="5305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lvl="0" indent="0">
              <a:spcAft>
                <a:spcPts val="1600"/>
              </a:spcAft>
            </a:pPr>
            <a:r>
              <a:rPr lang="en-US" b="1" dirty="0" smtClean="0">
                <a:solidFill>
                  <a:schemeClr val="tx2"/>
                </a:solidFill>
              </a:rPr>
              <a:t>Model Evaluation by Intersection over union ( IOU )</a:t>
            </a:r>
            <a:endParaRPr lang="en-US" b="1" dirty="0">
              <a:solidFill>
                <a:schemeClr val="tx2"/>
              </a:solidFill>
            </a:endParaRPr>
          </a:p>
        </p:txBody>
      </p:sp>
      <p:sp>
        <p:nvSpPr>
          <p:cNvPr id="7" name="مستطيل 6"/>
          <p:cNvSpPr/>
          <p:nvPr/>
        </p:nvSpPr>
        <p:spPr>
          <a:xfrm>
            <a:off x="2430111" y="931941"/>
            <a:ext cx="5864578" cy="738664"/>
          </a:xfrm>
          <a:prstGeom prst="rect">
            <a:avLst/>
          </a:prstGeom>
        </p:spPr>
        <p:txBody>
          <a:bodyPr wrap="square">
            <a:spAutoFit/>
          </a:bodyPr>
          <a:lstStyle/>
          <a:p>
            <a:r>
              <a:rPr lang="en-US" dirty="0">
                <a:solidFill>
                  <a:srgbClr val="051E50"/>
                </a:solidFill>
                <a:latin typeface="proxima-nova"/>
              </a:rPr>
              <a:t>Computing Intersection over Union can therefore be determined via:</a:t>
            </a:r>
          </a:p>
          <a:p>
            <a:r>
              <a:rPr lang="en-US" dirty="0"/>
              <a:t/>
            </a:r>
            <a:br>
              <a:rPr lang="en-US" dirty="0"/>
            </a:br>
            <a:endParaRPr lang="en-US" dirty="0"/>
          </a:p>
        </p:txBody>
      </p:sp>
      <p:pic>
        <p:nvPicPr>
          <p:cNvPr id="8" name="صورة 7"/>
          <p:cNvPicPr>
            <a:picLocks noChangeAspect="1"/>
          </p:cNvPicPr>
          <p:nvPr/>
        </p:nvPicPr>
        <p:blipFill>
          <a:blip r:embed="rId3"/>
          <a:stretch>
            <a:fillRect/>
          </a:stretch>
        </p:blipFill>
        <p:spPr>
          <a:xfrm>
            <a:off x="2840259" y="1301273"/>
            <a:ext cx="4255690" cy="2774244"/>
          </a:xfrm>
          <a:prstGeom prst="rect">
            <a:avLst/>
          </a:prstGeom>
        </p:spPr>
      </p:pic>
    </p:spTree>
    <p:extLst>
      <p:ext uri="{BB962C8B-B14F-4D97-AF65-F5344CB8AC3E}">
        <p14:creationId xmlns:p14="http://schemas.microsoft.com/office/powerpoint/2010/main" val="2675901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 xmlns:a16="http://schemas.microsoft.com/office/drawing/2014/main" id="{DF884EA7-3A0D-4DCF-AAD7-507C402E0BA8}"/>
              </a:ext>
            </a:extLst>
          </p:cNvPr>
          <p:cNvPicPr>
            <a:picLocks noChangeAspect="1"/>
          </p:cNvPicPr>
          <p:nvPr/>
        </p:nvPicPr>
        <p:blipFill>
          <a:blip r:embed="rId2"/>
          <a:stretch>
            <a:fillRect/>
          </a:stretch>
        </p:blipFill>
        <p:spPr>
          <a:xfrm>
            <a:off x="201208" y="284534"/>
            <a:ext cx="1923292" cy="423673"/>
          </a:xfrm>
          <a:prstGeom prst="rect">
            <a:avLst/>
          </a:prstGeom>
        </p:spPr>
      </p:pic>
      <p:sp>
        <p:nvSpPr>
          <p:cNvPr id="6" name="Rounded Rectangle 6"/>
          <p:cNvSpPr/>
          <p:nvPr/>
        </p:nvSpPr>
        <p:spPr>
          <a:xfrm>
            <a:off x="2430111" y="270406"/>
            <a:ext cx="6016976" cy="5305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lvl="0" indent="0">
              <a:spcAft>
                <a:spcPts val="1600"/>
              </a:spcAft>
            </a:pPr>
            <a:r>
              <a:rPr lang="en-US" b="1" dirty="0" smtClean="0">
                <a:solidFill>
                  <a:schemeClr val="tx2"/>
                </a:solidFill>
              </a:rPr>
              <a:t>Model Evaluation by Intersection over union ( IOU )</a:t>
            </a:r>
            <a:endParaRPr lang="en-US" b="1" dirty="0">
              <a:solidFill>
                <a:schemeClr val="tx2"/>
              </a:solidFill>
            </a:endParaRPr>
          </a:p>
        </p:txBody>
      </p:sp>
      <p:pic>
        <p:nvPicPr>
          <p:cNvPr id="7" name="صورة 6"/>
          <p:cNvPicPr>
            <a:picLocks noChangeAspect="1"/>
          </p:cNvPicPr>
          <p:nvPr/>
        </p:nvPicPr>
        <p:blipFill>
          <a:blip r:embed="rId3"/>
          <a:stretch>
            <a:fillRect/>
          </a:stretch>
        </p:blipFill>
        <p:spPr>
          <a:xfrm>
            <a:off x="201208" y="1174043"/>
            <a:ext cx="2000250" cy="1822541"/>
          </a:xfrm>
          <a:prstGeom prst="rect">
            <a:avLst/>
          </a:prstGeom>
        </p:spPr>
      </p:pic>
      <p:pic>
        <p:nvPicPr>
          <p:cNvPr id="8" name="صورة 7"/>
          <p:cNvPicPr>
            <a:picLocks noChangeAspect="1"/>
          </p:cNvPicPr>
          <p:nvPr/>
        </p:nvPicPr>
        <p:blipFill>
          <a:blip r:embed="rId4"/>
          <a:stretch>
            <a:fillRect/>
          </a:stretch>
        </p:blipFill>
        <p:spPr>
          <a:xfrm>
            <a:off x="201209" y="3100564"/>
            <a:ext cx="2000250" cy="1951811"/>
          </a:xfrm>
          <a:prstGeom prst="rect">
            <a:avLst/>
          </a:prstGeom>
        </p:spPr>
      </p:pic>
      <p:pic>
        <p:nvPicPr>
          <p:cNvPr id="1026" name="Picture 2" descr="Examples of how Intersection over Union is calculated. Left: Poor... |  Download Scientific Diagra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1099" y="1469319"/>
            <a:ext cx="57150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720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 xmlns:a16="http://schemas.microsoft.com/office/drawing/2014/main" id="{DF884EA7-3A0D-4DCF-AAD7-507C402E0BA8}"/>
              </a:ext>
            </a:extLst>
          </p:cNvPr>
          <p:cNvPicPr>
            <a:picLocks noChangeAspect="1"/>
          </p:cNvPicPr>
          <p:nvPr/>
        </p:nvPicPr>
        <p:blipFill>
          <a:blip r:embed="rId2"/>
          <a:stretch>
            <a:fillRect/>
          </a:stretch>
        </p:blipFill>
        <p:spPr>
          <a:xfrm>
            <a:off x="201208" y="284534"/>
            <a:ext cx="1923292" cy="423673"/>
          </a:xfrm>
          <a:prstGeom prst="rect">
            <a:avLst/>
          </a:prstGeom>
        </p:spPr>
      </p:pic>
      <p:sp>
        <p:nvSpPr>
          <p:cNvPr id="6" name="Rounded Rectangle 6"/>
          <p:cNvSpPr/>
          <p:nvPr/>
        </p:nvSpPr>
        <p:spPr>
          <a:xfrm>
            <a:off x="2430111" y="270406"/>
            <a:ext cx="6016976" cy="5305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lvl="0" indent="0">
              <a:spcAft>
                <a:spcPts val="1600"/>
              </a:spcAft>
            </a:pPr>
            <a:r>
              <a:rPr lang="en-US" b="1" dirty="0" smtClean="0">
                <a:solidFill>
                  <a:schemeClr val="tx2"/>
                </a:solidFill>
              </a:rPr>
              <a:t>Model Evaluation by Intersection over union ( IOU )</a:t>
            </a:r>
            <a:endParaRPr lang="en-US" b="1" dirty="0">
              <a:solidFill>
                <a:schemeClr val="tx2"/>
              </a:solidFill>
            </a:endParaRPr>
          </a:p>
        </p:txBody>
      </p:sp>
      <p:pic>
        <p:nvPicPr>
          <p:cNvPr id="7" name="صورة 6"/>
          <p:cNvPicPr>
            <a:picLocks noChangeAspect="1"/>
          </p:cNvPicPr>
          <p:nvPr/>
        </p:nvPicPr>
        <p:blipFill>
          <a:blip r:embed="rId3"/>
          <a:stretch>
            <a:fillRect/>
          </a:stretch>
        </p:blipFill>
        <p:spPr>
          <a:xfrm>
            <a:off x="678039" y="2134481"/>
            <a:ext cx="2324100" cy="581025"/>
          </a:xfrm>
          <a:prstGeom prst="rect">
            <a:avLst/>
          </a:prstGeom>
        </p:spPr>
      </p:pic>
      <p:sp>
        <p:nvSpPr>
          <p:cNvPr id="8" name="مربع نص 7"/>
          <p:cNvSpPr txBox="1"/>
          <p:nvPr/>
        </p:nvSpPr>
        <p:spPr>
          <a:xfrm>
            <a:off x="587022" y="1433689"/>
            <a:ext cx="5339645" cy="523220"/>
          </a:xfrm>
          <a:prstGeom prst="rect">
            <a:avLst/>
          </a:prstGeom>
          <a:noFill/>
        </p:spPr>
        <p:txBody>
          <a:bodyPr wrap="square" rtlCol="0">
            <a:spAutoFit/>
          </a:bodyPr>
          <a:lstStyle/>
          <a:p>
            <a:r>
              <a:rPr lang="en-US" dirty="0"/>
              <a:t>Its idea is based on the sum of the squares of the differences between each of the eight values of the matrix</a:t>
            </a:r>
          </a:p>
        </p:txBody>
      </p:sp>
    </p:spTree>
    <p:extLst>
      <p:ext uri="{BB962C8B-B14F-4D97-AF65-F5344CB8AC3E}">
        <p14:creationId xmlns:p14="http://schemas.microsoft.com/office/powerpoint/2010/main" val="5899267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p:cNvPicPr>
            <a:picLocks noChangeAspect="1"/>
          </p:cNvPicPr>
          <p:nvPr/>
        </p:nvPicPr>
        <p:blipFill>
          <a:blip r:embed="rId2"/>
          <a:stretch>
            <a:fillRect/>
          </a:stretch>
        </p:blipFill>
        <p:spPr>
          <a:xfrm>
            <a:off x="2843212" y="1219200"/>
            <a:ext cx="3457575" cy="2705100"/>
          </a:xfrm>
          <a:prstGeom prst="rect">
            <a:avLst/>
          </a:prstGeom>
        </p:spPr>
      </p:pic>
      <p:pic>
        <p:nvPicPr>
          <p:cNvPr id="6" name="صورة 5">
            <a:extLst>
              <a:ext uri="{FF2B5EF4-FFF2-40B4-BE49-F238E27FC236}">
                <a16:creationId xmlns="" xmlns:a16="http://schemas.microsoft.com/office/drawing/2014/main" id="{DF884EA7-3A0D-4DCF-AAD7-507C402E0BA8}"/>
              </a:ext>
            </a:extLst>
          </p:cNvPr>
          <p:cNvPicPr>
            <a:picLocks noChangeAspect="1"/>
          </p:cNvPicPr>
          <p:nvPr/>
        </p:nvPicPr>
        <p:blipFill>
          <a:blip r:embed="rId3"/>
          <a:stretch>
            <a:fillRect/>
          </a:stretch>
        </p:blipFill>
        <p:spPr>
          <a:xfrm>
            <a:off x="201208" y="284534"/>
            <a:ext cx="1923292" cy="423673"/>
          </a:xfrm>
          <a:prstGeom prst="rect">
            <a:avLst/>
          </a:prstGeom>
        </p:spPr>
      </p:pic>
      <p:sp>
        <p:nvSpPr>
          <p:cNvPr id="7" name="Rounded Rectangle 6"/>
          <p:cNvSpPr/>
          <p:nvPr/>
        </p:nvSpPr>
        <p:spPr>
          <a:xfrm>
            <a:off x="2430111" y="270406"/>
            <a:ext cx="6016976" cy="5305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lvl="0" indent="0">
              <a:spcAft>
                <a:spcPts val="1600"/>
              </a:spcAft>
            </a:pPr>
            <a:r>
              <a:rPr lang="en-US" b="1" dirty="0" smtClean="0">
                <a:solidFill>
                  <a:schemeClr val="tx2"/>
                </a:solidFill>
              </a:rPr>
              <a:t>Non max-suppression</a:t>
            </a:r>
            <a:endParaRPr lang="en-US" b="1" dirty="0">
              <a:solidFill>
                <a:schemeClr val="tx2"/>
              </a:solidFill>
            </a:endParaRPr>
          </a:p>
        </p:txBody>
      </p:sp>
    </p:spTree>
    <p:extLst>
      <p:ext uri="{BB962C8B-B14F-4D97-AF65-F5344CB8AC3E}">
        <p14:creationId xmlns:p14="http://schemas.microsoft.com/office/powerpoint/2010/main" val="31373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 xmlns:a16="http://schemas.microsoft.com/office/drawing/2014/main" id="{DF884EA7-3A0D-4DCF-AAD7-507C402E0BA8}"/>
              </a:ext>
            </a:extLst>
          </p:cNvPr>
          <p:cNvPicPr>
            <a:picLocks noChangeAspect="1"/>
          </p:cNvPicPr>
          <p:nvPr/>
        </p:nvPicPr>
        <p:blipFill>
          <a:blip r:embed="rId2"/>
          <a:stretch>
            <a:fillRect/>
          </a:stretch>
        </p:blipFill>
        <p:spPr>
          <a:xfrm>
            <a:off x="201208" y="284534"/>
            <a:ext cx="1923292" cy="423673"/>
          </a:xfrm>
          <a:prstGeom prst="rect">
            <a:avLst/>
          </a:prstGeom>
        </p:spPr>
      </p:pic>
      <p:sp>
        <p:nvSpPr>
          <p:cNvPr id="6" name="Rounded Rectangle 6"/>
          <p:cNvSpPr/>
          <p:nvPr/>
        </p:nvSpPr>
        <p:spPr>
          <a:xfrm>
            <a:off x="2430111" y="270406"/>
            <a:ext cx="6016976" cy="5305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lvl="0" indent="0">
              <a:spcAft>
                <a:spcPts val="1600"/>
              </a:spcAft>
            </a:pPr>
            <a:r>
              <a:rPr lang="en-US" b="1" dirty="0" smtClean="0">
                <a:solidFill>
                  <a:schemeClr val="tx2"/>
                </a:solidFill>
              </a:rPr>
              <a:t>Non max-suppression</a:t>
            </a:r>
            <a:endParaRPr lang="en-US" b="1" dirty="0">
              <a:solidFill>
                <a:schemeClr val="tx2"/>
              </a:solidFill>
            </a:endParaRPr>
          </a:p>
        </p:txBody>
      </p:sp>
      <p:sp>
        <p:nvSpPr>
          <p:cNvPr id="7" name="مستطيل 6"/>
          <p:cNvSpPr/>
          <p:nvPr/>
        </p:nvSpPr>
        <p:spPr>
          <a:xfrm>
            <a:off x="294704" y="1518008"/>
            <a:ext cx="3659592" cy="1815882"/>
          </a:xfrm>
          <a:prstGeom prst="rect">
            <a:avLst/>
          </a:prstGeom>
        </p:spPr>
        <p:txBody>
          <a:bodyPr wrap="square">
            <a:spAutoFit/>
          </a:bodyPr>
          <a:lstStyle/>
          <a:p>
            <a:r>
              <a:rPr lang="en-US" dirty="0"/>
              <a:t>non Maximum Suppression (NMS) is a technique used in many computer vision algorithms. It is a class of algorithms to select one entity (e.g. bounding boxes) out of many overlapping entities. ... Most object detection algorithms use NMS to whittle down a large number of detected rectangles to a few.</a:t>
            </a:r>
          </a:p>
        </p:txBody>
      </p:sp>
      <p:pic>
        <p:nvPicPr>
          <p:cNvPr id="8" name="صورة 7"/>
          <p:cNvPicPr>
            <a:picLocks noChangeAspect="1"/>
          </p:cNvPicPr>
          <p:nvPr/>
        </p:nvPicPr>
        <p:blipFill>
          <a:blip r:embed="rId3"/>
          <a:stretch>
            <a:fillRect/>
          </a:stretch>
        </p:blipFill>
        <p:spPr>
          <a:xfrm>
            <a:off x="3954296" y="1149599"/>
            <a:ext cx="4852634" cy="2552700"/>
          </a:xfrm>
          <a:prstGeom prst="rect">
            <a:avLst/>
          </a:prstGeom>
        </p:spPr>
      </p:pic>
    </p:spTree>
    <p:extLst>
      <p:ext uri="{BB962C8B-B14F-4D97-AF65-F5344CB8AC3E}">
        <p14:creationId xmlns:p14="http://schemas.microsoft.com/office/powerpoint/2010/main" val="15166813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 xmlns:a16="http://schemas.microsoft.com/office/drawing/2014/main" id="{DF884EA7-3A0D-4DCF-AAD7-507C402E0BA8}"/>
              </a:ext>
            </a:extLst>
          </p:cNvPr>
          <p:cNvPicPr>
            <a:picLocks noChangeAspect="1"/>
          </p:cNvPicPr>
          <p:nvPr/>
        </p:nvPicPr>
        <p:blipFill>
          <a:blip r:embed="rId2"/>
          <a:stretch>
            <a:fillRect/>
          </a:stretch>
        </p:blipFill>
        <p:spPr>
          <a:xfrm>
            <a:off x="201208" y="284534"/>
            <a:ext cx="1923292" cy="423673"/>
          </a:xfrm>
          <a:prstGeom prst="rect">
            <a:avLst/>
          </a:prstGeom>
        </p:spPr>
      </p:pic>
      <p:sp>
        <p:nvSpPr>
          <p:cNvPr id="6" name="Rounded Rectangle 6"/>
          <p:cNvSpPr/>
          <p:nvPr/>
        </p:nvSpPr>
        <p:spPr>
          <a:xfrm>
            <a:off x="2430111" y="270406"/>
            <a:ext cx="6016976" cy="5305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lvl="0" indent="0">
              <a:spcAft>
                <a:spcPts val="1600"/>
              </a:spcAft>
            </a:pPr>
            <a:r>
              <a:rPr lang="en-US" b="1" dirty="0" smtClean="0">
                <a:solidFill>
                  <a:schemeClr val="tx2"/>
                </a:solidFill>
              </a:rPr>
              <a:t>Non max-suppression</a:t>
            </a:r>
            <a:endParaRPr lang="en-US" b="1" dirty="0">
              <a:solidFill>
                <a:schemeClr val="tx2"/>
              </a:solidFill>
            </a:endParaRPr>
          </a:p>
        </p:txBody>
      </p:sp>
      <p:pic>
        <p:nvPicPr>
          <p:cNvPr id="7" name="صورة 6"/>
          <p:cNvPicPr>
            <a:picLocks noChangeAspect="1"/>
          </p:cNvPicPr>
          <p:nvPr/>
        </p:nvPicPr>
        <p:blipFill>
          <a:blip r:embed="rId3"/>
          <a:stretch>
            <a:fillRect/>
          </a:stretch>
        </p:blipFill>
        <p:spPr>
          <a:xfrm>
            <a:off x="201208" y="1547283"/>
            <a:ext cx="3495675" cy="2590800"/>
          </a:xfrm>
          <a:prstGeom prst="rect">
            <a:avLst/>
          </a:prstGeom>
        </p:spPr>
      </p:pic>
      <p:sp>
        <p:nvSpPr>
          <p:cNvPr id="8" name="مستطيل 7"/>
          <p:cNvSpPr/>
          <p:nvPr/>
        </p:nvSpPr>
        <p:spPr>
          <a:xfrm>
            <a:off x="3663245" y="979976"/>
            <a:ext cx="5480755" cy="3323987"/>
          </a:xfrm>
          <a:prstGeom prst="rect">
            <a:avLst/>
          </a:prstGeom>
        </p:spPr>
        <p:txBody>
          <a:bodyPr wrap="square">
            <a:spAutoFit/>
          </a:bodyPr>
          <a:lstStyle/>
          <a:p>
            <a:r>
              <a:rPr lang="en-US" dirty="0"/>
              <a:t>The steps for this command are as follows:</a:t>
            </a:r>
          </a:p>
          <a:p>
            <a:r>
              <a:rPr lang="en-US" dirty="0"/>
              <a:t>First, the Pc of all points around the vehicle is calculated</a:t>
            </a:r>
          </a:p>
          <a:p>
            <a:r>
              <a:rPr lang="en-US" dirty="0"/>
              <a:t>o All squares with a low probability are excluded (for example less than 6.0), and only those with the appropriate probability are preserved.</a:t>
            </a:r>
          </a:p>
          <a:p>
            <a:r>
              <a:rPr lang="en-US" dirty="0"/>
              <a:t>o Assuming that we find an example of 10 squares with good probability around the car, then we hold each square separately, and calculate the IOU with the rest of the nine squares,</a:t>
            </a:r>
          </a:p>
          <a:p>
            <a:r>
              <a:rPr lang="en-US" dirty="0"/>
              <a:t>This is to determine the extent to which each square matches the rest of the squares, and if we find that there is a large IOU between two squares, one of them is excluded</a:t>
            </a:r>
          </a:p>
          <a:p>
            <a:r>
              <a:rPr lang="en-US" dirty="0"/>
              <a:t>The reason for this is that when the value of the IOU is large between two squares, it means that it is almost identical on the car, and this means that one of them is sufficient and the second</a:t>
            </a:r>
          </a:p>
          <a:p>
            <a:r>
              <a:rPr lang="en-US" dirty="0"/>
              <a:t>We don't want it</a:t>
            </a:r>
          </a:p>
        </p:txBody>
      </p:sp>
    </p:spTree>
    <p:extLst>
      <p:ext uri="{BB962C8B-B14F-4D97-AF65-F5344CB8AC3E}">
        <p14:creationId xmlns:p14="http://schemas.microsoft.com/office/powerpoint/2010/main" val="3032947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 xmlns:a16="http://schemas.microsoft.com/office/drawing/2014/main" id="{DF884EA7-3A0D-4DCF-AAD7-507C402E0BA8}"/>
              </a:ext>
            </a:extLst>
          </p:cNvPr>
          <p:cNvPicPr>
            <a:picLocks noChangeAspect="1"/>
          </p:cNvPicPr>
          <p:nvPr/>
        </p:nvPicPr>
        <p:blipFill>
          <a:blip r:embed="rId2"/>
          <a:stretch>
            <a:fillRect/>
          </a:stretch>
        </p:blipFill>
        <p:spPr>
          <a:xfrm>
            <a:off x="201208" y="284534"/>
            <a:ext cx="1923292" cy="423673"/>
          </a:xfrm>
          <a:prstGeom prst="rect">
            <a:avLst/>
          </a:prstGeom>
        </p:spPr>
      </p:pic>
      <p:sp>
        <p:nvSpPr>
          <p:cNvPr id="6" name="Rounded Rectangle 6"/>
          <p:cNvSpPr/>
          <p:nvPr/>
        </p:nvSpPr>
        <p:spPr>
          <a:xfrm>
            <a:off x="2430111" y="270406"/>
            <a:ext cx="6016976" cy="5305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lvl="0" indent="0">
              <a:spcAft>
                <a:spcPts val="1600"/>
              </a:spcAft>
            </a:pPr>
            <a:r>
              <a:rPr lang="en-US" b="1" dirty="0">
                <a:solidFill>
                  <a:schemeClr val="tx2"/>
                </a:solidFill>
              </a:rPr>
              <a:t>Anchor box</a:t>
            </a:r>
          </a:p>
        </p:txBody>
      </p:sp>
      <p:sp>
        <p:nvSpPr>
          <p:cNvPr id="7" name="مستطيل 6"/>
          <p:cNvSpPr/>
          <p:nvPr/>
        </p:nvSpPr>
        <p:spPr>
          <a:xfrm>
            <a:off x="649111" y="1252242"/>
            <a:ext cx="2376311" cy="2462213"/>
          </a:xfrm>
          <a:prstGeom prst="rect">
            <a:avLst/>
          </a:prstGeom>
        </p:spPr>
        <p:txBody>
          <a:bodyPr wrap="square">
            <a:spAutoFit/>
          </a:bodyPr>
          <a:lstStyle/>
          <a:p>
            <a:r>
              <a:rPr lang="en-US" dirty="0"/>
              <a:t>Anchor box method</a:t>
            </a:r>
          </a:p>
          <a:p>
            <a:r>
              <a:rPr lang="en-US" dirty="0"/>
              <a:t>The idea is to define a number of boxes or frames. The dimensions of which are commensurate with the dimensions of the parts that we want to see in the image.</a:t>
            </a:r>
          </a:p>
          <a:p>
            <a:r>
              <a:rPr lang="en-US" dirty="0"/>
              <a:t>So if we in the picture we want the algorithm to discover pedestrians + cars</a:t>
            </a:r>
          </a:p>
        </p:txBody>
      </p:sp>
      <p:pic>
        <p:nvPicPr>
          <p:cNvPr id="8" name="صورة 7"/>
          <p:cNvPicPr>
            <a:picLocks noChangeAspect="1"/>
          </p:cNvPicPr>
          <p:nvPr/>
        </p:nvPicPr>
        <p:blipFill>
          <a:blip r:embed="rId3"/>
          <a:stretch>
            <a:fillRect/>
          </a:stretch>
        </p:blipFill>
        <p:spPr>
          <a:xfrm>
            <a:off x="3406599" y="1116775"/>
            <a:ext cx="1743075" cy="1971675"/>
          </a:xfrm>
          <a:prstGeom prst="rect">
            <a:avLst/>
          </a:prstGeom>
        </p:spPr>
      </p:pic>
      <p:pic>
        <p:nvPicPr>
          <p:cNvPr id="9" name="صورة 8"/>
          <p:cNvPicPr>
            <a:picLocks noChangeAspect="1"/>
          </p:cNvPicPr>
          <p:nvPr/>
        </p:nvPicPr>
        <p:blipFill>
          <a:blip r:embed="rId4"/>
          <a:stretch>
            <a:fillRect/>
          </a:stretch>
        </p:blipFill>
        <p:spPr>
          <a:xfrm>
            <a:off x="5149674" y="1197473"/>
            <a:ext cx="3448050" cy="1285875"/>
          </a:xfrm>
          <a:prstGeom prst="rect">
            <a:avLst/>
          </a:prstGeom>
        </p:spPr>
      </p:pic>
    </p:spTree>
    <p:extLst>
      <p:ext uri="{BB962C8B-B14F-4D97-AF65-F5344CB8AC3E}">
        <p14:creationId xmlns:p14="http://schemas.microsoft.com/office/powerpoint/2010/main" val="20760960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 xmlns:a16="http://schemas.microsoft.com/office/drawing/2014/main" id="{DF884EA7-3A0D-4DCF-AAD7-507C402E0BA8}"/>
              </a:ext>
            </a:extLst>
          </p:cNvPr>
          <p:cNvPicPr>
            <a:picLocks noChangeAspect="1"/>
          </p:cNvPicPr>
          <p:nvPr/>
        </p:nvPicPr>
        <p:blipFill>
          <a:blip r:embed="rId2"/>
          <a:stretch>
            <a:fillRect/>
          </a:stretch>
        </p:blipFill>
        <p:spPr>
          <a:xfrm>
            <a:off x="201208" y="284534"/>
            <a:ext cx="1923292" cy="423673"/>
          </a:xfrm>
          <a:prstGeom prst="rect">
            <a:avLst/>
          </a:prstGeom>
        </p:spPr>
      </p:pic>
      <p:sp>
        <p:nvSpPr>
          <p:cNvPr id="6" name="Rounded Rectangle 6"/>
          <p:cNvSpPr/>
          <p:nvPr/>
        </p:nvSpPr>
        <p:spPr>
          <a:xfrm>
            <a:off x="2430111" y="270406"/>
            <a:ext cx="6016976" cy="5305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lvl="0" indent="0">
              <a:spcAft>
                <a:spcPts val="1600"/>
              </a:spcAft>
            </a:pPr>
            <a:r>
              <a:rPr lang="en-US" b="1" dirty="0">
                <a:solidFill>
                  <a:schemeClr val="tx2"/>
                </a:solidFill>
              </a:rPr>
              <a:t>Anchor box</a:t>
            </a:r>
          </a:p>
        </p:txBody>
      </p:sp>
      <p:pic>
        <p:nvPicPr>
          <p:cNvPr id="7" name="صورة 6"/>
          <p:cNvPicPr>
            <a:picLocks noChangeAspect="1"/>
          </p:cNvPicPr>
          <p:nvPr/>
        </p:nvPicPr>
        <p:blipFill>
          <a:blip r:embed="rId3"/>
          <a:stretch>
            <a:fillRect/>
          </a:stretch>
        </p:blipFill>
        <p:spPr>
          <a:xfrm>
            <a:off x="1388533" y="1173338"/>
            <a:ext cx="4481689" cy="2819400"/>
          </a:xfrm>
          <a:prstGeom prst="rect">
            <a:avLst/>
          </a:prstGeom>
        </p:spPr>
      </p:pic>
    </p:spTree>
    <p:extLst>
      <p:ext uri="{BB962C8B-B14F-4D97-AF65-F5344CB8AC3E}">
        <p14:creationId xmlns:p14="http://schemas.microsoft.com/office/powerpoint/2010/main" val="3643783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5" name="صورة 4">
            <a:extLst>
              <a:ext uri="{FF2B5EF4-FFF2-40B4-BE49-F238E27FC236}">
                <a16:creationId xmlns="" xmlns:a16="http://schemas.microsoft.com/office/drawing/2014/main" id="{FBA5D195-6EC5-4027-91E2-1269F1CDC171}"/>
              </a:ext>
            </a:extLst>
          </p:cNvPr>
          <p:cNvPicPr>
            <a:picLocks noChangeAspect="1"/>
          </p:cNvPicPr>
          <p:nvPr/>
        </p:nvPicPr>
        <p:blipFill>
          <a:blip r:embed="rId3"/>
          <a:stretch>
            <a:fillRect/>
          </a:stretch>
        </p:blipFill>
        <p:spPr>
          <a:xfrm>
            <a:off x="91815" y="0"/>
            <a:ext cx="1923292" cy="423673"/>
          </a:xfrm>
          <a:prstGeom prst="rect">
            <a:avLst/>
          </a:prstGeom>
        </p:spPr>
      </p:pic>
      <p:sp>
        <p:nvSpPr>
          <p:cNvPr id="4" name="Google Shape;229;p37"/>
          <p:cNvSpPr/>
          <p:nvPr/>
        </p:nvSpPr>
        <p:spPr>
          <a:xfrm rot="5400000">
            <a:off x="4286714" y="-83255"/>
            <a:ext cx="45719" cy="232582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p:cNvSpPr/>
          <p:nvPr/>
        </p:nvSpPr>
        <p:spPr>
          <a:xfrm>
            <a:off x="3322796" y="512531"/>
            <a:ext cx="2409634" cy="461665"/>
          </a:xfrm>
          <a:prstGeom prst="rect">
            <a:avLst/>
          </a:prstGeom>
        </p:spPr>
        <p:txBody>
          <a:bodyPr wrap="none">
            <a:spAutoFit/>
          </a:bodyPr>
          <a:lstStyle/>
          <a:p>
            <a:pPr algn="ctr"/>
            <a:r>
              <a:rPr lang="en-US" sz="2400" dirty="0"/>
              <a:t>O</a:t>
            </a:r>
            <a:r>
              <a:rPr lang="en-US" sz="2400" dirty="0" smtClean="0"/>
              <a:t>bject detection</a:t>
            </a:r>
            <a:endParaRPr lang="en-US" sz="2200" b="1" dirty="0">
              <a:solidFill>
                <a:schemeClr val="dk2"/>
              </a:solidFill>
              <a:latin typeface="Source Sans Pro"/>
              <a:ea typeface="Source Sans Pro"/>
              <a:cs typeface="Source Sans Pro"/>
              <a:sym typeface="Source Sans Pro"/>
            </a:endParaRPr>
          </a:p>
        </p:txBody>
      </p:sp>
      <p:sp>
        <p:nvSpPr>
          <p:cNvPr id="7" name="Google Shape;202;p35"/>
          <p:cNvSpPr txBox="1">
            <a:spLocks/>
          </p:cNvSpPr>
          <p:nvPr/>
        </p:nvSpPr>
        <p:spPr>
          <a:xfrm>
            <a:off x="441774" y="1646997"/>
            <a:ext cx="467541" cy="469748"/>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dirty="0" smtClean="0"/>
              <a:t>01</a:t>
            </a:r>
            <a:endParaRPr lang="en" dirty="0"/>
          </a:p>
        </p:txBody>
      </p:sp>
      <p:sp>
        <p:nvSpPr>
          <p:cNvPr id="8" name="Google Shape;203;p35"/>
          <p:cNvSpPr txBox="1">
            <a:spLocks noGrp="1"/>
          </p:cNvSpPr>
          <p:nvPr>
            <p:ph type="subTitle" idx="1"/>
          </p:nvPr>
        </p:nvSpPr>
        <p:spPr>
          <a:xfrm>
            <a:off x="815794" y="1646997"/>
            <a:ext cx="2524200" cy="682019"/>
          </a:xfrm>
          <a:prstGeom prst="rect">
            <a:avLst/>
          </a:prstGeom>
        </p:spPr>
        <p:txBody>
          <a:bodyPr spcFirstLastPara="1" wrap="square" lIns="91425" tIns="91425" rIns="91425" bIns="91425" anchor="t" anchorCtr="0">
            <a:noAutofit/>
          </a:bodyPr>
          <a:lstStyle/>
          <a:p>
            <a:pPr marL="0" lvl="0" indent="0">
              <a:spcAft>
                <a:spcPts val="1600"/>
              </a:spcAft>
            </a:pPr>
            <a:r>
              <a:rPr lang="en-US" sz="2400" b="1" dirty="0" smtClean="0">
                <a:solidFill>
                  <a:schemeClr val="tx2"/>
                </a:solidFill>
              </a:rPr>
              <a:t>Object detection</a:t>
            </a:r>
            <a:endParaRPr lang="en-US" sz="2400" b="1" dirty="0">
              <a:solidFill>
                <a:schemeClr val="tx2"/>
              </a:solidFill>
            </a:endParaRPr>
          </a:p>
        </p:txBody>
      </p:sp>
      <p:sp>
        <p:nvSpPr>
          <p:cNvPr id="9" name="Google Shape;208;p35"/>
          <p:cNvSpPr txBox="1">
            <a:spLocks/>
          </p:cNvSpPr>
          <p:nvPr/>
        </p:nvSpPr>
        <p:spPr>
          <a:xfrm>
            <a:off x="3632895" y="1820654"/>
            <a:ext cx="521419" cy="361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dirty="0" smtClean="0"/>
              <a:t>02</a:t>
            </a:r>
            <a:endParaRPr lang="en" dirty="0"/>
          </a:p>
        </p:txBody>
      </p:sp>
      <p:sp>
        <p:nvSpPr>
          <p:cNvPr id="10" name="Google Shape;209;p35"/>
          <p:cNvSpPr txBox="1">
            <a:spLocks/>
          </p:cNvSpPr>
          <p:nvPr/>
        </p:nvSpPr>
        <p:spPr>
          <a:xfrm>
            <a:off x="4718720" y="3783306"/>
            <a:ext cx="2100224" cy="57148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sz="2000" b="1" dirty="0">
                <a:solidFill>
                  <a:schemeClr val="tx2"/>
                </a:solidFill>
              </a:rPr>
              <a:t>Intersection over Union</a:t>
            </a:r>
            <a:endParaRPr lang="en-US" sz="2000" dirty="0">
              <a:solidFill>
                <a:schemeClr val="tx2"/>
              </a:solidFill>
            </a:endParaRPr>
          </a:p>
        </p:txBody>
      </p:sp>
      <p:sp>
        <p:nvSpPr>
          <p:cNvPr id="11" name="Google Shape;214;p35"/>
          <p:cNvSpPr/>
          <p:nvPr/>
        </p:nvSpPr>
        <p:spPr>
          <a:xfrm>
            <a:off x="886455" y="1646997"/>
            <a:ext cx="45719" cy="577876"/>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6;p35"/>
          <p:cNvSpPr/>
          <p:nvPr/>
        </p:nvSpPr>
        <p:spPr>
          <a:xfrm>
            <a:off x="4393225" y="1632817"/>
            <a:ext cx="45719" cy="619699"/>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2;p35"/>
          <p:cNvSpPr txBox="1">
            <a:spLocks/>
          </p:cNvSpPr>
          <p:nvPr/>
        </p:nvSpPr>
        <p:spPr>
          <a:xfrm>
            <a:off x="300907" y="4040052"/>
            <a:ext cx="595048" cy="33371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dirty="0" smtClean="0"/>
              <a:t>05</a:t>
            </a:r>
            <a:endParaRPr lang="en" dirty="0"/>
          </a:p>
        </p:txBody>
      </p:sp>
      <p:sp>
        <p:nvSpPr>
          <p:cNvPr id="14" name="Google Shape;202;p35"/>
          <p:cNvSpPr txBox="1">
            <a:spLocks/>
          </p:cNvSpPr>
          <p:nvPr/>
        </p:nvSpPr>
        <p:spPr>
          <a:xfrm>
            <a:off x="3770491" y="3078763"/>
            <a:ext cx="383823" cy="420583"/>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dirty="0" smtClean="0"/>
              <a:t>04</a:t>
            </a:r>
            <a:endParaRPr lang="en" dirty="0"/>
          </a:p>
        </p:txBody>
      </p:sp>
      <p:sp>
        <p:nvSpPr>
          <p:cNvPr id="15" name="Google Shape;214;p35"/>
          <p:cNvSpPr/>
          <p:nvPr/>
        </p:nvSpPr>
        <p:spPr>
          <a:xfrm>
            <a:off x="4418212" y="3025490"/>
            <a:ext cx="45719" cy="463505"/>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4;p35"/>
          <p:cNvSpPr/>
          <p:nvPr/>
        </p:nvSpPr>
        <p:spPr>
          <a:xfrm>
            <a:off x="904510" y="2721976"/>
            <a:ext cx="45719" cy="604716"/>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3;p35"/>
          <p:cNvSpPr txBox="1">
            <a:spLocks/>
          </p:cNvSpPr>
          <p:nvPr/>
        </p:nvSpPr>
        <p:spPr>
          <a:xfrm>
            <a:off x="643327" y="3739627"/>
            <a:ext cx="2524200" cy="7687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200"/>
              <a:buFont typeface="Source Sans Pro"/>
              <a:buNone/>
              <a:defRPr sz="22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2200"/>
              <a:buFont typeface="Source Sans Pro"/>
              <a:buNone/>
              <a:defRPr sz="22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2200"/>
              <a:buFont typeface="Source Sans Pro"/>
              <a:buNone/>
              <a:defRPr sz="22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2200"/>
              <a:buFont typeface="Source Sans Pro"/>
              <a:buNone/>
              <a:defRPr sz="22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2200"/>
              <a:buFont typeface="Source Sans Pro"/>
              <a:buNone/>
              <a:defRPr sz="22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2200"/>
              <a:buFont typeface="Source Sans Pro"/>
              <a:buNone/>
              <a:defRPr sz="22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2200"/>
              <a:buFont typeface="Source Sans Pro"/>
              <a:buNone/>
              <a:defRPr sz="22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2200"/>
              <a:buFont typeface="Source Sans Pro"/>
              <a:buNone/>
              <a:defRPr sz="22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2200"/>
              <a:buFont typeface="Source Sans Pro"/>
              <a:buNone/>
              <a:defRPr sz="22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US" sz="1800" b="1" dirty="0">
                <a:solidFill>
                  <a:schemeClr val="tx2"/>
                </a:solidFill>
                <a:latin typeface="Noto Naskh Arabic UI"/>
              </a:rPr>
              <a:t>Non-max suppression</a:t>
            </a:r>
            <a:endParaRPr lang="en-US" sz="1800" dirty="0"/>
          </a:p>
        </p:txBody>
      </p:sp>
      <p:sp>
        <p:nvSpPr>
          <p:cNvPr id="18" name="Google Shape;203;p35"/>
          <p:cNvSpPr txBox="1">
            <a:spLocks/>
          </p:cNvSpPr>
          <p:nvPr/>
        </p:nvSpPr>
        <p:spPr>
          <a:xfrm>
            <a:off x="815794" y="2794540"/>
            <a:ext cx="227959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200"/>
              <a:buFont typeface="Source Sans Pro"/>
              <a:buNone/>
              <a:defRPr sz="22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2200"/>
              <a:buFont typeface="Source Sans Pro"/>
              <a:buNone/>
              <a:defRPr sz="22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2200"/>
              <a:buFont typeface="Source Sans Pro"/>
              <a:buNone/>
              <a:defRPr sz="22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2200"/>
              <a:buFont typeface="Source Sans Pro"/>
              <a:buNone/>
              <a:defRPr sz="22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2200"/>
              <a:buFont typeface="Source Sans Pro"/>
              <a:buNone/>
              <a:defRPr sz="22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2200"/>
              <a:buFont typeface="Source Sans Pro"/>
              <a:buNone/>
              <a:defRPr sz="22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2200"/>
              <a:buFont typeface="Source Sans Pro"/>
              <a:buNone/>
              <a:defRPr sz="22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2200"/>
              <a:buFont typeface="Source Sans Pro"/>
              <a:buNone/>
              <a:defRPr sz="22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2200"/>
              <a:buFont typeface="Source Sans Pro"/>
              <a:buNone/>
              <a:defRPr sz="2200" b="0" i="0" u="none" strike="noStrike" cap="none">
                <a:solidFill>
                  <a:schemeClr val="dk2"/>
                </a:solidFill>
                <a:latin typeface="Source Sans Pro"/>
                <a:ea typeface="Source Sans Pro"/>
                <a:cs typeface="Source Sans Pro"/>
                <a:sym typeface="Source Sans Pro"/>
              </a:defRPr>
            </a:lvl9pPr>
          </a:lstStyle>
          <a:p>
            <a:pPr marL="0" lvl="0" indent="0">
              <a:spcAft>
                <a:spcPts val="1600"/>
              </a:spcAft>
            </a:pPr>
            <a:r>
              <a:rPr lang="en-US" sz="1800" b="1" dirty="0" smtClean="0">
                <a:solidFill>
                  <a:schemeClr val="tx2"/>
                </a:solidFill>
              </a:rPr>
              <a:t>Yolo</a:t>
            </a:r>
            <a:endParaRPr lang="en-US" sz="1800" b="1" dirty="0">
              <a:solidFill>
                <a:schemeClr val="tx2"/>
              </a:solidFill>
            </a:endParaRPr>
          </a:p>
        </p:txBody>
      </p:sp>
      <p:sp>
        <p:nvSpPr>
          <p:cNvPr id="20" name="Google Shape;202;p35"/>
          <p:cNvSpPr txBox="1">
            <a:spLocks/>
          </p:cNvSpPr>
          <p:nvPr/>
        </p:nvSpPr>
        <p:spPr>
          <a:xfrm>
            <a:off x="3786435" y="3974972"/>
            <a:ext cx="383823" cy="420583"/>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dirty="0" smtClean="0"/>
              <a:t>06</a:t>
            </a:r>
            <a:endParaRPr lang="en" dirty="0"/>
          </a:p>
        </p:txBody>
      </p:sp>
      <p:sp>
        <p:nvSpPr>
          <p:cNvPr id="21" name="Google Shape;214;p35"/>
          <p:cNvSpPr/>
          <p:nvPr/>
        </p:nvSpPr>
        <p:spPr>
          <a:xfrm>
            <a:off x="4441071" y="3903942"/>
            <a:ext cx="45719" cy="463505"/>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مربع نص 1"/>
          <p:cNvSpPr txBox="1"/>
          <p:nvPr/>
        </p:nvSpPr>
        <p:spPr>
          <a:xfrm>
            <a:off x="4682318" y="1646997"/>
            <a:ext cx="2011993" cy="584775"/>
          </a:xfrm>
          <a:prstGeom prst="rect">
            <a:avLst/>
          </a:prstGeom>
          <a:noFill/>
        </p:spPr>
        <p:txBody>
          <a:bodyPr wrap="square" rtlCol="0">
            <a:spAutoFit/>
          </a:bodyPr>
          <a:lstStyle/>
          <a:p>
            <a:r>
              <a:rPr lang="en-US" sz="1600" b="1" dirty="0">
                <a:solidFill>
                  <a:schemeClr val="tx2"/>
                </a:solidFill>
              </a:rPr>
              <a:t>Object detection with classification</a:t>
            </a:r>
          </a:p>
        </p:txBody>
      </p:sp>
      <p:sp>
        <p:nvSpPr>
          <p:cNvPr id="22" name="Google Shape;214;p35"/>
          <p:cNvSpPr/>
          <p:nvPr/>
        </p:nvSpPr>
        <p:spPr>
          <a:xfrm>
            <a:off x="929049" y="3841837"/>
            <a:ext cx="45719" cy="604716"/>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3;p35"/>
          <p:cNvSpPr txBox="1">
            <a:spLocks/>
          </p:cNvSpPr>
          <p:nvPr/>
        </p:nvSpPr>
        <p:spPr>
          <a:xfrm>
            <a:off x="4804432" y="2970892"/>
            <a:ext cx="227959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200"/>
              <a:buFont typeface="Source Sans Pro"/>
              <a:buNone/>
              <a:defRPr sz="22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2200"/>
              <a:buFont typeface="Source Sans Pro"/>
              <a:buNone/>
              <a:defRPr sz="22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2200"/>
              <a:buFont typeface="Source Sans Pro"/>
              <a:buNone/>
              <a:defRPr sz="22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2200"/>
              <a:buFont typeface="Source Sans Pro"/>
              <a:buNone/>
              <a:defRPr sz="22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2200"/>
              <a:buFont typeface="Source Sans Pro"/>
              <a:buNone/>
              <a:defRPr sz="22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2200"/>
              <a:buFont typeface="Source Sans Pro"/>
              <a:buNone/>
              <a:defRPr sz="22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2200"/>
              <a:buFont typeface="Source Sans Pro"/>
              <a:buNone/>
              <a:defRPr sz="22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2200"/>
              <a:buFont typeface="Source Sans Pro"/>
              <a:buNone/>
              <a:defRPr sz="22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2200"/>
              <a:buFont typeface="Source Sans Pro"/>
              <a:buNone/>
              <a:defRPr sz="2200" b="0" i="0" u="none" strike="noStrike" cap="none">
                <a:solidFill>
                  <a:schemeClr val="dk2"/>
                </a:solidFill>
                <a:latin typeface="Source Sans Pro"/>
                <a:ea typeface="Source Sans Pro"/>
                <a:cs typeface="Source Sans Pro"/>
                <a:sym typeface="Source Sans Pro"/>
              </a:defRPr>
            </a:lvl9pPr>
          </a:lstStyle>
          <a:p>
            <a:pPr marL="0" lvl="0" indent="0">
              <a:spcAft>
                <a:spcPts val="1600"/>
              </a:spcAft>
            </a:pPr>
            <a:r>
              <a:rPr lang="en-US" sz="1800" b="1" dirty="0">
                <a:solidFill>
                  <a:schemeClr val="tx2"/>
                </a:solidFill>
              </a:rPr>
              <a:t>Object Localization</a:t>
            </a:r>
          </a:p>
        </p:txBody>
      </p:sp>
      <p:sp>
        <p:nvSpPr>
          <p:cNvPr id="24" name="Google Shape;202;p35"/>
          <p:cNvSpPr txBox="1">
            <a:spLocks/>
          </p:cNvSpPr>
          <p:nvPr/>
        </p:nvSpPr>
        <p:spPr>
          <a:xfrm>
            <a:off x="299559" y="2873498"/>
            <a:ext cx="595048" cy="33371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dirty="0" smtClean="0"/>
              <a:t>03</a:t>
            </a:r>
            <a:endParaRPr lang="en" dirty="0"/>
          </a:p>
        </p:txBody>
      </p:sp>
      <p:sp>
        <p:nvSpPr>
          <p:cNvPr id="25" name="Google Shape;208;p35"/>
          <p:cNvSpPr txBox="1">
            <a:spLocks/>
          </p:cNvSpPr>
          <p:nvPr/>
        </p:nvSpPr>
        <p:spPr>
          <a:xfrm>
            <a:off x="6302717" y="2512512"/>
            <a:ext cx="521419" cy="361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dirty="0" smtClean="0"/>
              <a:t>07</a:t>
            </a:r>
            <a:endParaRPr lang="en" dirty="0"/>
          </a:p>
        </p:txBody>
      </p:sp>
      <p:sp>
        <p:nvSpPr>
          <p:cNvPr id="26" name="Google Shape;216;p35"/>
          <p:cNvSpPr/>
          <p:nvPr/>
        </p:nvSpPr>
        <p:spPr>
          <a:xfrm>
            <a:off x="7063047" y="2324675"/>
            <a:ext cx="45719" cy="619699"/>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مربع نص 26"/>
          <p:cNvSpPr txBox="1"/>
          <p:nvPr/>
        </p:nvSpPr>
        <p:spPr>
          <a:xfrm>
            <a:off x="7347677" y="2534944"/>
            <a:ext cx="2011993" cy="338554"/>
          </a:xfrm>
          <a:prstGeom prst="rect">
            <a:avLst/>
          </a:prstGeom>
          <a:noFill/>
        </p:spPr>
        <p:txBody>
          <a:bodyPr wrap="square" rtlCol="0">
            <a:spAutoFit/>
          </a:bodyPr>
          <a:lstStyle/>
          <a:p>
            <a:r>
              <a:rPr lang="en-US" sz="1600" b="1" dirty="0" smtClean="0">
                <a:solidFill>
                  <a:schemeClr val="tx2"/>
                </a:solidFill>
              </a:rPr>
              <a:t>Anchor boxes</a:t>
            </a:r>
            <a:endParaRPr lang="en-US" sz="1600" b="1" dirty="0">
              <a:solidFill>
                <a:schemeClr val="tx2"/>
              </a:solidFill>
            </a:endParaRPr>
          </a:p>
        </p:txBody>
      </p:sp>
    </p:spTree>
    <p:extLst>
      <p:ext uri="{BB962C8B-B14F-4D97-AF65-F5344CB8AC3E}">
        <p14:creationId xmlns:p14="http://schemas.microsoft.com/office/powerpoint/2010/main" val="22428490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 xmlns:a16="http://schemas.microsoft.com/office/drawing/2014/main" id="{DF884EA7-3A0D-4DCF-AAD7-507C402E0BA8}"/>
              </a:ext>
            </a:extLst>
          </p:cNvPr>
          <p:cNvPicPr>
            <a:picLocks noChangeAspect="1"/>
          </p:cNvPicPr>
          <p:nvPr/>
        </p:nvPicPr>
        <p:blipFill>
          <a:blip r:embed="rId2"/>
          <a:stretch>
            <a:fillRect/>
          </a:stretch>
        </p:blipFill>
        <p:spPr>
          <a:xfrm>
            <a:off x="201208" y="284534"/>
            <a:ext cx="1923292" cy="423673"/>
          </a:xfrm>
          <a:prstGeom prst="rect">
            <a:avLst/>
          </a:prstGeom>
        </p:spPr>
      </p:pic>
      <p:sp>
        <p:nvSpPr>
          <p:cNvPr id="6" name="Rounded Rectangle 6"/>
          <p:cNvSpPr/>
          <p:nvPr/>
        </p:nvSpPr>
        <p:spPr>
          <a:xfrm>
            <a:off x="2430111" y="270406"/>
            <a:ext cx="6016976" cy="5305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lvl="0" indent="0">
              <a:spcAft>
                <a:spcPts val="1600"/>
              </a:spcAft>
            </a:pPr>
            <a:r>
              <a:rPr lang="en-US" b="1" dirty="0" smtClean="0">
                <a:solidFill>
                  <a:schemeClr val="tx2"/>
                </a:solidFill>
              </a:rPr>
              <a:t>Yolo </a:t>
            </a:r>
            <a:r>
              <a:rPr lang="en-US" b="1" dirty="0" err="1" smtClean="0">
                <a:solidFill>
                  <a:schemeClr val="tx2"/>
                </a:solidFill>
              </a:rPr>
              <a:t>Darknet</a:t>
            </a:r>
            <a:endParaRPr lang="en-US" b="1" dirty="0">
              <a:solidFill>
                <a:schemeClr val="tx2"/>
              </a:solidFill>
            </a:endParaRPr>
          </a:p>
        </p:txBody>
      </p:sp>
      <p:pic>
        <p:nvPicPr>
          <p:cNvPr id="7" name="صورة 6"/>
          <p:cNvPicPr>
            <a:picLocks noChangeAspect="1"/>
          </p:cNvPicPr>
          <p:nvPr/>
        </p:nvPicPr>
        <p:blipFill>
          <a:blip r:embed="rId3"/>
          <a:stretch>
            <a:fillRect/>
          </a:stretch>
        </p:blipFill>
        <p:spPr>
          <a:xfrm>
            <a:off x="666045" y="1347611"/>
            <a:ext cx="5305777" cy="2628900"/>
          </a:xfrm>
          <a:prstGeom prst="rect">
            <a:avLst/>
          </a:prstGeom>
        </p:spPr>
      </p:pic>
      <p:sp>
        <p:nvSpPr>
          <p:cNvPr id="8" name="مربع نص 7"/>
          <p:cNvSpPr txBox="1"/>
          <p:nvPr/>
        </p:nvSpPr>
        <p:spPr>
          <a:xfrm>
            <a:off x="6378222" y="1379361"/>
            <a:ext cx="1828800" cy="1169551"/>
          </a:xfrm>
          <a:prstGeom prst="rect">
            <a:avLst/>
          </a:prstGeom>
          <a:noFill/>
        </p:spPr>
        <p:txBody>
          <a:bodyPr wrap="square" rtlCol="0">
            <a:spAutoFit/>
          </a:bodyPr>
          <a:lstStyle/>
          <a:p>
            <a:r>
              <a:rPr lang="en-US" dirty="0">
                <a:hlinkClick r:id="rId4"/>
              </a:rPr>
              <a:t>https://</a:t>
            </a:r>
            <a:r>
              <a:rPr lang="en-US" dirty="0" smtClean="0">
                <a:hlinkClick r:id="rId4"/>
              </a:rPr>
              <a:t>gist.github.com/AruniRC/7b3dadd004da04c80198557db5da4bda</a:t>
            </a:r>
            <a:endParaRPr lang="en-US" dirty="0" smtClean="0"/>
          </a:p>
          <a:p>
            <a:endParaRPr lang="en-US" dirty="0"/>
          </a:p>
        </p:txBody>
      </p:sp>
      <p:sp>
        <p:nvSpPr>
          <p:cNvPr id="9" name="مربع نص 8"/>
          <p:cNvSpPr txBox="1"/>
          <p:nvPr/>
        </p:nvSpPr>
        <p:spPr>
          <a:xfrm>
            <a:off x="6378222" y="2548912"/>
            <a:ext cx="1828800" cy="2677656"/>
          </a:xfrm>
          <a:prstGeom prst="rect">
            <a:avLst/>
          </a:prstGeom>
          <a:noFill/>
        </p:spPr>
        <p:txBody>
          <a:bodyPr wrap="square" rtlCol="0">
            <a:spAutoFit/>
          </a:bodyPr>
          <a:lstStyle/>
          <a:p>
            <a:r>
              <a:rPr lang="en-US" dirty="0">
                <a:hlinkClick r:id="rId5"/>
              </a:rPr>
              <a:t>https://</a:t>
            </a:r>
            <a:r>
              <a:rPr lang="en-US" dirty="0" smtClean="0">
                <a:hlinkClick r:id="rId5"/>
              </a:rPr>
              <a:t>colab.research.google.com/drive/1_GdoqCJWXsChrOiY8sZMr_zbr_fH-0Fg?fbclid=IwAR2B79ohqUyz4y2SiNEp33EvTIaQ7OJxYOguVK7tJynq-FnIFku0jKcyysI#scrollTo=Fl7PsmikjCBW</a:t>
            </a:r>
            <a:endParaRPr lang="en-US" dirty="0" smtClean="0"/>
          </a:p>
          <a:p>
            <a:endParaRPr lang="en-US" dirty="0"/>
          </a:p>
        </p:txBody>
      </p:sp>
    </p:spTree>
    <p:extLst>
      <p:ext uri="{BB962C8B-B14F-4D97-AF65-F5344CB8AC3E}">
        <p14:creationId xmlns:p14="http://schemas.microsoft.com/office/powerpoint/2010/main" val="3611571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 xmlns:a16="http://schemas.microsoft.com/office/drawing/2014/main" id="{DF884EA7-3A0D-4DCF-AAD7-507C402E0BA8}"/>
              </a:ext>
            </a:extLst>
          </p:cNvPr>
          <p:cNvPicPr>
            <a:picLocks noChangeAspect="1"/>
          </p:cNvPicPr>
          <p:nvPr/>
        </p:nvPicPr>
        <p:blipFill>
          <a:blip r:embed="rId2"/>
          <a:stretch>
            <a:fillRect/>
          </a:stretch>
        </p:blipFill>
        <p:spPr>
          <a:xfrm>
            <a:off x="201208" y="284534"/>
            <a:ext cx="1923292" cy="423673"/>
          </a:xfrm>
          <a:prstGeom prst="rect">
            <a:avLst/>
          </a:prstGeom>
        </p:spPr>
      </p:pic>
      <p:sp>
        <p:nvSpPr>
          <p:cNvPr id="6" name="Rounded Rectangle 6"/>
          <p:cNvSpPr/>
          <p:nvPr/>
        </p:nvSpPr>
        <p:spPr>
          <a:xfrm>
            <a:off x="2124500" y="1478317"/>
            <a:ext cx="4829456" cy="165999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lvl="0" indent="0">
              <a:spcAft>
                <a:spcPts val="1600"/>
              </a:spcAft>
            </a:pPr>
            <a:r>
              <a:rPr lang="en-US" sz="1800" b="1" dirty="0">
                <a:solidFill>
                  <a:schemeClr val="tx2"/>
                </a:solidFill>
              </a:rPr>
              <a:t>	</a:t>
            </a:r>
            <a:r>
              <a:rPr lang="en-US" sz="1800" b="1" dirty="0" smtClean="0">
                <a:solidFill>
                  <a:schemeClr val="tx2"/>
                </a:solidFill>
              </a:rPr>
              <a:t>Thanks.. </a:t>
            </a:r>
            <a:r>
              <a:rPr lang="en-US" sz="1800" b="1" dirty="0">
                <a:solidFill>
                  <a:schemeClr val="tx2"/>
                </a:solidFill>
              </a:rPr>
              <a:t>A</a:t>
            </a:r>
            <a:r>
              <a:rPr lang="en-US" sz="1800" b="1" dirty="0" smtClean="0">
                <a:solidFill>
                  <a:schemeClr val="tx2"/>
                </a:solidFill>
              </a:rPr>
              <a:t>ny </a:t>
            </a:r>
            <a:r>
              <a:rPr lang="en-US" sz="1800" b="1" dirty="0" smtClean="0">
                <a:solidFill>
                  <a:schemeClr val="tx2"/>
                </a:solidFill>
              </a:rPr>
              <a:t>question?</a:t>
            </a:r>
            <a:endParaRPr lang="en-US" sz="1800" b="1" dirty="0">
              <a:solidFill>
                <a:schemeClr val="tx2"/>
              </a:solidFill>
            </a:endParaRPr>
          </a:p>
        </p:txBody>
      </p:sp>
    </p:spTree>
    <p:extLst>
      <p:ext uri="{BB962C8B-B14F-4D97-AF65-F5344CB8AC3E}">
        <p14:creationId xmlns:p14="http://schemas.microsoft.com/office/powerpoint/2010/main" val="2489742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5" name="صورة 4">
            <a:extLst>
              <a:ext uri="{FF2B5EF4-FFF2-40B4-BE49-F238E27FC236}">
                <a16:creationId xmlns="" xmlns:a16="http://schemas.microsoft.com/office/drawing/2014/main" id="{DF884EA7-3A0D-4DCF-AAD7-507C402E0BA8}"/>
              </a:ext>
            </a:extLst>
          </p:cNvPr>
          <p:cNvPicPr>
            <a:picLocks noChangeAspect="1"/>
          </p:cNvPicPr>
          <p:nvPr/>
        </p:nvPicPr>
        <p:blipFill>
          <a:blip r:embed="rId3"/>
          <a:stretch>
            <a:fillRect/>
          </a:stretch>
        </p:blipFill>
        <p:spPr>
          <a:xfrm>
            <a:off x="92472" y="27883"/>
            <a:ext cx="1923292" cy="423673"/>
          </a:xfrm>
          <a:prstGeom prst="rect">
            <a:avLst/>
          </a:prstGeom>
        </p:spPr>
      </p:pic>
      <p:sp>
        <p:nvSpPr>
          <p:cNvPr id="8" name="Rounded Rectangle 7"/>
          <p:cNvSpPr/>
          <p:nvPr/>
        </p:nvSpPr>
        <p:spPr>
          <a:xfrm>
            <a:off x="1411112" y="417690"/>
            <a:ext cx="2133600" cy="5305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lvl="0" indent="0">
              <a:spcAft>
                <a:spcPts val="1600"/>
              </a:spcAft>
            </a:pPr>
            <a:r>
              <a:rPr lang="en-US" b="1" dirty="0">
                <a:solidFill>
                  <a:schemeClr val="tx2"/>
                </a:solidFill>
              </a:rPr>
              <a:t>Object </a:t>
            </a:r>
            <a:r>
              <a:rPr lang="en-US" b="1" dirty="0" smtClean="0">
                <a:solidFill>
                  <a:schemeClr val="tx2"/>
                </a:solidFill>
              </a:rPr>
              <a:t>Detection</a:t>
            </a:r>
            <a:endParaRPr lang="en-US" b="1" dirty="0">
              <a:solidFill>
                <a:schemeClr val="tx2"/>
              </a:solidFill>
            </a:endParaRPr>
          </a:p>
        </p:txBody>
      </p:sp>
      <p:sp>
        <p:nvSpPr>
          <p:cNvPr id="10" name="Rectangle 9"/>
          <p:cNvSpPr/>
          <p:nvPr/>
        </p:nvSpPr>
        <p:spPr>
          <a:xfrm>
            <a:off x="482601" y="1676740"/>
            <a:ext cx="3333044" cy="1815882"/>
          </a:xfrm>
          <a:prstGeom prst="rect">
            <a:avLst/>
          </a:prstGeom>
        </p:spPr>
        <p:txBody>
          <a:bodyPr wrap="square">
            <a:spAutoFit/>
          </a:bodyPr>
          <a:lstStyle/>
          <a:p>
            <a:pPr algn="ctr"/>
            <a:r>
              <a:rPr lang="en-US" b="1" dirty="0"/>
              <a:t>Object detection is a computer vision technology that allows us to locate and locate objects in an image or video clip. With this kind of identification and localization, object detection can be used in self-driving cars and identify more than one thing in the image.</a:t>
            </a:r>
          </a:p>
        </p:txBody>
      </p:sp>
      <p:pic>
        <p:nvPicPr>
          <p:cNvPr id="2" name="صورة 1"/>
          <p:cNvPicPr>
            <a:picLocks noChangeAspect="1"/>
          </p:cNvPicPr>
          <p:nvPr/>
        </p:nvPicPr>
        <p:blipFill>
          <a:blip r:embed="rId4"/>
          <a:stretch>
            <a:fillRect/>
          </a:stretch>
        </p:blipFill>
        <p:spPr>
          <a:xfrm>
            <a:off x="3975100" y="1230489"/>
            <a:ext cx="4038600" cy="3002844"/>
          </a:xfrm>
          <a:prstGeom prst="rect">
            <a:avLst/>
          </a:prstGeom>
        </p:spPr>
      </p:pic>
    </p:spTree>
    <p:extLst>
      <p:ext uri="{BB962C8B-B14F-4D97-AF65-F5344CB8AC3E}">
        <p14:creationId xmlns:p14="http://schemas.microsoft.com/office/powerpoint/2010/main" val="406179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 xmlns:a16="http://schemas.microsoft.com/office/drawing/2014/main" id="{DF884EA7-3A0D-4DCF-AAD7-507C402E0BA8}"/>
              </a:ext>
            </a:extLst>
          </p:cNvPr>
          <p:cNvPicPr>
            <a:picLocks noChangeAspect="1"/>
          </p:cNvPicPr>
          <p:nvPr/>
        </p:nvPicPr>
        <p:blipFill>
          <a:blip r:embed="rId2"/>
          <a:stretch>
            <a:fillRect/>
          </a:stretch>
        </p:blipFill>
        <p:spPr>
          <a:xfrm>
            <a:off x="81183" y="27883"/>
            <a:ext cx="1923292" cy="423673"/>
          </a:xfrm>
          <a:prstGeom prst="rect">
            <a:avLst/>
          </a:prstGeom>
        </p:spPr>
      </p:pic>
      <p:sp>
        <p:nvSpPr>
          <p:cNvPr id="6" name="Rounded Rectangle 5"/>
          <p:cNvSpPr/>
          <p:nvPr/>
        </p:nvSpPr>
        <p:spPr>
          <a:xfrm>
            <a:off x="1413404" y="451556"/>
            <a:ext cx="2133600" cy="5305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smtClean="0">
                <a:solidFill>
                  <a:schemeClr val="tx2"/>
                </a:solidFill>
              </a:rPr>
              <a:t>Object detection self driving car</a:t>
            </a:r>
            <a:endParaRPr lang="en-US" b="1" dirty="0">
              <a:solidFill>
                <a:schemeClr val="tx2"/>
              </a:solidFill>
            </a:endParaRPr>
          </a:p>
        </p:txBody>
      </p:sp>
      <p:pic>
        <p:nvPicPr>
          <p:cNvPr id="2" name="صورة 1"/>
          <p:cNvPicPr>
            <a:picLocks noChangeAspect="1"/>
          </p:cNvPicPr>
          <p:nvPr/>
        </p:nvPicPr>
        <p:blipFill>
          <a:blip r:embed="rId3"/>
          <a:stretch>
            <a:fillRect/>
          </a:stretch>
        </p:blipFill>
        <p:spPr>
          <a:xfrm>
            <a:off x="1785937" y="1140178"/>
            <a:ext cx="5572125" cy="2957689"/>
          </a:xfrm>
          <a:prstGeom prst="rect">
            <a:avLst/>
          </a:prstGeom>
        </p:spPr>
      </p:pic>
    </p:spTree>
    <p:extLst>
      <p:ext uri="{BB962C8B-B14F-4D97-AF65-F5344CB8AC3E}">
        <p14:creationId xmlns:p14="http://schemas.microsoft.com/office/powerpoint/2010/main" val="17129505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 xmlns:a16="http://schemas.microsoft.com/office/drawing/2014/main" id="{DF884EA7-3A0D-4DCF-AAD7-507C402E0BA8}"/>
              </a:ext>
            </a:extLst>
          </p:cNvPr>
          <p:cNvPicPr>
            <a:picLocks noChangeAspect="1"/>
          </p:cNvPicPr>
          <p:nvPr/>
        </p:nvPicPr>
        <p:blipFill>
          <a:blip r:embed="rId3"/>
          <a:stretch>
            <a:fillRect/>
          </a:stretch>
        </p:blipFill>
        <p:spPr>
          <a:xfrm>
            <a:off x="81183" y="27883"/>
            <a:ext cx="1923292" cy="423673"/>
          </a:xfrm>
          <a:prstGeom prst="rect">
            <a:avLst/>
          </a:prstGeom>
        </p:spPr>
      </p:pic>
      <p:sp>
        <p:nvSpPr>
          <p:cNvPr id="6" name="Rounded Rectangle 5"/>
          <p:cNvSpPr/>
          <p:nvPr/>
        </p:nvSpPr>
        <p:spPr>
          <a:xfrm>
            <a:off x="1365957" y="451556"/>
            <a:ext cx="2133600" cy="5305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b="1" dirty="0">
                <a:solidFill>
                  <a:schemeClr val="tx2"/>
                </a:solidFill>
              </a:rPr>
              <a:t>Object detection with classification</a:t>
            </a:r>
          </a:p>
        </p:txBody>
      </p:sp>
      <p:sp>
        <p:nvSpPr>
          <p:cNvPr id="7" name="Rectangle 6"/>
          <p:cNvSpPr/>
          <p:nvPr/>
        </p:nvSpPr>
        <p:spPr>
          <a:xfrm>
            <a:off x="674512" y="1361331"/>
            <a:ext cx="3333044" cy="2893100"/>
          </a:xfrm>
          <a:prstGeom prst="rect">
            <a:avLst/>
          </a:prstGeom>
        </p:spPr>
        <p:txBody>
          <a:bodyPr wrap="square">
            <a:spAutoFit/>
          </a:bodyPr>
          <a:lstStyle/>
          <a:p>
            <a:pPr algn="ctr"/>
            <a:r>
              <a:rPr lang="en-US" b="1" dirty="0"/>
              <a:t>It is a </a:t>
            </a:r>
            <a:r>
              <a:rPr lang="en-US" b="1" dirty="0" smtClean="0"/>
              <a:t>mix between image </a:t>
            </a:r>
            <a:r>
              <a:rPr lang="en-US" b="1" dirty="0"/>
              <a:t>classification</a:t>
            </a:r>
            <a:r>
              <a:rPr lang="en-US" b="1" dirty="0" smtClean="0"/>
              <a:t>, object detection</a:t>
            </a:r>
          </a:p>
          <a:p>
            <a:pPr algn="ctr"/>
            <a:r>
              <a:rPr lang="en-US" b="1" dirty="0" smtClean="0"/>
              <a:t> where </a:t>
            </a:r>
          </a:p>
          <a:p>
            <a:pPr algn="ctr"/>
            <a:r>
              <a:rPr lang="en-US" b="1" dirty="0" smtClean="0"/>
              <a:t/>
            </a:r>
            <a:br>
              <a:rPr lang="en-US" b="1" dirty="0" smtClean="0"/>
            </a:br>
            <a:r>
              <a:rPr lang="en-US" b="1" dirty="0"/>
              <a:t>Object classification</a:t>
            </a:r>
            <a:r>
              <a:rPr lang="en-US" dirty="0"/>
              <a:t> - You are given an image, classify this image to some class like Apple, bus, forest etc.</a:t>
            </a:r>
            <a:br>
              <a:rPr lang="en-US" dirty="0"/>
            </a:br>
            <a:r>
              <a:rPr lang="en-US" b="1" dirty="0"/>
              <a:t>Object detection</a:t>
            </a:r>
            <a:r>
              <a:rPr lang="en-US" dirty="0"/>
              <a:t> - You are given an image, find out if there exist a patch(or coordinates) where the class exists? </a:t>
            </a:r>
            <a:r>
              <a:rPr lang="en-US" dirty="0" err="1"/>
              <a:t>eg</a:t>
            </a:r>
            <a:r>
              <a:rPr lang="en-US" dirty="0"/>
              <a:t> - Given an image predict whether classes(like oranges, truck, lion) exist in image or not.</a:t>
            </a:r>
            <a:endParaRPr lang="en-US" b="1" dirty="0"/>
          </a:p>
        </p:txBody>
      </p:sp>
      <p:pic>
        <p:nvPicPr>
          <p:cNvPr id="2" name="صورة 1"/>
          <p:cNvPicPr>
            <a:picLocks noChangeAspect="1"/>
          </p:cNvPicPr>
          <p:nvPr/>
        </p:nvPicPr>
        <p:blipFill>
          <a:blip r:embed="rId4"/>
          <a:stretch>
            <a:fillRect/>
          </a:stretch>
        </p:blipFill>
        <p:spPr>
          <a:xfrm>
            <a:off x="4695473" y="807155"/>
            <a:ext cx="3771900" cy="3537587"/>
          </a:xfrm>
          <a:prstGeom prst="rect">
            <a:avLst/>
          </a:prstGeom>
        </p:spPr>
      </p:pic>
    </p:spTree>
    <p:extLst>
      <p:ext uri="{BB962C8B-B14F-4D97-AF65-F5344CB8AC3E}">
        <p14:creationId xmlns:p14="http://schemas.microsoft.com/office/powerpoint/2010/main" val="122220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 xmlns:a16="http://schemas.microsoft.com/office/drawing/2014/main" id="{DF884EA7-3A0D-4DCF-AAD7-507C402E0BA8}"/>
              </a:ext>
            </a:extLst>
          </p:cNvPr>
          <p:cNvPicPr>
            <a:picLocks noChangeAspect="1"/>
          </p:cNvPicPr>
          <p:nvPr/>
        </p:nvPicPr>
        <p:blipFill>
          <a:blip r:embed="rId3"/>
          <a:stretch>
            <a:fillRect/>
          </a:stretch>
        </p:blipFill>
        <p:spPr>
          <a:xfrm>
            <a:off x="92472" y="27883"/>
            <a:ext cx="1923292" cy="423673"/>
          </a:xfrm>
          <a:prstGeom prst="rect">
            <a:avLst/>
          </a:prstGeom>
        </p:spPr>
      </p:pic>
      <p:sp>
        <p:nvSpPr>
          <p:cNvPr id="6" name="Rounded Rectangle 5"/>
          <p:cNvSpPr/>
          <p:nvPr/>
        </p:nvSpPr>
        <p:spPr>
          <a:xfrm>
            <a:off x="1377246" y="451556"/>
            <a:ext cx="2133600" cy="5305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spcAft>
                <a:spcPts val="1600"/>
              </a:spcAft>
            </a:pPr>
            <a:r>
              <a:rPr lang="en-US" b="1" dirty="0" smtClean="0">
                <a:solidFill>
                  <a:schemeClr val="tx2"/>
                </a:solidFill>
                <a:latin typeface="Noto Naskh Arabic UI"/>
              </a:rPr>
              <a:t>Yolo</a:t>
            </a:r>
            <a:endParaRPr lang="en-US" dirty="0">
              <a:solidFill>
                <a:schemeClr val="tx2"/>
              </a:solidFill>
            </a:endParaRPr>
          </a:p>
        </p:txBody>
      </p:sp>
      <p:sp>
        <p:nvSpPr>
          <p:cNvPr id="7" name="Rectangle 6"/>
          <p:cNvSpPr/>
          <p:nvPr/>
        </p:nvSpPr>
        <p:spPr>
          <a:xfrm>
            <a:off x="651934" y="1338074"/>
            <a:ext cx="7927622" cy="2246769"/>
          </a:xfrm>
          <a:prstGeom prst="rect">
            <a:avLst/>
          </a:prstGeom>
        </p:spPr>
        <p:txBody>
          <a:bodyPr wrap="square">
            <a:spAutoFit/>
          </a:bodyPr>
          <a:lstStyle/>
          <a:p>
            <a:pPr algn="ctr"/>
            <a:r>
              <a:rPr lang="en-US" b="1" dirty="0"/>
              <a:t>You only look </a:t>
            </a:r>
            <a:r>
              <a:rPr lang="en-US" b="1" dirty="0" smtClean="0"/>
              <a:t>once</a:t>
            </a:r>
          </a:p>
          <a:p>
            <a:pPr algn="ctr"/>
            <a:endParaRPr lang="en-US" b="1" dirty="0"/>
          </a:p>
          <a:p>
            <a:pPr algn="ctr"/>
            <a:r>
              <a:rPr lang="en-US" b="1" dirty="0"/>
              <a:t>We present YOLO, a new approach to object detection. Prior work on object detection repurposes classifiers to perform detection. Instead, we frame object detection as a regression problem to spatially separated bounding boxes and associated class probabilities. A single neural network predicts bounding boxes and class probabilities directly from full images in one evaluation. Since the whole detection pipeline is a single network, it can be optimized end-to-end directly on detection performance. Our unified architecture is extremely fast. Our base YOLO model processes images in real-time at 45 frames per second.</a:t>
            </a:r>
          </a:p>
        </p:txBody>
      </p:sp>
    </p:spTree>
    <p:extLst>
      <p:ext uri="{BB962C8B-B14F-4D97-AF65-F5344CB8AC3E}">
        <p14:creationId xmlns:p14="http://schemas.microsoft.com/office/powerpoint/2010/main" val="3635134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 xmlns:a16="http://schemas.microsoft.com/office/drawing/2014/main" id="{DF884EA7-3A0D-4DCF-AAD7-507C402E0BA8}"/>
              </a:ext>
            </a:extLst>
          </p:cNvPr>
          <p:cNvPicPr>
            <a:picLocks noChangeAspect="1"/>
          </p:cNvPicPr>
          <p:nvPr/>
        </p:nvPicPr>
        <p:blipFill>
          <a:blip r:embed="rId3"/>
          <a:stretch>
            <a:fillRect/>
          </a:stretch>
        </p:blipFill>
        <p:spPr>
          <a:xfrm>
            <a:off x="92472" y="27883"/>
            <a:ext cx="1923292" cy="423673"/>
          </a:xfrm>
          <a:prstGeom prst="rect">
            <a:avLst/>
          </a:prstGeom>
        </p:spPr>
      </p:pic>
      <p:sp>
        <p:nvSpPr>
          <p:cNvPr id="6" name="Rounded Rectangle 5"/>
          <p:cNvSpPr/>
          <p:nvPr/>
        </p:nvSpPr>
        <p:spPr>
          <a:xfrm>
            <a:off x="1377246" y="451556"/>
            <a:ext cx="2133600" cy="5305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spcAft>
                <a:spcPts val="1600"/>
              </a:spcAft>
            </a:pPr>
            <a:r>
              <a:rPr lang="en-US" b="1" dirty="0" smtClean="0">
                <a:solidFill>
                  <a:schemeClr val="tx2"/>
                </a:solidFill>
                <a:latin typeface="Noto Naskh Arabic UI"/>
              </a:rPr>
              <a:t>Yolo</a:t>
            </a:r>
            <a:endParaRPr lang="en-US" dirty="0">
              <a:solidFill>
                <a:schemeClr val="tx2"/>
              </a:solidFill>
            </a:endParaRPr>
          </a:p>
        </p:txBody>
      </p:sp>
      <p:pic>
        <p:nvPicPr>
          <p:cNvPr id="2" name="صورة 1"/>
          <p:cNvPicPr>
            <a:picLocks noChangeAspect="1"/>
          </p:cNvPicPr>
          <p:nvPr/>
        </p:nvPicPr>
        <p:blipFill>
          <a:blip r:embed="rId4"/>
          <a:stretch>
            <a:fillRect/>
          </a:stretch>
        </p:blipFill>
        <p:spPr>
          <a:xfrm>
            <a:off x="1377246" y="1095021"/>
            <a:ext cx="5504566" cy="3155597"/>
          </a:xfrm>
          <a:prstGeom prst="rect">
            <a:avLst/>
          </a:prstGeom>
        </p:spPr>
      </p:pic>
    </p:spTree>
    <p:extLst>
      <p:ext uri="{BB962C8B-B14F-4D97-AF65-F5344CB8AC3E}">
        <p14:creationId xmlns:p14="http://schemas.microsoft.com/office/powerpoint/2010/main" val="171785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صورة 4">
            <a:extLst>
              <a:ext uri="{FF2B5EF4-FFF2-40B4-BE49-F238E27FC236}">
                <a16:creationId xmlns="" xmlns:a16="http://schemas.microsoft.com/office/drawing/2014/main" id="{DF884EA7-3A0D-4DCF-AAD7-507C402E0BA8}"/>
              </a:ext>
            </a:extLst>
          </p:cNvPr>
          <p:cNvPicPr>
            <a:picLocks noChangeAspect="1"/>
          </p:cNvPicPr>
          <p:nvPr/>
        </p:nvPicPr>
        <p:blipFill>
          <a:blip r:embed="rId2"/>
          <a:stretch>
            <a:fillRect/>
          </a:stretch>
        </p:blipFill>
        <p:spPr>
          <a:xfrm>
            <a:off x="92472" y="27883"/>
            <a:ext cx="1923292" cy="423673"/>
          </a:xfrm>
          <a:prstGeom prst="rect">
            <a:avLst/>
          </a:prstGeom>
        </p:spPr>
      </p:pic>
      <p:sp>
        <p:nvSpPr>
          <p:cNvPr id="7" name="Rounded Rectangle 6"/>
          <p:cNvSpPr/>
          <p:nvPr/>
        </p:nvSpPr>
        <p:spPr>
          <a:xfrm>
            <a:off x="1377246" y="451556"/>
            <a:ext cx="2133600" cy="5305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lvl="0" indent="0">
              <a:spcAft>
                <a:spcPts val="1600"/>
              </a:spcAft>
            </a:pPr>
            <a:r>
              <a:rPr lang="en-US" b="1" dirty="0">
                <a:solidFill>
                  <a:schemeClr val="tx2"/>
                </a:solidFill>
              </a:rPr>
              <a:t>Object Localization</a:t>
            </a:r>
          </a:p>
        </p:txBody>
      </p:sp>
      <p:pic>
        <p:nvPicPr>
          <p:cNvPr id="2" name="صورة 1"/>
          <p:cNvPicPr>
            <a:picLocks noChangeAspect="1"/>
          </p:cNvPicPr>
          <p:nvPr/>
        </p:nvPicPr>
        <p:blipFill>
          <a:blip r:embed="rId3"/>
          <a:stretch>
            <a:fillRect/>
          </a:stretch>
        </p:blipFill>
        <p:spPr>
          <a:xfrm>
            <a:off x="1244239" y="1405806"/>
            <a:ext cx="771525" cy="2428875"/>
          </a:xfrm>
          <a:prstGeom prst="rect">
            <a:avLst/>
          </a:prstGeom>
        </p:spPr>
      </p:pic>
      <p:pic>
        <p:nvPicPr>
          <p:cNvPr id="3" name="صورة 2"/>
          <p:cNvPicPr>
            <a:picLocks noChangeAspect="1"/>
          </p:cNvPicPr>
          <p:nvPr/>
        </p:nvPicPr>
        <p:blipFill>
          <a:blip r:embed="rId4"/>
          <a:stretch>
            <a:fillRect/>
          </a:stretch>
        </p:blipFill>
        <p:spPr>
          <a:xfrm>
            <a:off x="2444046" y="1297516"/>
            <a:ext cx="3286125" cy="2819400"/>
          </a:xfrm>
          <a:prstGeom prst="rect">
            <a:avLst/>
          </a:prstGeom>
        </p:spPr>
      </p:pic>
      <p:sp>
        <p:nvSpPr>
          <p:cNvPr id="4" name="مربع نص 3"/>
          <p:cNvSpPr txBox="1"/>
          <p:nvPr/>
        </p:nvSpPr>
        <p:spPr>
          <a:xfrm>
            <a:off x="5730171" y="1496858"/>
            <a:ext cx="3052584" cy="2246769"/>
          </a:xfrm>
          <a:prstGeom prst="rect">
            <a:avLst/>
          </a:prstGeom>
          <a:noFill/>
        </p:spPr>
        <p:txBody>
          <a:bodyPr wrap="square" rtlCol="0">
            <a:spAutoFit/>
          </a:bodyPr>
          <a:lstStyle/>
          <a:p>
            <a:r>
              <a:rPr lang="en-US" dirty="0" smtClean="0"/>
              <a:t>Pc &gt;&gt; Probability</a:t>
            </a:r>
          </a:p>
          <a:p>
            <a:endParaRPr lang="en-US" dirty="0"/>
          </a:p>
          <a:p>
            <a:r>
              <a:rPr lang="en-US" dirty="0" err="1" smtClean="0"/>
              <a:t>bx,by</a:t>
            </a:r>
            <a:r>
              <a:rPr lang="en-US" dirty="0" smtClean="0"/>
              <a:t> &gt;&gt; Center of object</a:t>
            </a:r>
          </a:p>
          <a:p>
            <a:endParaRPr lang="en-US" dirty="0"/>
          </a:p>
          <a:p>
            <a:r>
              <a:rPr lang="en-US" dirty="0" err="1" smtClean="0"/>
              <a:t>bh</a:t>
            </a:r>
            <a:r>
              <a:rPr lang="en-US" dirty="0" smtClean="0"/>
              <a:t> , </a:t>
            </a:r>
            <a:r>
              <a:rPr lang="en-US" dirty="0" err="1" smtClean="0"/>
              <a:t>bw</a:t>
            </a:r>
            <a:r>
              <a:rPr lang="en-US" dirty="0" smtClean="0"/>
              <a:t> &gt;&gt; height </a:t>
            </a:r>
            <a:r>
              <a:rPr lang="en-US" dirty="0"/>
              <a:t>, </a:t>
            </a:r>
            <a:r>
              <a:rPr lang="en-US" dirty="0" smtClean="0"/>
              <a:t>width</a:t>
            </a:r>
            <a:endParaRPr lang="ar-EG" dirty="0" smtClean="0"/>
          </a:p>
          <a:p>
            <a:endParaRPr lang="ar-EG" dirty="0"/>
          </a:p>
          <a:p>
            <a:r>
              <a:rPr lang="en-US" dirty="0" smtClean="0"/>
              <a:t>C1,c2,c3 &gt;&gt; depend on classes of output of classification</a:t>
            </a:r>
          </a:p>
          <a:p>
            <a:endParaRPr lang="en-US" dirty="0"/>
          </a:p>
          <a:p>
            <a:r>
              <a:rPr lang="en-US" dirty="0" smtClean="0"/>
              <a:t> </a:t>
            </a:r>
            <a:endParaRPr lang="en-US" dirty="0"/>
          </a:p>
        </p:txBody>
      </p:sp>
    </p:spTree>
    <p:extLst>
      <p:ext uri="{BB962C8B-B14F-4D97-AF65-F5344CB8AC3E}">
        <p14:creationId xmlns:p14="http://schemas.microsoft.com/office/powerpoint/2010/main" val="13963497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4">
            <a:extLst>
              <a:ext uri="{FF2B5EF4-FFF2-40B4-BE49-F238E27FC236}">
                <a16:creationId xmlns="" xmlns:a16="http://schemas.microsoft.com/office/drawing/2014/main" id="{DF884EA7-3A0D-4DCF-AAD7-507C402E0BA8}"/>
              </a:ext>
            </a:extLst>
          </p:cNvPr>
          <p:cNvPicPr>
            <a:picLocks noChangeAspect="1"/>
          </p:cNvPicPr>
          <p:nvPr/>
        </p:nvPicPr>
        <p:blipFill>
          <a:blip r:embed="rId2"/>
          <a:stretch>
            <a:fillRect/>
          </a:stretch>
        </p:blipFill>
        <p:spPr>
          <a:xfrm>
            <a:off x="201208" y="284534"/>
            <a:ext cx="1923292" cy="423673"/>
          </a:xfrm>
          <a:prstGeom prst="rect">
            <a:avLst/>
          </a:prstGeom>
        </p:spPr>
      </p:pic>
      <p:sp>
        <p:nvSpPr>
          <p:cNvPr id="5" name="Rounded Rectangle 6"/>
          <p:cNvSpPr/>
          <p:nvPr/>
        </p:nvSpPr>
        <p:spPr>
          <a:xfrm>
            <a:off x="2223912" y="231083"/>
            <a:ext cx="6016976" cy="5305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lvl="0" indent="0">
              <a:spcAft>
                <a:spcPts val="1600"/>
              </a:spcAft>
            </a:pPr>
            <a:r>
              <a:rPr lang="en-US" b="1" dirty="0">
                <a:solidFill>
                  <a:schemeClr val="tx2"/>
                </a:solidFill>
              </a:rPr>
              <a:t>Object </a:t>
            </a:r>
            <a:r>
              <a:rPr lang="en-US" b="1" dirty="0" smtClean="0">
                <a:solidFill>
                  <a:schemeClr val="tx2"/>
                </a:solidFill>
              </a:rPr>
              <a:t>Localization Example</a:t>
            </a:r>
            <a:endParaRPr lang="en-US" b="1" dirty="0">
              <a:solidFill>
                <a:schemeClr val="tx2"/>
              </a:solidFill>
            </a:endParaRPr>
          </a:p>
        </p:txBody>
      </p:sp>
      <p:pic>
        <p:nvPicPr>
          <p:cNvPr id="6" name="صورة 5"/>
          <p:cNvPicPr>
            <a:picLocks noChangeAspect="1"/>
          </p:cNvPicPr>
          <p:nvPr/>
        </p:nvPicPr>
        <p:blipFill>
          <a:blip r:embed="rId3"/>
          <a:stretch>
            <a:fillRect/>
          </a:stretch>
        </p:blipFill>
        <p:spPr>
          <a:xfrm>
            <a:off x="280230" y="1828094"/>
            <a:ext cx="2959682" cy="2819400"/>
          </a:xfrm>
          <a:prstGeom prst="rect">
            <a:avLst/>
          </a:prstGeom>
        </p:spPr>
      </p:pic>
      <p:sp>
        <p:nvSpPr>
          <p:cNvPr id="7" name="مربع نص 6"/>
          <p:cNvSpPr txBox="1"/>
          <p:nvPr/>
        </p:nvSpPr>
        <p:spPr>
          <a:xfrm>
            <a:off x="914400" y="1377244"/>
            <a:ext cx="3138311" cy="307777"/>
          </a:xfrm>
          <a:prstGeom prst="rect">
            <a:avLst/>
          </a:prstGeom>
          <a:noFill/>
        </p:spPr>
        <p:txBody>
          <a:bodyPr wrap="square" rtlCol="0">
            <a:spAutoFit/>
          </a:bodyPr>
          <a:lstStyle/>
          <a:p>
            <a:r>
              <a:rPr lang="en-US" dirty="0" smtClean="0"/>
              <a:t>If We have object</a:t>
            </a:r>
            <a:endParaRPr lang="en-US" dirty="0"/>
          </a:p>
        </p:txBody>
      </p:sp>
      <p:pic>
        <p:nvPicPr>
          <p:cNvPr id="8" name="صورة 7"/>
          <p:cNvPicPr>
            <a:picLocks noChangeAspect="1"/>
          </p:cNvPicPr>
          <p:nvPr/>
        </p:nvPicPr>
        <p:blipFill>
          <a:blip r:embed="rId4"/>
          <a:stretch>
            <a:fillRect/>
          </a:stretch>
        </p:blipFill>
        <p:spPr>
          <a:xfrm>
            <a:off x="3405011" y="2039209"/>
            <a:ext cx="647700" cy="1638300"/>
          </a:xfrm>
          <a:prstGeom prst="rect">
            <a:avLst/>
          </a:prstGeom>
        </p:spPr>
      </p:pic>
      <p:pic>
        <p:nvPicPr>
          <p:cNvPr id="9" name="صورة 8"/>
          <p:cNvPicPr>
            <a:picLocks noChangeAspect="1"/>
          </p:cNvPicPr>
          <p:nvPr/>
        </p:nvPicPr>
        <p:blipFill>
          <a:blip r:embed="rId5"/>
          <a:stretch>
            <a:fillRect/>
          </a:stretch>
        </p:blipFill>
        <p:spPr>
          <a:xfrm>
            <a:off x="7282567" y="1936544"/>
            <a:ext cx="561975" cy="1843629"/>
          </a:xfrm>
          <a:prstGeom prst="rect">
            <a:avLst/>
          </a:prstGeom>
        </p:spPr>
      </p:pic>
      <p:sp>
        <p:nvSpPr>
          <p:cNvPr id="10" name="مربع نص 9"/>
          <p:cNvSpPr txBox="1"/>
          <p:nvPr/>
        </p:nvSpPr>
        <p:spPr>
          <a:xfrm>
            <a:off x="6608409" y="1377244"/>
            <a:ext cx="2314222" cy="307777"/>
          </a:xfrm>
          <a:prstGeom prst="rect">
            <a:avLst/>
          </a:prstGeom>
          <a:noFill/>
        </p:spPr>
        <p:txBody>
          <a:bodyPr wrap="square" rtlCol="0">
            <a:spAutoFit/>
          </a:bodyPr>
          <a:lstStyle/>
          <a:p>
            <a:r>
              <a:rPr lang="en-US" dirty="0" smtClean="0"/>
              <a:t>If we don’t have object</a:t>
            </a:r>
            <a:endParaRPr lang="en-US" dirty="0"/>
          </a:p>
        </p:txBody>
      </p:sp>
    </p:spTree>
    <p:extLst>
      <p:ext uri="{BB962C8B-B14F-4D97-AF65-F5344CB8AC3E}">
        <p14:creationId xmlns:p14="http://schemas.microsoft.com/office/powerpoint/2010/main" val="3895035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1105</TotalTime>
  <Words>650</Words>
  <Application>Microsoft Office PowerPoint</Application>
  <PresentationFormat>عرض على الشاشة (9:16)‏</PresentationFormat>
  <Paragraphs>77</Paragraphs>
  <Slides>21</Slides>
  <Notes>6</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21</vt:i4>
      </vt:variant>
    </vt:vector>
  </HeadingPairs>
  <TitlesOfParts>
    <vt:vector size="27" baseType="lpstr">
      <vt:lpstr>Arial</vt:lpstr>
      <vt:lpstr>Reem Kufi</vt:lpstr>
      <vt:lpstr>Noto Naskh Arabic UI</vt:lpstr>
      <vt:lpstr>Source Sans Pro</vt:lpstr>
      <vt:lpstr>proxima-nova</vt:lpstr>
      <vt:lpstr>Simple Meeting by Slidesgo</vt:lpstr>
      <vt:lpstr>Yolo  object  detection Deep Learning</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MEETING</dc:title>
  <dc:creator>Mohamed</dc:creator>
  <cp:lastModifiedBy>Tolba</cp:lastModifiedBy>
  <cp:revision>74</cp:revision>
  <dcterms:modified xsi:type="dcterms:W3CDTF">2021-04-16T18:04:53Z</dcterms:modified>
</cp:coreProperties>
</file>