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5"/>
    <p:sldMasterId id="214748365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</p:sldIdLst>
  <p:sldSz cy="5143500" cx="9144000"/>
  <p:notesSz cx="6858000" cy="9144000"/>
  <p:embeddedFontLst>
    <p:embeddedFont>
      <p:font typeface="Roboto"/>
      <p:regular r:id="rId67"/>
      <p:bold r:id="rId68"/>
      <p:italic r:id="rId69"/>
      <p:boldItalic r:id="rId70"/>
    </p:embeddedFont>
    <p:embeddedFont>
      <p:font typeface="Google Sans"/>
      <p:regular r:id="rId71"/>
      <p:bold r:id="rId72"/>
      <p:italic r:id="rId73"/>
      <p:boldItalic r:id="rId74"/>
    </p:embeddedFont>
    <p:embeddedFont>
      <p:font typeface="Roboto Mono"/>
      <p:regular r:id="rId75"/>
      <p:bold r:id="rId76"/>
      <p:italic r:id="rId77"/>
      <p:boldItalic r:id="rId78"/>
    </p:embeddedFont>
    <p:embeddedFont>
      <p:font typeface="Open Sans"/>
      <p:regular r:id="rId79"/>
      <p:bold r:id="rId80"/>
      <p:italic r:id="rId81"/>
      <p:boldItalic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31DB76-4A83-413B-A5DC-1AC5EBC288FC}">
  <a:tblStyle styleId="{DE31DB76-4A83-413B-A5DC-1AC5EBC288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font" Target="fonts/OpenSans-bold.fntdata"/><Relationship Id="rId82" Type="http://schemas.openxmlformats.org/officeDocument/2006/relationships/font" Target="fonts/OpenSans-boldItalic.fntdata"/><Relationship Id="rId81" Type="http://schemas.openxmlformats.org/officeDocument/2006/relationships/font" Target="fonts/OpenSans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GoogleSans-italic.fntdata"/><Relationship Id="rId72" Type="http://schemas.openxmlformats.org/officeDocument/2006/relationships/font" Target="fonts/GoogleSans-bold.fntdata"/><Relationship Id="rId31" Type="http://schemas.openxmlformats.org/officeDocument/2006/relationships/slide" Target="slides/slide24.xml"/><Relationship Id="rId75" Type="http://schemas.openxmlformats.org/officeDocument/2006/relationships/font" Target="fonts/RobotoMono-regular.fntdata"/><Relationship Id="rId30" Type="http://schemas.openxmlformats.org/officeDocument/2006/relationships/slide" Target="slides/slide23.xml"/><Relationship Id="rId74" Type="http://schemas.openxmlformats.org/officeDocument/2006/relationships/font" Target="fonts/GoogleSans-boldItalic.fntdata"/><Relationship Id="rId33" Type="http://schemas.openxmlformats.org/officeDocument/2006/relationships/slide" Target="slides/slide26.xml"/><Relationship Id="rId77" Type="http://schemas.openxmlformats.org/officeDocument/2006/relationships/font" Target="fonts/RobotoMono-italic.fntdata"/><Relationship Id="rId32" Type="http://schemas.openxmlformats.org/officeDocument/2006/relationships/slide" Target="slides/slide25.xml"/><Relationship Id="rId76" Type="http://schemas.openxmlformats.org/officeDocument/2006/relationships/font" Target="fonts/RobotoMono-bold.fntdata"/><Relationship Id="rId35" Type="http://schemas.openxmlformats.org/officeDocument/2006/relationships/slide" Target="slides/slide28.xml"/><Relationship Id="rId79" Type="http://schemas.openxmlformats.org/officeDocument/2006/relationships/font" Target="fonts/OpenSans-regular.fntdata"/><Relationship Id="rId34" Type="http://schemas.openxmlformats.org/officeDocument/2006/relationships/slide" Target="slides/slide27.xml"/><Relationship Id="rId78" Type="http://schemas.openxmlformats.org/officeDocument/2006/relationships/font" Target="fonts/RobotoMono-boldItalic.fntdata"/><Relationship Id="rId71" Type="http://schemas.openxmlformats.org/officeDocument/2006/relationships/font" Target="fonts/GoogleSans-regular.fntdata"/><Relationship Id="rId70" Type="http://schemas.openxmlformats.org/officeDocument/2006/relationships/font" Target="fonts/Roboto-boldItalic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font" Target="fonts/Roboto-bold.fntdata"/><Relationship Id="rId23" Type="http://schemas.openxmlformats.org/officeDocument/2006/relationships/slide" Target="slides/slide16.xml"/><Relationship Id="rId67" Type="http://schemas.openxmlformats.org/officeDocument/2006/relationships/font" Target="fonts/Roboto-regular.fntdata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Roboto-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b8cdc7f5e8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b8cdc7f5e8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8cdc7f5e8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8cdc7f5e8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8cdc7f5e8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8cdc7f5e8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8cdc7f5e8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8cdc7f5e8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8cdc7f5e8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8cdc7f5e8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8cdc7f5e8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8cdc7f5e8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8cdc7f5e8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8cdc7f5e8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8cdc7f5e8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8cdc7f5e8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8cdc7f5e8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8cdc7f5e8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8cdc7f5e8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8cdc7f5e8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8cdc7f5e8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8cdc7f5e8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8cdc7f5e8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8cdc7f5e8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8cdc7f5e8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8cdc7f5e8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8cdc7f5e8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8cdc7f5e8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8cdc7f5e8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8cdc7f5e8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8cdc7f5e8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8cdc7f5e8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8cdc7f5e8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b8cdc7f5e8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8cdc7f5e8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8cdc7f5e8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8cdc7f5e8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8cdc7f5e8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8cdc7f5e8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b8cdc7f5e8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8cdc7f5e8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b8cdc7f5e8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8cdc7f5e8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b8cdc7f5e8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8cdc7f5e8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8cdc7f5e8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8cdc7f5e8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8cdc7f5e8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8cdc7f5e8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b8cdc7f5e8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8cdc7f5e8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8cdc7f5e8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8cdc7f5e8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b8cdc7f5e8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8cdc7f5e8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8cdc7f5e8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8cdc7f5e8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b8cdc7f5e8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8cdc7f5e8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8cdc7f5e8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b8cdc7f5e8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b8cdc7f5e8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b8cdc7f5e8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b8cdc7f5e8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b8cdc7f5e8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b8cdc7f5e8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8cdc7f5e8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8cdc7f5e8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b8cdc7f5e8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b8cdc7f5e8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b8cdc7f5e8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b8cdc7f5e8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8cdc7f5e8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b8cdc7f5e8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b8cdc7f5e8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b8cdc7f5e8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8cdc7f5e8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b8cdc7f5e8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b8cdc7f5e8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b8cdc7f5e8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b8cdc7f5e8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b8cdc7f5e8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b8cdc7f5e8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b8cdc7f5e8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b8cdc7f5e8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b8cdc7f5e8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b8cdc7f5e8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b8cdc7f5e8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8cdc7f5e8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8cdc7f5e8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b8cdc7f5e8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b8cdc7f5e8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b8cdc7f5e8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b8cdc7f5e8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b8cdc7f5e8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b8cdc7f5e8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b8cdc7f5e8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b8cdc7f5e8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b8cdc7f5e8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b8cdc7f5e8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b8cdc7f5e8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b8cdc7f5e8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b8cdc7f5e8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b8cdc7f5e8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b8cdc7f5e8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b8cdc7f5e8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b8cdc7f5e8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b8cdc7f5e8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b8cdc7f5e8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b8cdc7f5e8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8cdc7f5e8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8cdc7f5e8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8cdc7f5e8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8cdc7f5e8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8cdc7f5e8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8cdc7f5e8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8cdc7f5e8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8cdc7f5e8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ithub.com/JetBrains/kotlin-web-site/blob/master/LICENSE" TargetMode="External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ithub.com/JetBrains/kotlin-web-site/blob/master/LICENSE" TargetMode="External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sson Tittle">
  <p:cSld name="BLANK_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/>
        </p:nvSpPr>
        <p:spPr>
          <a:xfrm>
            <a:off x="2297350" y="4761300"/>
            <a:ext cx="258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Development with Kotlin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5610875" y="4703625"/>
            <a:ext cx="26865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the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Apache 2 license</a:t>
            </a: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67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1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7304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311700" y="0"/>
            <a:ext cx="8520600" cy="46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133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11700" y="1076275"/>
            <a:ext cx="8520600" cy="31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sson Tittle">
  <p:cSld name="BLANK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1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/>
        </p:nvSpPr>
        <p:spPr>
          <a:xfrm>
            <a:off x="5610875" y="4703625"/>
            <a:ext cx="26865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the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Apache 2 license</a:t>
            </a: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" name="Google Shape;4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67092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/>
        </p:nvSpPr>
        <p:spPr>
          <a:xfrm>
            <a:off x="2307203" y="4761300"/>
            <a:ext cx="28422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Development with Kotlin v1.0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13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7304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0"/>
            <a:ext cx="8520600" cy="46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7"/>
          <p:cNvSpPr txBox="1"/>
          <p:nvPr/>
        </p:nvSpPr>
        <p:spPr>
          <a:xfrm>
            <a:off x="2297350" y="4761300"/>
            <a:ext cx="258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Development with Kotlin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133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311700" y="1076275"/>
            <a:ext cx="8520600" cy="31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8"/>
          <p:cNvSpPr txBox="1"/>
          <p:nvPr/>
        </p:nvSpPr>
        <p:spPr>
          <a:xfrm>
            <a:off x="2297350" y="4761300"/>
            <a:ext cx="258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Development with Kotlin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s://github.com/JetBrains/kotlin-web-site/blob/master/LICENSE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s://github.com/JetBrains/kotlin-web-site/blob/master/LICENSE" TargetMode="Externa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97350" y="4761300"/>
            <a:ext cx="258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Development with Kotlin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10875" y="4703625"/>
            <a:ext cx="26865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the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Apache 2 license</a:t>
            </a: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132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0" name="Google Shape;30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 txBox="1"/>
          <p:nvPr/>
        </p:nvSpPr>
        <p:spPr>
          <a:xfrm>
            <a:off x="5610875" y="4703625"/>
            <a:ext cx="26865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the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Apache 2 license</a:t>
            </a: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13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9.xml"/><Relationship Id="rId10" Type="http://schemas.openxmlformats.org/officeDocument/2006/relationships/slide" Target="/ppt/slides/slide57.xml"/><Relationship Id="rId9" Type="http://schemas.openxmlformats.org/officeDocument/2006/relationships/slide" Target="/ppt/slides/slide50.xml"/><Relationship Id="rId5" Type="http://schemas.openxmlformats.org/officeDocument/2006/relationships/slide" Target="/ppt/slides/slide15.xml"/><Relationship Id="rId6" Type="http://schemas.openxmlformats.org/officeDocument/2006/relationships/slide" Target="/ppt/slides/slide25.xml"/><Relationship Id="rId7" Type="http://schemas.openxmlformats.org/officeDocument/2006/relationships/slide" Target="/ppt/slides/slide30.xml"/><Relationship Id="rId8" Type="http://schemas.openxmlformats.org/officeDocument/2006/relationships/slide" Target="/ppt/slides/slide4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Relationship Id="rId3" Type="http://schemas.openxmlformats.org/officeDocument/2006/relationships/slide" Target="/ppt/slides/slide3.xml"/><Relationship Id="rId4" Type="http://schemas.openxmlformats.org/officeDocument/2006/relationships/slide" Target="/ppt/slides/slide9.xml"/><Relationship Id="rId9" Type="http://schemas.openxmlformats.org/officeDocument/2006/relationships/slide" Target="/ppt/slides/slide50.xml"/><Relationship Id="rId5" Type="http://schemas.openxmlformats.org/officeDocument/2006/relationships/slide" Target="/ppt/slides/slide15.xml"/><Relationship Id="rId6" Type="http://schemas.openxmlformats.org/officeDocument/2006/relationships/slide" Target="/ppt/slides/slide25.xml"/><Relationship Id="rId7" Type="http://schemas.openxmlformats.org/officeDocument/2006/relationships/slide" Target="/ppt/slides/slide30.xml"/><Relationship Id="rId8" Type="http://schemas.openxmlformats.org/officeDocument/2006/relationships/slide" Target="/ppt/slides/slide42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://developer.android.com/courses/pathways/android-development-with-kotlin-1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9"/>
          <p:cNvSpPr txBox="1"/>
          <p:nvPr/>
        </p:nvSpPr>
        <p:spPr>
          <a:xfrm>
            <a:off x="756650" y="1911525"/>
            <a:ext cx="4560600" cy="18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AFAFA"/>
                </a:solidFill>
                <a:latin typeface="Google Sans"/>
                <a:ea typeface="Google Sans"/>
                <a:cs typeface="Google Sans"/>
                <a:sym typeface="Google Sans"/>
              </a:rPr>
              <a:t>Lesson 1: </a:t>
            </a:r>
            <a:endParaRPr sz="3600">
              <a:solidFill>
                <a:srgbClr val="FAFAFA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AFAFA"/>
                </a:solidFill>
                <a:latin typeface="Google Sans"/>
                <a:ea typeface="Google Sans"/>
                <a:cs typeface="Google Sans"/>
                <a:sym typeface="Google Sans"/>
              </a:rPr>
              <a:t>Kotlin basics</a:t>
            </a:r>
            <a:endParaRPr sz="3600">
              <a:solidFill>
                <a:srgbClr val="FAFAFA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9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311700" y="1076275"/>
            <a:ext cx="85206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Mathematical operators   </a:t>
            </a:r>
            <a:endParaRPr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6310600" y="996375"/>
            <a:ext cx="3000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+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* / %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306050" y="2882375"/>
            <a:ext cx="85206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Assignment operator   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6310600" y="28251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06050" y="3557750"/>
            <a:ext cx="85206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Equality operators   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6310600" y="35109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 !=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336375" y="1638975"/>
            <a:ext cx="85206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Increment and decrement operators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6310600" y="1605975"/>
            <a:ext cx="30000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 --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336375" y="2248575"/>
            <a:ext cx="85206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Comparison operators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6310600" y="2088075"/>
            <a:ext cx="30000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&lt;=  &gt; &gt;=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operators with integers</a:t>
            </a:r>
            <a:endParaRPr/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382250" y="1089200"/>
            <a:ext cx="8520600" cy="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+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3289925" y="1089200"/>
            <a:ext cx="2418600" cy="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382250" y="1927400"/>
            <a:ext cx="8520600" cy="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53 - 3  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3289925" y="1927400"/>
            <a:ext cx="2143200" cy="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382250" y="2765600"/>
            <a:ext cx="8520600" cy="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50 / 10 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3289925" y="2765600"/>
            <a:ext cx="2143200" cy="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382250" y="3603800"/>
            <a:ext cx="8520600" cy="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9 % 3   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3289925" y="3603800"/>
            <a:ext cx="1375500" cy="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operators with doubles</a:t>
            </a:r>
            <a:endParaRPr/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382250" y="1555325"/>
            <a:ext cx="4112400" cy="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1.0 / 2.0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3289925" y="1555325"/>
            <a:ext cx="1410300" cy="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0.5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382250" y="2393525"/>
            <a:ext cx="3883800" cy="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2.0 * 3.5 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3289925" y="2393525"/>
            <a:ext cx="891000" cy="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323375" y="1066600"/>
            <a:ext cx="2676600" cy="10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1+1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⇒</a:t>
            </a: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kotlin.Int = 2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6664275" y="2571750"/>
            <a:ext cx="2273400" cy="1731900"/>
          </a:xfrm>
          <a:prstGeom prst="rect">
            <a:avLst/>
          </a:prstGeom>
          <a:solidFill>
            <a:srgbClr val="D6F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⇒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indicates output from your code. </a:t>
            </a:r>
            <a:endParaRPr sz="18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Result includes the type (</a:t>
            </a:r>
            <a:r>
              <a:rPr b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kotlin.Int</a:t>
            </a:r>
            <a:r>
              <a:rPr lang="en" sz="18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8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operators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3557001" y="2569840"/>
            <a:ext cx="29169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2.0*3.5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⇒ kotlin.Double = 7.0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3529100" y="1410288"/>
            <a:ext cx="297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1.0/2.0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⇒ kotlin.Double = 0.5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311700" y="3620963"/>
            <a:ext cx="267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50/10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⇒ kotlin.Int = 5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311700" y="2564146"/>
            <a:ext cx="246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53-3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⇒ kotlin.Int = 50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311700" y="1042725"/>
            <a:ext cx="85206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Kotlin keeps numbers as primitives, but lets you call methods on numbers as if they were objects.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 operator methods</a:t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339049" y="3759850"/>
            <a:ext cx="310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2.4.div(2)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⇒ kotlin.Double = 1.2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339050" y="2839525"/>
            <a:ext cx="32796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3.5.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plus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⇒ kotlin.Double = 7.5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339044" y="1958150"/>
            <a:ext cx="3188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2.times(3)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⇒ kotlin.Int = 6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311700" y="0"/>
            <a:ext cx="8520600" cy="46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Data types</a:t>
            </a:r>
            <a:endParaRPr sz="4200"/>
          </a:p>
        </p:txBody>
      </p:sp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types</a:t>
            </a:r>
            <a:endParaRPr/>
          </a:p>
        </p:txBody>
      </p:sp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5" name="Google Shape;195;p24"/>
          <p:cNvGraphicFramePr/>
          <p:nvPr/>
        </p:nvGraphicFramePr>
        <p:xfrm>
          <a:off x="395675" y="11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{DE31DB76-4A83-413B-A5DC-1AC5EBC288FC}</a:tableStyleId>
              </a:tblPr>
              <a:tblGrid>
                <a:gridCol w="1845225"/>
                <a:gridCol w="1187475"/>
                <a:gridCol w="5227200"/>
              </a:tblGrid>
              <a:tr h="64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</a:t>
                      </a:r>
                      <a:endParaRPr b="1"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Bits</a:t>
                      </a:r>
                      <a:endParaRPr b="1"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Notes</a:t>
                      </a:r>
                      <a:endParaRPr b="1"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4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Long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64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From </a:t>
                      </a: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-2</a:t>
                      </a:r>
                      <a:r>
                        <a:rPr baseline="30000"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63</a:t>
                      </a: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to 2</a:t>
                      </a:r>
                      <a:r>
                        <a:rPr baseline="30000"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63</a:t>
                      </a: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-1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From -2</a:t>
                      </a:r>
                      <a:r>
                        <a:rPr baseline="30000"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to </a:t>
                      </a: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baseline="30000"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-1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Short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From -32768 to </a:t>
                      </a: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32767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Byte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From -128 to </a:t>
                      </a: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127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Floating-point and other numeric types</a:t>
            </a:r>
            <a:endParaRPr/>
          </a:p>
        </p:txBody>
      </p:sp>
      <p:sp>
        <p:nvSpPr>
          <p:cNvPr id="201" name="Google Shape;201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2" name="Google Shape;202;p25"/>
          <p:cNvGraphicFramePr/>
          <p:nvPr/>
        </p:nvGraphicFramePr>
        <p:xfrm>
          <a:off x="391750" y="112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{DE31DB76-4A83-413B-A5DC-1AC5EBC288FC}</a:tableStyleId>
              </a:tblPr>
              <a:tblGrid>
                <a:gridCol w="1867700"/>
                <a:gridCol w="1201925"/>
                <a:gridCol w="5290875"/>
              </a:tblGrid>
              <a:tr h="57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</a:t>
                      </a:r>
                      <a:endParaRPr b="1"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Bits</a:t>
                      </a:r>
                      <a:endParaRPr b="1"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Notes</a:t>
                      </a:r>
                      <a:endParaRPr b="1"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Double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64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16 - 17 significant digits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6 - 7 significant digits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Char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16-bit Unicode character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Boolean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 or false. Operations include: 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- lazy disjunction, </a:t>
                      </a: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- lazy conjunction, 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- negation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311700" y="1076275"/>
            <a:ext cx="8520600" cy="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Results of operations keep the types of the operands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Operand types</a:t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247175" y="3529750"/>
            <a:ext cx="33603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6.0*50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⇒ kotlin.Double = 300.0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283100" y="2618500"/>
            <a:ext cx="326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6.0*50.0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⇒ kotlin.Double = 300.0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323375" y="1680600"/>
            <a:ext cx="27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6*50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⇒ kotlin.Int = 300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4338175" y="1690125"/>
            <a:ext cx="27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1/2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⇒ kotlin.Int = 0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4338175" y="2622369"/>
            <a:ext cx="311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1.0*2.0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⇒ kotlin.Double = 0.5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casting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311700" y="1076275"/>
            <a:ext cx="84429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Assign an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/>
              <a:t> to a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540300" y="3289200"/>
            <a:ext cx="830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i: Int = 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solidFill>
                <a:srgbClr val="C539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540300" y="3621427"/>
            <a:ext cx="52098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println(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i.toByte()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692702" y="4106481"/>
            <a:ext cx="12216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⇒ 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586900" y="1414568"/>
            <a:ext cx="302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i: Int = 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solidFill>
                <a:srgbClr val="C539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586900" y="1699895"/>
            <a:ext cx="266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b: Byte = 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626625" y="2463521"/>
            <a:ext cx="85206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⇒ error: type mismatch: inferred type is Int but Byte was expected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274350" y="2914166"/>
            <a:ext cx="84429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Convert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/>
              <a:t> to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lang="en" sz="1800"/>
              <a:t> with casting</a:t>
            </a:r>
            <a:endParaRPr sz="1800"/>
          </a:p>
        </p:txBody>
      </p:sp>
      <p:sp>
        <p:nvSpPr>
          <p:cNvPr id="229" name="Google Shape;229;p27"/>
          <p:cNvSpPr txBox="1"/>
          <p:nvPr/>
        </p:nvSpPr>
        <p:spPr>
          <a:xfrm>
            <a:off x="577975" y="2012000"/>
            <a:ext cx="29604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println(b)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lesson</a:t>
            </a:r>
            <a:endParaRPr/>
          </a:p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1700" y="1076275"/>
            <a:ext cx="595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Lesson 1: Kotlin basics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Get started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Operators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Data types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Variables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action="ppaction://hlinksldjump" r:id="rId7"/>
              </a:rPr>
              <a:t>Conditionals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action="ppaction://hlinksldjump" r:id="rId8"/>
              </a:rPr>
              <a:t>Lists and arrays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action="ppaction://hlinksldjump" r:id="rId9"/>
              </a:rPr>
              <a:t>Null safety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action="ppaction://hlinksldjump" r:id="rId10"/>
              </a:rPr>
              <a:t>Summary</a:t>
            </a:r>
            <a:endParaRPr/>
          </a:p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Underscores</a:t>
            </a:r>
            <a:r>
              <a:rPr lang="en"/>
              <a:t> for long numbers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336550" y="1393500"/>
            <a:ext cx="8520600" cy="26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Use underscores to make long numeric constants more readable.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oneMillion = 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1_000_000</a:t>
            </a:r>
            <a:endParaRPr sz="1800">
              <a:solidFill>
                <a:srgbClr val="C539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idNumber = 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999_99_9999L</a:t>
            </a:r>
            <a:endParaRPr sz="1800">
              <a:solidFill>
                <a:srgbClr val="C539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hexBytes = 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0xFF_EC_DE_5E</a:t>
            </a:r>
            <a:endParaRPr sz="1800">
              <a:solidFill>
                <a:srgbClr val="C539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bytes = 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0b11010010_01101001_10010100_10010010</a:t>
            </a:r>
            <a:endParaRPr sz="1800">
              <a:solidFill>
                <a:srgbClr val="C539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311700" y="1353200"/>
            <a:ext cx="8569200" cy="31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Strings are any sequence of characters enclosed by double quotes.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s1 = 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"Hello world!"</a:t>
            </a:r>
            <a:endParaRPr sz="1800">
              <a:solidFill>
                <a:srgbClr val="388E3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String literals can contain escape characters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s2 = 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"Hello world!\n"</a:t>
            </a:r>
            <a:endParaRPr sz="1800">
              <a:solidFill>
                <a:srgbClr val="388E3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Or any arbitrary text delimited by a triple quote (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r>
              <a:rPr lang="en" sz="1800"/>
              <a:t>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text = 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800">
              <a:solidFill>
                <a:srgbClr val="388E3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  var bikes = 50 </a:t>
            </a:r>
            <a:endParaRPr sz="1800">
              <a:solidFill>
                <a:srgbClr val="388E3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  """</a:t>
            </a:r>
            <a:endParaRPr sz="1350">
              <a:solidFill>
                <a:srgbClr val="388E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463275" y="1364900"/>
            <a:ext cx="8439600" cy="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numberOfDogs = 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3  </a:t>
            </a:r>
            <a:endParaRPr sz="1800">
              <a:solidFill>
                <a:srgbClr val="C539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numberOfCats = 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solidFill>
                <a:srgbClr val="C5392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concatenation</a:t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463275" y="3156725"/>
            <a:ext cx="79731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=&gt; I have 3 dogs and 2 cats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464100" y="2480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"I have </a:t>
            </a:r>
            <a:r>
              <a:rPr b="1"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$numberOfDogs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 dogs" + " and </a:t>
            </a:r>
            <a:r>
              <a:rPr b="1"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$numberOfCats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 cats"</a:t>
            </a:r>
            <a:endParaRPr sz="1800">
              <a:solidFill>
                <a:srgbClr val="388E3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311775" y="962265"/>
            <a:ext cx="8591100" cy="18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A template expression starts with a dollar sign (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800"/>
              <a:t>) and can be a simple value:</a:t>
            </a:r>
            <a:endParaRPr sz="1800"/>
          </a:p>
          <a:p>
            <a:pPr indent="4572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800">
              <a:solidFill>
                <a:srgbClr val="C539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println(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"i 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=&gt; i = 10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templates</a:t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311775" y="3487300"/>
            <a:ext cx="81246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31"/>
          <p:cNvSpPr txBox="1"/>
          <p:nvPr/>
        </p:nvSpPr>
        <p:spPr>
          <a:xfrm>
            <a:off x="311700" y="2852175"/>
            <a:ext cx="8520600" cy="18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 an expression inside curly braces: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s = 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"abc"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println(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$s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.length is 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abc.length is 3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311775" y="1477800"/>
            <a:ext cx="84807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numberOfShirts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numberOfPants = 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solidFill>
                <a:srgbClr val="C539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template expressions</a:t>
            </a:r>
            <a:endParaRPr/>
          </a:p>
        </p:txBody>
      </p:sp>
      <p:sp>
        <p:nvSpPr>
          <p:cNvPr id="269" name="Google Shape;269;p32"/>
          <p:cNvSpPr/>
          <p:nvPr/>
        </p:nvSpPr>
        <p:spPr>
          <a:xfrm>
            <a:off x="323935" y="2943350"/>
            <a:ext cx="81246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=&gt; I have 15 items of clothing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228900" y="2412300"/>
            <a:ext cx="89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"I have 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b="1"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numberOfShirts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numberOfPants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 items of clothing"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311700" y="0"/>
            <a:ext cx="8520600" cy="46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Variables</a:t>
            </a:r>
            <a:endParaRPr sz="4200"/>
          </a:p>
        </p:txBody>
      </p:sp>
      <p:sp>
        <p:nvSpPr>
          <p:cNvPr id="276" name="Google Shape;27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83" name="Google Shape;283;p34"/>
          <p:cNvSpPr txBox="1"/>
          <p:nvPr>
            <p:ph idx="1" type="body"/>
          </p:nvPr>
        </p:nvSpPr>
        <p:spPr>
          <a:xfrm>
            <a:off x="387825" y="1157800"/>
            <a:ext cx="84312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Powerful type inference</a:t>
            </a:r>
            <a:endParaRPr sz="2200"/>
          </a:p>
        </p:txBody>
      </p:sp>
      <p:sp>
        <p:nvSpPr>
          <p:cNvPr id="284" name="Google Shape;284;p34"/>
          <p:cNvSpPr txBox="1"/>
          <p:nvPr>
            <p:ph idx="1" type="body"/>
          </p:nvPr>
        </p:nvSpPr>
        <p:spPr>
          <a:xfrm>
            <a:off x="444559" y="2406300"/>
            <a:ext cx="85206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Mutable and immutable variables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34"/>
          <p:cNvSpPr txBox="1"/>
          <p:nvPr/>
        </p:nvSpPr>
        <p:spPr>
          <a:xfrm>
            <a:off x="738925" y="1668875"/>
            <a:ext cx="629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Let the compiler infer the type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You can explicitly declare the type if needed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4"/>
          <p:cNvSpPr txBox="1"/>
          <p:nvPr/>
        </p:nvSpPr>
        <p:spPr>
          <a:xfrm>
            <a:off x="796873" y="2921830"/>
            <a:ext cx="649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Immutability not enforced, but recommended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4"/>
          <p:cNvSpPr txBox="1"/>
          <p:nvPr/>
        </p:nvSpPr>
        <p:spPr>
          <a:xfrm>
            <a:off x="540225" y="3708225"/>
            <a:ext cx="8032800" cy="730500"/>
          </a:xfrm>
          <a:prstGeom prst="rect">
            <a:avLst/>
          </a:prstGeom>
          <a:solidFill>
            <a:srgbClr val="D6F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Kotlin is a statically-typed language. The type is resolved at compile time and never changes.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Specifying the variable type</a:t>
            </a:r>
            <a:endParaRPr/>
          </a:p>
        </p:txBody>
      </p:sp>
      <p:sp>
        <p:nvSpPr>
          <p:cNvPr id="293" name="Google Shape;293;p35"/>
          <p:cNvSpPr txBox="1"/>
          <p:nvPr>
            <p:ph idx="1" type="body"/>
          </p:nvPr>
        </p:nvSpPr>
        <p:spPr>
          <a:xfrm>
            <a:off x="311700" y="1317175"/>
            <a:ext cx="7804800" cy="22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/>
              <a:t>C</a:t>
            </a:r>
            <a:r>
              <a:rPr b="1" lang="en" sz="1800"/>
              <a:t>olon Notation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width: Int = 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1800">
              <a:solidFill>
                <a:srgbClr val="C539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length: Double = 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2.5</a:t>
            </a:r>
            <a:endParaRPr sz="1500">
              <a:solidFill>
                <a:srgbClr val="C53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94" name="Google Shape;294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35"/>
          <p:cNvSpPr txBox="1"/>
          <p:nvPr/>
        </p:nvSpPr>
        <p:spPr>
          <a:xfrm>
            <a:off x="556350" y="3667750"/>
            <a:ext cx="7929900" cy="747000"/>
          </a:xfrm>
          <a:prstGeom prst="rect">
            <a:avLst/>
          </a:prstGeom>
          <a:solidFill>
            <a:srgbClr val="D6F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Important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 Once a type has been assigned by you or the compiler, you can't change the type or you get an error.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Mutable and immutable variables</a:t>
            </a:r>
            <a:endParaRPr/>
          </a:p>
        </p:txBody>
      </p:sp>
      <p:sp>
        <p:nvSpPr>
          <p:cNvPr id="302" name="Google Shape;302;p36"/>
          <p:cNvSpPr txBox="1"/>
          <p:nvPr>
            <p:ph idx="1" type="body"/>
          </p:nvPr>
        </p:nvSpPr>
        <p:spPr>
          <a:xfrm>
            <a:off x="401075" y="1122375"/>
            <a:ext cx="843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Mutable (</a:t>
            </a:r>
            <a:r>
              <a:rPr lang="en" sz="2200"/>
              <a:t>Changeable</a:t>
            </a:r>
            <a:r>
              <a:rPr lang="en" sz="2200"/>
              <a:t>)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36"/>
          <p:cNvSpPr txBox="1"/>
          <p:nvPr>
            <p:ph idx="1" type="body"/>
          </p:nvPr>
        </p:nvSpPr>
        <p:spPr>
          <a:xfrm>
            <a:off x="401075" y="2403225"/>
            <a:ext cx="85206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Immutable (Unchangeable)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911075" y="1843855"/>
            <a:ext cx="300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score = 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" name="Google Shape;305;p36"/>
          <p:cNvSpPr txBox="1"/>
          <p:nvPr/>
        </p:nvSpPr>
        <p:spPr>
          <a:xfrm>
            <a:off x="911075" y="3094214"/>
            <a:ext cx="526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name = 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"Jennifer"</a:t>
            </a:r>
            <a:endParaRPr sz="1800">
              <a:solidFill>
                <a:srgbClr val="388E3C"/>
              </a:solidFill>
            </a:endParaRPr>
          </a:p>
        </p:txBody>
      </p:sp>
      <p:sp>
        <p:nvSpPr>
          <p:cNvPr id="306" name="Google Shape;306;p36"/>
          <p:cNvSpPr txBox="1"/>
          <p:nvPr/>
        </p:nvSpPr>
        <p:spPr>
          <a:xfrm>
            <a:off x="553475" y="3696775"/>
            <a:ext cx="8041200" cy="676500"/>
          </a:xfrm>
          <a:prstGeom prst="rect">
            <a:avLst/>
          </a:prstGeom>
          <a:solidFill>
            <a:srgbClr val="D6F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Although not strictly enforced, using immutable variables is recommended in most cases.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idx="1" type="body"/>
          </p:nvPr>
        </p:nvSpPr>
        <p:spPr>
          <a:xfrm>
            <a:off x="427625" y="1404425"/>
            <a:ext cx="85206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 = 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C539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 = 2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and val</a:t>
            </a:r>
            <a:endParaRPr/>
          </a:p>
        </p:txBody>
      </p:sp>
      <p:sp>
        <p:nvSpPr>
          <p:cNvPr id="314" name="Google Shape;314;p37"/>
          <p:cNvSpPr txBox="1"/>
          <p:nvPr/>
        </p:nvSpPr>
        <p:spPr>
          <a:xfrm>
            <a:off x="427625" y="2456225"/>
            <a:ext cx="44520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size = 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C539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size = 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solidFill>
                <a:srgbClr val="C539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37"/>
          <p:cNvSpPr txBox="1"/>
          <p:nvPr/>
        </p:nvSpPr>
        <p:spPr>
          <a:xfrm>
            <a:off x="427625" y="3516850"/>
            <a:ext cx="650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=&gt; Error: </a:t>
            </a: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val cannot be reassigned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11700" y="0"/>
            <a:ext cx="8520600" cy="46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Get started</a:t>
            </a:r>
            <a:endParaRPr sz="4200"/>
          </a:p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/>
          <p:nvPr>
            <p:ph type="title"/>
          </p:nvPr>
        </p:nvSpPr>
        <p:spPr>
          <a:xfrm>
            <a:off x="311700" y="0"/>
            <a:ext cx="8520600" cy="46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/>
              <a:t>Conditionals</a:t>
            </a:r>
            <a:endParaRPr sz="4200"/>
          </a:p>
        </p:txBody>
      </p:sp>
      <p:sp>
        <p:nvSpPr>
          <p:cNvPr id="321" name="Google Shape;321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</a:t>
            </a:r>
            <a:endParaRPr/>
          </a:p>
        </p:txBody>
      </p:sp>
      <p:sp>
        <p:nvSpPr>
          <p:cNvPr id="328" name="Google Shape;328;p39"/>
          <p:cNvSpPr txBox="1"/>
          <p:nvPr/>
        </p:nvSpPr>
        <p:spPr>
          <a:xfrm>
            <a:off x="311700" y="1451050"/>
            <a:ext cx="8127000" cy="25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Kotlin features several ways to implement conditional logic: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76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If/Else statements</a:t>
            </a:r>
            <a:endParaRPr sz="2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76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When statements</a:t>
            </a:r>
            <a:endParaRPr sz="2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76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loops</a:t>
            </a:r>
            <a:endParaRPr sz="2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76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While loops</a:t>
            </a:r>
            <a:endParaRPr sz="2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idx="1" type="body"/>
          </p:nvPr>
        </p:nvSpPr>
        <p:spPr>
          <a:xfrm>
            <a:off x="306050" y="1088500"/>
            <a:ext cx="85206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numberOfCups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>
                <a:solidFill>
                  <a:srgbClr val="C539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endParaRPr sz="1800">
              <a:solidFill>
                <a:srgbClr val="C539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numberOfPlates = </a:t>
            </a:r>
            <a:r>
              <a:rPr lang="en" sz="1800">
                <a:solidFill>
                  <a:srgbClr val="C539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endParaRPr sz="1800">
              <a:solidFill>
                <a:srgbClr val="C5392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if/else statements</a:t>
            </a:r>
            <a:endParaRPr/>
          </a:p>
        </p:txBody>
      </p:sp>
      <p:sp>
        <p:nvSpPr>
          <p:cNvPr id="336" name="Google Shape;336;p40"/>
          <p:cNvSpPr/>
          <p:nvPr/>
        </p:nvSpPr>
        <p:spPr>
          <a:xfrm>
            <a:off x="269475" y="3820300"/>
            <a:ext cx="32712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=&gt; Not enough cups!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Google Shape;337;p40"/>
          <p:cNvSpPr txBox="1"/>
          <p:nvPr/>
        </p:nvSpPr>
        <p:spPr>
          <a:xfrm>
            <a:off x="308650" y="2020000"/>
            <a:ext cx="5930400" cy="22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(numberOfCups &gt; numberOfPlates) {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println(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"Too many cups!"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println(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"Not enough cups!"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/>
          <p:nvPr>
            <p:ph idx="1" type="body"/>
          </p:nvPr>
        </p:nvSpPr>
        <p:spPr>
          <a:xfrm>
            <a:off x="311700" y="1087874"/>
            <a:ext cx="8398800" cy="24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F51B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guests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>
                <a:solidFill>
                  <a:srgbClr val="C5392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endParaRPr b="1" sz="1800">
              <a:solidFill>
                <a:srgbClr val="3F51B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(guests == 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println(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"No guests"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(guests &lt; 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println(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"Small group of people"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println(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"Large group of people!"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Google Shape;34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4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statement with multiple cases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5" name="Google Shape;345;p41"/>
          <p:cNvSpPr txBox="1"/>
          <p:nvPr/>
        </p:nvSpPr>
        <p:spPr>
          <a:xfrm>
            <a:off x="308850" y="3984300"/>
            <a:ext cx="667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⇒ Large group of people!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/>
          <p:nvPr>
            <p:ph idx="1" type="body"/>
          </p:nvPr>
        </p:nvSpPr>
        <p:spPr>
          <a:xfrm>
            <a:off x="306050" y="1558350"/>
            <a:ext cx="85206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Data type containing a span of comparable values (</a:t>
            </a:r>
            <a:r>
              <a:rPr lang="en" sz="2200">
                <a:solidFill>
                  <a:schemeClr val="dk1"/>
                </a:solidFill>
              </a:rPr>
              <a:t>e.g., integers from 1 to 100 inclusive)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51" name="Google Shape;351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Ranges</a:t>
            </a:r>
            <a:endParaRPr/>
          </a:p>
        </p:txBody>
      </p:sp>
      <p:sp>
        <p:nvSpPr>
          <p:cNvPr id="353" name="Google Shape;353;p42"/>
          <p:cNvSpPr txBox="1"/>
          <p:nvPr/>
        </p:nvSpPr>
        <p:spPr>
          <a:xfrm>
            <a:off x="307486" y="2507627"/>
            <a:ext cx="70851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Ranges are bounded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42"/>
          <p:cNvSpPr txBox="1"/>
          <p:nvPr/>
        </p:nvSpPr>
        <p:spPr>
          <a:xfrm>
            <a:off x="303708" y="3000250"/>
            <a:ext cx="778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Objects within a range can be mutable or immutable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Ranges in if/else statements</a:t>
            </a:r>
            <a:endParaRPr/>
          </a:p>
        </p:txBody>
      </p:sp>
      <p:sp>
        <p:nvSpPr>
          <p:cNvPr id="361" name="Google Shape;361;p43"/>
          <p:cNvSpPr/>
          <p:nvPr/>
        </p:nvSpPr>
        <p:spPr>
          <a:xfrm>
            <a:off x="321850" y="2934075"/>
            <a:ext cx="8169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=&gt; 50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2" name="Google Shape;362;p43"/>
          <p:cNvSpPr txBox="1"/>
          <p:nvPr/>
        </p:nvSpPr>
        <p:spPr>
          <a:xfrm>
            <a:off x="321850" y="1454775"/>
            <a:ext cx="55614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numberOfStudents = 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(numberOfStudents </a:t>
            </a: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b="1"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println(numberOfStudents)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3" name="Google Shape;363;p43"/>
          <p:cNvSpPr txBox="1"/>
          <p:nvPr/>
        </p:nvSpPr>
        <p:spPr>
          <a:xfrm>
            <a:off x="376700" y="3941425"/>
            <a:ext cx="8449800" cy="470700"/>
          </a:xfrm>
          <a:prstGeom prst="rect">
            <a:avLst/>
          </a:prstGeom>
          <a:solidFill>
            <a:srgbClr val="D6F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Note:</a:t>
            </a:r>
            <a:r>
              <a:rPr lang="en" sz="18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There are no spaces around the "range to" operator </a:t>
            </a:r>
            <a:r>
              <a:rPr lang="en" sz="1800">
                <a:solidFill>
                  <a:srgbClr val="3C4043"/>
                </a:solidFill>
                <a:latin typeface="Courier New"/>
                <a:ea typeface="Courier New"/>
                <a:cs typeface="Courier New"/>
                <a:sym typeface="Courier New"/>
              </a:rPr>
              <a:t>(1</a:t>
            </a:r>
            <a:r>
              <a:rPr b="1" lang="en" sz="1800">
                <a:solidFill>
                  <a:srgbClr val="3C4043"/>
                </a:solidFill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n" sz="1800">
                <a:solidFill>
                  <a:srgbClr val="3C4043"/>
                </a:solidFill>
                <a:latin typeface="Courier New"/>
                <a:ea typeface="Courier New"/>
                <a:cs typeface="Courier New"/>
                <a:sym typeface="Courier New"/>
              </a:rPr>
              <a:t>100)</a:t>
            </a:r>
            <a:endParaRPr sz="1800">
              <a:solidFill>
                <a:srgbClr val="3C40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idx="1" type="body"/>
          </p:nvPr>
        </p:nvSpPr>
        <p:spPr>
          <a:xfrm>
            <a:off x="311700" y="1201179"/>
            <a:ext cx="8398800" cy="23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(results) {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-&gt; println(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"No results"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39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-&gt; println(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"Got results!"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-&gt; println(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"That's a lot of results!"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" name="Google Shape;369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4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statement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1" name="Google Shape;371;p44"/>
          <p:cNvSpPr txBox="1"/>
          <p:nvPr/>
        </p:nvSpPr>
        <p:spPr>
          <a:xfrm>
            <a:off x="311700" y="3136850"/>
            <a:ext cx="636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⇒ That's a lot of results!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Google Shape;372;p44"/>
          <p:cNvSpPr txBox="1"/>
          <p:nvPr/>
        </p:nvSpPr>
        <p:spPr>
          <a:xfrm>
            <a:off x="376700" y="3792875"/>
            <a:ext cx="7674900" cy="691800"/>
          </a:xfrm>
          <a:prstGeom prst="rect">
            <a:avLst/>
          </a:prstGeom>
          <a:solidFill>
            <a:srgbClr val="D6F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As well as a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statement, you can also define a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expression that provides a return value.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"/>
          <p:cNvSpPr txBox="1"/>
          <p:nvPr>
            <p:ph type="title"/>
          </p:nvPr>
        </p:nvSpPr>
        <p:spPr>
          <a:xfrm>
            <a:off x="311700" y="247025"/>
            <a:ext cx="8657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loops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45"/>
          <p:cNvSpPr txBox="1"/>
          <p:nvPr>
            <p:ph idx="1" type="body"/>
          </p:nvPr>
        </p:nvSpPr>
        <p:spPr>
          <a:xfrm>
            <a:off x="311700" y="1314484"/>
            <a:ext cx="8398800" cy="13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pets = arrayOf(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"dog"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"cat"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"canary"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(element </a:t>
            </a: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pets) {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print(element + 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9" name="Google Shape;37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45"/>
          <p:cNvSpPr txBox="1"/>
          <p:nvPr/>
        </p:nvSpPr>
        <p:spPr>
          <a:xfrm>
            <a:off x="332600" y="2865675"/>
            <a:ext cx="376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⇒ dog cat canary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45"/>
          <p:cNvSpPr txBox="1"/>
          <p:nvPr/>
        </p:nvSpPr>
        <p:spPr>
          <a:xfrm>
            <a:off x="401275" y="3918850"/>
            <a:ext cx="7824000" cy="517200"/>
          </a:xfrm>
          <a:prstGeom prst="rect">
            <a:avLst/>
          </a:prstGeom>
          <a:solidFill>
            <a:srgbClr val="D6F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You don’t need to define an iterator variable and increment it for each pass.</a:t>
            </a:r>
            <a:endParaRPr sz="18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6"/>
          <p:cNvSpPr txBox="1"/>
          <p:nvPr>
            <p:ph type="title"/>
          </p:nvPr>
        </p:nvSpPr>
        <p:spPr>
          <a:xfrm>
            <a:off x="311700" y="247025"/>
            <a:ext cx="8657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loops: elements and indexes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7" name="Google Shape;387;p46"/>
          <p:cNvSpPr txBox="1"/>
          <p:nvPr>
            <p:ph idx="1" type="body"/>
          </p:nvPr>
        </p:nvSpPr>
        <p:spPr>
          <a:xfrm>
            <a:off x="311700" y="1353566"/>
            <a:ext cx="83988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((</a:t>
            </a:r>
            <a:r>
              <a:rPr b="1"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index, element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pets.withIndex()) {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println(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"Item at 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$index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 is 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$element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\n"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46"/>
          <p:cNvSpPr txBox="1"/>
          <p:nvPr/>
        </p:nvSpPr>
        <p:spPr>
          <a:xfrm>
            <a:off x="332600" y="2580600"/>
            <a:ext cx="66876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⇒ Item at 0 is dog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Item at 1 is cat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Item at 2 is canary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>
            <p:ph type="title"/>
          </p:nvPr>
        </p:nvSpPr>
        <p:spPr>
          <a:xfrm>
            <a:off x="311700" y="247025"/>
            <a:ext cx="8657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loops: step sizes and ranges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5" name="Google Shape;395;p47"/>
          <p:cNvSpPr txBox="1"/>
          <p:nvPr>
            <p:ph idx="1" type="body"/>
          </p:nvPr>
        </p:nvSpPr>
        <p:spPr>
          <a:xfrm>
            <a:off x="311700" y="1124965"/>
            <a:ext cx="83988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(i</a:t>
            </a:r>
            <a:r>
              <a:rPr b="1"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1"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b="1"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 print(i)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⇒ 12345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6" name="Google Shape;396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47"/>
          <p:cNvSpPr txBox="1"/>
          <p:nvPr/>
        </p:nvSpPr>
        <p:spPr>
          <a:xfrm>
            <a:off x="311700" y="1936225"/>
            <a:ext cx="6459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b="1"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1"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downTo </a:t>
            </a:r>
            <a:r>
              <a:rPr b="1"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 print(i)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⇒ 54321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47"/>
          <p:cNvSpPr txBox="1"/>
          <p:nvPr/>
        </p:nvSpPr>
        <p:spPr>
          <a:xfrm>
            <a:off x="311700" y="2767727"/>
            <a:ext cx="4796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(i </a:t>
            </a:r>
            <a:r>
              <a:rPr b="1"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</a:t>
            </a:r>
            <a:r>
              <a:rPr b="1"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step </a:t>
            </a:r>
            <a:r>
              <a:rPr b="1"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print(i)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⇒ 35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47"/>
          <p:cNvSpPr txBox="1"/>
          <p:nvPr/>
        </p:nvSpPr>
        <p:spPr>
          <a:xfrm>
            <a:off x="311700" y="3680400"/>
            <a:ext cx="42603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(i </a:t>
            </a:r>
            <a:r>
              <a:rPr b="1"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'd'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</a:t>
            </a:r>
            <a:r>
              <a:rPr b="1"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'g'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print (i)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⇒ defg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IntelliJ IDEA</a:t>
            </a:r>
            <a:endParaRPr/>
          </a:p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284" y="1077670"/>
            <a:ext cx="5529431" cy="33846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2"/>
          <p:cNvSpPr/>
          <p:nvPr/>
        </p:nvSpPr>
        <p:spPr>
          <a:xfrm>
            <a:off x="4093250" y="2437100"/>
            <a:ext cx="989700" cy="1347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8"/>
          <p:cNvSpPr txBox="1"/>
          <p:nvPr>
            <p:ph type="title"/>
          </p:nvPr>
        </p:nvSpPr>
        <p:spPr>
          <a:xfrm>
            <a:off x="311700" y="247025"/>
            <a:ext cx="8657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loops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5" name="Google Shape;405;p48"/>
          <p:cNvSpPr txBox="1"/>
          <p:nvPr>
            <p:ph idx="1" type="body"/>
          </p:nvPr>
        </p:nvSpPr>
        <p:spPr>
          <a:xfrm>
            <a:off x="311700" y="1017525"/>
            <a:ext cx="8398800" cy="15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bicycles =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(bicycles &lt;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bicycles++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println(</a:t>
            </a:r>
            <a:r>
              <a:rPr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$bicycles</a:t>
            </a:r>
            <a:r>
              <a:rPr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bicycles in the bicycle rack\n"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Google Shape;406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48"/>
          <p:cNvSpPr txBox="1"/>
          <p:nvPr/>
        </p:nvSpPr>
        <p:spPr>
          <a:xfrm>
            <a:off x="259025" y="4191401"/>
            <a:ext cx="6779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⇒ 49 bicycles in the bicycle rack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48"/>
          <p:cNvSpPr txBox="1"/>
          <p:nvPr/>
        </p:nvSpPr>
        <p:spPr>
          <a:xfrm>
            <a:off x="259025" y="3006050"/>
            <a:ext cx="84924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bicycles--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b="1"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(bicycles &gt;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println(</a:t>
            </a:r>
            <a:r>
              <a:rPr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$bicycles</a:t>
            </a:r>
            <a:r>
              <a:rPr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bicycles in the bicycle rack\n"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48"/>
          <p:cNvSpPr txBox="1"/>
          <p:nvPr/>
        </p:nvSpPr>
        <p:spPr>
          <a:xfrm>
            <a:off x="259025" y="2485100"/>
            <a:ext cx="67797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⇒ 50 bicycles in the bicycle rack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9"/>
          <p:cNvSpPr txBox="1"/>
          <p:nvPr>
            <p:ph type="title"/>
          </p:nvPr>
        </p:nvSpPr>
        <p:spPr>
          <a:xfrm>
            <a:off x="311700" y="247025"/>
            <a:ext cx="8657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repeat loops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5" name="Google Shape;415;p49"/>
          <p:cNvSpPr txBox="1"/>
          <p:nvPr>
            <p:ph idx="1" type="body"/>
          </p:nvPr>
        </p:nvSpPr>
        <p:spPr>
          <a:xfrm>
            <a:off x="311700" y="1627125"/>
            <a:ext cx="8398800" cy="11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repeat(</a:t>
            </a:r>
            <a:r>
              <a:rPr b="1"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 print(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"Hello!"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49"/>
          <p:cNvSpPr txBox="1"/>
          <p:nvPr/>
        </p:nvSpPr>
        <p:spPr>
          <a:xfrm>
            <a:off x="311700" y="2740050"/>
            <a:ext cx="67797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⇒ Hello!Hello!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"/>
          <p:cNvSpPr txBox="1"/>
          <p:nvPr>
            <p:ph type="title"/>
          </p:nvPr>
        </p:nvSpPr>
        <p:spPr>
          <a:xfrm>
            <a:off x="311700" y="0"/>
            <a:ext cx="8520600" cy="46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Lists and arrays</a:t>
            </a:r>
            <a:endParaRPr sz="4200"/>
          </a:p>
        </p:txBody>
      </p:sp>
      <p:sp>
        <p:nvSpPr>
          <p:cNvPr id="423" name="Google Shape;423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429" name="Google Shape;429;p51"/>
          <p:cNvSpPr txBox="1"/>
          <p:nvPr>
            <p:ph idx="1" type="body"/>
          </p:nvPr>
        </p:nvSpPr>
        <p:spPr>
          <a:xfrm>
            <a:off x="311700" y="1283172"/>
            <a:ext cx="85206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Lists are ordered collections of elements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30" name="Google Shape;43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51"/>
          <p:cNvSpPr txBox="1"/>
          <p:nvPr/>
        </p:nvSpPr>
        <p:spPr>
          <a:xfrm>
            <a:off x="325725" y="2766224"/>
            <a:ext cx="77226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Elements can occur more than once in a list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51"/>
          <p:cNvSpPr txBox="1"/>
          <p:nvPr/>
        </p:nvSpPr>
        <p:spPr>
          <a:xfrm>
            <a:off x="318750" y="1821347"/>
            <a:ext cx="8345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elements can be accessed programmatically through their indices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51"/>
          <p:cNvSpPr txBox="1"/>
          <p:nvPr/>
        </p:nvSpPr>
        <p:spPr>
          <a:xfrm>
            <a:off x="431153" y="3736800"/>
            <a:ext cx="8345400" cy="695400"/>
          </a:xfrm>
          <a:prstGeom prst="rect">
            <a:avLst/>
          </a:prstGeom>
          <a:solidFill>
            <a:srgbClr val="D6F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An example of a list is a sentence: it's a group of words, their order is important, and they can repeat.</a:t>
            </a:r>
            <a:endParaRPr sz="18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2"/>
          <p:cNvSpPr txBox="1"/>
          <p:nvPr>
            <p:ph idx="1" type="body"/>
          </p:nvPr>
        </p:nvSpPr>
        <p:spPr>
          <a:xfrm>
            <a:off x="311700" y="1582174"/>
            <a:ext cx="8398800" cy="12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Declare a list using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listOf()</a:t>
            </a:r>
            <a:r>
              <a:rPr lang="en" sz="1800">
                <a:solidFill>
                  <a:schemeClr val="dk1"/>
                </a:solidFill>
              </a:rPr>
              <a:t> and print it out.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instruments = listOf(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"trumpet"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"piano"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"violin"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println(instruments)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52"/>
          <p:cNvSpPr txBox="1"/>
          <p:nvPr>
            <p:ph type="title"/>
          </p:nvPr>
        </p:nvSpPr>
        <p:spPr>
          <a:xfrm>
            <a:off x="311700" y="260600"/>
            <a:ext cx="8657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Immutable list using listOf()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1" name="Google Shape;441;p52"/>
          <p:cNvSpPr txBox="1"/>
          <p:nvPr/>
        </p:nvSpPr>
        <p:spPr>
          <a:xfrm>
            <a:off x="311700" y="2951775"/>
            <a:ext cx="74214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⇒ [trumpet, piano, violin]</a:t>
            </a:r>
            <a:endParaRPr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/>
          <p:nvPr>
            <p:ph idx="1" type="body"/>
          </p:nvPr>
        </p:nvSpPr>
        <p:spPr>
          <a:xfrm>
            <a:off x="311700" y="1277375"/>
            <a:ext cx="8398800" cy="1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</a:t>
            </a:r>
            <a:r>
              <a:rPr lang="en" sz="1800">
                <a:solidFill>
                  <a:schemeClr val="dk1"/>
                </a:solidFill>
              </a:rPr>
              <a:t>ists can be changed using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mutableListOf()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myList = mutableListOf(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"trumpet"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"piano"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"violin"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myList.remove(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"violin"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7" name="Google Shape;44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53"/>
          <p:cNvSpPr txBox="1"/>
          <p:nvPr/>
        </p:nvSpPr>
        <p:spPr>
          <a:xfrm>
            <a:off x="311700" y="3669650"/>
            <a:ext cx="8398800" cy="696900"/>
          </a:xfrm>
          <a:prstGeom prst="rect">
            <a:avLst/>
          </a:prstGeom>
          <a:solidFill>
            <a:srgbClr val="D6F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With a list defined with </a:t>
            </a:r>
            <a:r>
              <a:rPr lang="en" sz="1800">
                <a:solidFill>
                  <a:srgbClr val="3C4043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8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, you can't change which list the variable refers to, but you can still change the contents of the list.</a:t>
            </a:r>
            <a:endParaRPr sz="18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53"/>
          <p:cNvSpPr txBox="1"/>
          <p:nvPr>
            <p:ph type="title"/>
          </p:nvPr>
        </p:nvSpPr>
        <p:spPr>
          <a:xfrm>
            <a:off x="311700" y="247025"/>
            <a:ext cx="8657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Mutable list using mutableListOf()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53"/>
          <p:cNvSpPr txBox="1"/>
          <p:nvPr/>
        </p:nvSpPr>
        <p:spPr>
          <a:xfrm>
            <a:off x="311700" y="2721150"/>
            <a:ext cx="6996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⇒ kotlin.Boolean = true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456" name="Google Shape;456;p54"/>
          <p:cNvSpPr txBox="1"/>
          <p:nvPr>
            <p:ph idx="1" type="body"/>
          </p:nvPr>
        </p:nvSpPr>
        <p:spPr>
          <a:xfrm>
            <a:off x="311700" y="1228675"/>
            <a:ext cx="852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Arrays store multiple items</a:t>
            </a:r>
            <a:endParaRPr sz="2200"/>
          </a:p>
        </p:txBody>
      </p:sp>
      <p:sp>
        <p:nvSpPr>
          <p:cNvPr id="457" name="Google Shape;457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54"/>
          <p:cNvSpPr txBox="1"/>
          <p:nvPr/>
        </p:nvSpPr>
        <p:spPr>
          <a:xfrm>
            <a:off x="311700" y="1949000"/>
            <a:ext cx="823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Array elements can be accessed programmatically through their indices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54"/>
          <p:cNvSpPr txBox="1"/>
          <p:nvPr/>
        </p:nvSpPr>
        <p:spPr>
          <a:xfrm>
            <a:off x="311700" y="2876550"/>
            <a:ext cx="73893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Array elements are mutable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54"/>
          <p:cNvSpPr txBox="1"/>
          <p:nvPr/>
        </p:nvSpPr>
        <p:spPr>
          <a:xfrm>
            <a:off x="311700" y="3434375"/>
            <a:ext cx="4650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Array size is fixed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5"/>
          <p:cNvSpPr txBox="1"/>
          <p:nvPr>
            <p:ph idx="1" type="body"/>
          </p:nvPr>
        </p:nvSpPr>
        <p:spPr>
          <a:xfrm>
            <a:off x="311700" y="1353575"/>
            <a:ext cx="8398800" cy="15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An array of strings can be created using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arrayOf()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pets = arrayOf(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"dog"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"cat"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"canary"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println(java.util.Arrays.toString(pets))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Google Shape;466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55"/>
          <p:cNvSpPr txBox="1"/>
          <p:nvPr/>
        </p:nvSpPr>
        <p:spPr>
          <a:xfrm>
            <a:off x="380125" y="3664275"/>
            <a:ext cx="8169900" cy="727200"/>
          </a:xfrm>
          <a:prstGeom prst="rect">
            <a:avLst/>
          </a:prstGeom>
          <a:solidFill>
            <a:srgbClr val="D6F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With an array defined with </a:t>
            </a:r>
            <a:r>
              <a:rPr lang="en" sz="1800">
                <a:solidFill>
                  <a:srgbClr val="3C4043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8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, you can't change which array the variable refers to, but you can still change the contents of the array.</a:t>
            </a:r>
            <a:endParaRPr sz="18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55"/>
          <p:cNvSpPr txBox="1"/>
          <p:nvPr>
            <p:ph type="title"/>
          </p:nvPr>
        </p:nvSpPr>
        <p:spPr>
          <a:xfrm>
            <a:off x="311700" y="247025"/>
            <a:ext cx="8657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Array using arrayOf()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9" name="Google Shape;469;p55"/>
          <p:cNvSpPr txBox="1"/>
          <p:nvPr/>
        </p:nvSpPr>
        <p:spPr>
          <a:xfrm>
            <a:off x="295675" y="2603550"/>
            <a:ext cx="833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⇒ [dog, cat, canary]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6"/>
          <p:cNvSpPr txBox="1"/>
          <p:nvPr>
            <p:ph idx="1" type="body"/>
          </p:nvPr>
        </p:nvSpPr>
        <p:spPr>
          <a:xfrm>
            <a:off x="311700" y="1429799"/>
            <a:ext cx="8398800" cy="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An array can contain different types.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mix = arrayOf(</a:t>
            </a:r>
            <a:r>
              <a:rPr lang="en" sz="1800">
                <a:solidFill>
                  <a:srgbClr val="388E3C"/>
                </a:solidFill>
                <a:latin typeface="Consolas"/>
                <a:ea typeface="Consolas"/>
                <a:cs typeface="Consolas"/>
                <a:sym typeface="Consolas"/>
              </a:rPr>
              <a:t>"hats"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5" name="Google Shape;47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56"/>
          <p:cNvSpPr txBox="1"/>
          <p:nvPr>
            <p:ph type="title"/>
          </p:nvPr>
        </p:nvSpPr>
        <p:spPr>
          <a:xfrm>
            <a:off x="311700" y="247025"/>
            <a:ext cx="8657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Arrays with mixed or single types</a:t>
            </a:r>
            <a:endParaRPr sz="2400"/>
          </a:p>
        </p:txBody>
      </p:sp>
      <p:sp>
        <p:nvSpPr>
          <p:cNvPr id="477" name="Google Shape;477;p56"/>
          <p:cNvSpPr txBox="1"/>
          <p:nvPr/>
        </p:nvSpPr>
        <p:spPr>
          <a:xfrm>
            <a:off x="295350" y="2621150"/>
            <a:ext cx="84315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array can also contain just one type (integers in this case).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numbers = intArrayOf(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7"/>
          <p:cNvSpPr txBox="1"/>
          <p:nvPr>
            <p:ph idx="1" type="body"/>
          </p:nvPr>
        </p:nvSpPr>
        <p:spPr>
          <a:xfrm>
            <a:off x="311700" y="1277369"/>
            <a:ext cx="8398800" cy="17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Use</a:t>
            </a:r>
            <a:r>
              <a:rPr lang="en" sz="1800">
                <a:solidFill>
                  <a:schemeClr val="dk1"/>
                </a:solidFill>
              </a:rPr>
              <a:t> the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800">
                <a:solidFill>
                  <a:schemeClr val="dk1"/>
                </a:solidFill>
              </a:rPr>
              <a:t> operator.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numbers = intArrayOf(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numbers2 = intArrayOf(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combined = numbers2 + numbers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println(Arrays.toString(combined))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3" name="Google Shape;483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57"/>
          <p:cNvSpPr txBox="1"/>
          <p:nvPr>
            <p:ph type="title"/>
          </p:nvPr>
        </p:nvSpPr>
        <p:spPr>
          <a:xfrm>
            <a:off x="311700" y="247025"/>
            <a:ext cx="8657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Combining arrays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5" name="Google Shape;485;p57"/>
          <p:cNvSpPr txBox="1"/>
          <p:nvPr/>
        </p:nvSpPr>
        <p:spPr>
          <a:xfrm>
            <a:off x="311700" y="3493075"/>
            <a:ext cx="4050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=&gt; [4, 5, 6, 1, 2, 3]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project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238" r="545" t="0"/>
          <a:stretch/>
        </p:blipFill>
        <p:spPr>
          <a:xfrm>
            <a:off x="1756501" y="1118075"/>
            <a:ext cx="5630999" cy="326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8"/>
          <p:cNvSpPr txBox="1"/>
          <p:nvPr>
            <p:ph type="title"/>
          </p:nvPr>
        </p:nvSpPr>
        <p:spPr>
          <a:xfrm>
            <a:off x="311700" y="0"/>
            <a:ext cx="8520600" cy="46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Null safety</a:t>
            </a:r>
            <a:endParaRPr sz="4200"/>
          </a:p>
        </p:txBody>
      </p:sp>
      <p:sp>
        <p:nvSpPr>
          <p:cNvPr id="491" name="Google Shape;491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7" name="Google Shape;497;p59"/>
          <p:cNvSpPr txBox="1"/>
          <p:nvPr>
            <p:ph type="title"/>
          </p:nvPr>
        </p:nvSpPr>
        <p:spPr>
          <a:xfrm>
            <a:off x="311700" y="247025"/>
            <a:ext cx="8657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Null safety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8" name="Google Shape;498;p59"/>
          <p:cNvSpPr txBox="1"/>
          <p:nvPr/>
        </p:nvSpPr>
        <p:spPr>
          <a:xfrm>
            <a:off x="336450" y="1412911"/>
            <a:ext cx="727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In Kotlin, variables cannot be null by default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59"/>
          <p:cNvSpPr txBox="1"/>
          <p:nvPr/>
        </p:nvSpPr>
        <p:spPr>
          <a:xfrm>
            <a:off x="361148" y="2796264"/>
            <a:ext cx="74763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Allow</a:t>
            </a:r>
            <a:r>
              <a:rPr lang="en" sz="2200">
                <a:latin typeface="Roboto"/>
                <a:ea typeface="Roboto"/>
                <a:cs typeface="Roboto"/>
                <a:sym typeface="Roboto"/>
              </a:rPr>
              <a:t> null-pointer exceptions</a:t>
            </a:r>
            <a:r>
              <a:rPr lang="en" sz="2200">
                <a:latin typeface="Roboto"/>
                <a:ea typeface="Roboto"/>
                <a:cs typeface="Roboto"/>
                <a:sym typeface="Roboto"/>
              </a:rPr>
              <a:t> using the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!!</a:t>
            </a:r>
            <a:r>
              <a:rPr lang="en" sz="2200">
                <a:latin typeface="Roboto"/>
                <a:ea typeface="Roboto"/>
                <a:cs typeface="Roboto"/>
                <a:sym typeface="Roboto"/>
              </a:rPr>
              <a:t> operator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59"/>
          <p:cNvSpPr txBox="1"/>
          <p:nvPr/>
        </p:nvSpPr>
        <p:spPr>
          <a:xfrm>
            <a:off x="361156" y="3317375"/>
            <a:ext cx="7360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You can test for null using the elvis (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lang="en" sz="2200">
                <a:latin typeface="Roboto"/>
                <a:ea typeface="Roboto"/>
                <a:cs typeface="Roboto"/>
                <a:sym typeface="Roboto"/>
              </a:rPr>
              <a:t>) operator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59"/>
          <p:cNvSpPr txBox="1"/>
          <p:nvPr/>
        </p:nvSpPr>
        <p:spPr>
          <a:xfrm>
            <a:off x="333839" y="1937586"/>
            <a:ext cx="82005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You can 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explicitly assign a variable to null</a:t>
            </a:r>
            <a:r>
              <a:rPr lang="en" sz="2200">
                <a:latin typeface="Roboto"/>
                <a:ea typeface="Roboto"/>
                <a:cs typeface="Roboto"/>
                <a:sym typeface="Roboto"/>
              </a:rPr>
              <a:t> using the safe call operator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7" name="Google Shape;507;p60"/>
          <p:cNvSpPr txBox="1"/>
          <p:nvPr>
            <p:ph type="title"/>
          </p:nvPr>
        </p:nvSpPr>
        <p:spPr>
          <a:xfrm>
            <a:off x="311700" y="247025"/>
            <a:ext cx="8657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</a:t>
            </a:r>
            <a:r>
              <a:rPr lang="en"/>
              <a:t> cannot be null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8" name="Google Shape;508;p60"/>
          <p:cNvSpPr txBox="1"/>
          <p:nvPr/>
        </p:nvSpPr>
        <p:spPr>
          <a:xfrm>
            <a:off x="311700" y="1990425"/>
            <a:ext cx="69492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Declare an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and assign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to it.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numberOfBooks: Int = </a:t>
            </a: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60"/>
          <p:cNvSpPr txBox="1"/>
          <p:nvPr/>
        </p:nvSpPr>
        <p:spPr>
          <a:xfrm>
            <a:off x="311700" y="2913075"/>
            <a:ext cx="7499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⇒ error: null can not be a value of a non-null type Int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0" name="Google Shape;510;p60"/>
          <p:cNvSpPr txBox="1"/>
          <p:nvPr/>
        </p:nvSpPr>
        <p:spPr>
          <a:xfrm>
            <a:off x="290000" y="1373175"/>
            <a:ext cx="57693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Kotlin,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variables are not allowed by default.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1"/>
          <p:cNvSpPr txBox="1"/>
          <p:nvPr>
            <p:ph type="title"/>
          </p:nvPr>
        </p:nvSpPr>
        <p:spPr>
          <a:xfrm>
            <a:off x="311700" y="247025"/>
            <a:ext cx="8657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Safe call operator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6" name="Google Shape;516;p61"/>
          <p:cNvSpPr txBox="1"/>
          <p:nvPr>
            <p:ph idx="1" type="body"/>
          </p:nvPr>
        </p:nvSpPr>
        <p:spPr>
          <a:xfrm>
            <a:off x="285300" y="2089750"/>
            <a:ext cx="8398800" cy="1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Declare an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Int?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as nullable 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numberOfBooks: Int? = </a:t>
            </a: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17" name="Google Shape;517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61"/>
          <p:cNvSpPr txBox="1"/>
          <p:nvPr/>
        </p:nvSpPr>
        <p:spPr>
          <a:xfrm>
            <a:off x="285300" y="1546750"/>
            <a:ext cx="83460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he safe call operator (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), after the type indicates that a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variable can be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" name="Google Shape;519;p61"/>
          <p:cNvSpPr txBox="1"/>
          <p:nvPr/>
        </p:nvSpPr>
        <p:spPr>
          <a:xfrm>
            <a:off x="351450" y="3966675"/>
            <a:ext cx="8266500" cy="492600"/>
          </a:xfrm>
          <a:prstGeom prst="rect">
            <a:avLst/>
          </a:prstGeom>
          <a:solidFill>
            <a:srgbClr val="D6F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In general, do not set a variable to null as it may have unwanted consequences.</a:t>
            </a:r>
            <a:endParaRPr sz="18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2"/>
          <p:cNvSpPr txBox="1"/>
          <p:nvPr>
            <p:ph idx="1" type="body"/>
          </p:nvPr>
        </p:nvSpPr>
        <p:spPr>
          <a:xfrm>
            <a:off x="311700" y="1048772"/>
            <a:ext cx="83988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Check whether the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numberOfBooks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variable is not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. Then decrement that variable. 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6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25" name="Google Shape;525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62"/>
          <p:cNvSpPr txBox="1"/>
          <p:nvPr>
            <p:ph type="title"/>
          </p:nvPr>
        </p:nvSpPr>
        <p:spPr>
          <a:xfrm>
            <a:off x="311700" y="247025"/>
            <a:ext cx="8657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Testing for null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7" name="Google Shape;527;p62"/>
          <p:cNvSpPr txBox="1"/>
          <p:nvPr/>
        </p:nvSpPr>
        <p:spPr>
          <a:xfrm>
            <a:off x="320725" y="3276500"/>
            <a:ext cx="8398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Now look at the Kotlin way of writing it, using the safe call operator.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62"/>
          <p:cNvSpPr txBox="1"/>
          <p:nvPr/>
        </p:nvSpPr>
        <p:spPr>
          <a:xfrm>
            <a:off x="311700" y="1734100"/>
            <a:ext cx="73383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37474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numberOf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Books = 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37474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numberOf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Books != </a:t>
            </a: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rgbClr val="37474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numberOf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Books = </a:t>
            </a:r>
            <a:r>
              <a:rPr lang="en" sz="1800">
                <a:solidFill>
                  <a:srgbClr val="37474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numberOf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Books.dec()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rgbClr val="37474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9" name="Google Shape;529;p62"/>
          <p:cNvSpPr txBox="1"/>
          <p:nvPr/>
        </p:nvSpPr>
        <p:spPr>
          <a:xfrm>
            <a:off x="320725" y="3682871"/>
            <a:ext cx="621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3F51B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37474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numberOf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Books</a:t>
            </a:r>
            <a:r>
              <a:rPr lang="en" sz="1800">
                <a:solidFill>
                  <a:srgbClr val="37474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C5392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solidFill>
                <a:srgbClr val="C53929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7474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numberOf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Books</a:t>
            </a:r>
            <a:r>
              <a:rPr lang="en" sz="1800">
                <a:solidFill>
                  <a:srgbClr val="37474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numberOf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Books</a:t>
            </a:r>
            <a:r>
              <a:rPr lang="en" sz="1800">
                <a:solidFill>
                  <a:srgbClr val="37474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?.dec()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5" name="Google Shape;535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!! operator</a:t>
            </a:r>
            <a:endParaRPr/>
          </a:p>
        </p:txBody>
      </p:sp>
      <p:sp>
        <p:nvSpPr>
          <p:cNvPr id="536" name="Google Shape;536;p63"/>
          <p:cNvSpPr txBox="1"/>
          <p:nvPr/>
        </p:nvSpPr>
        <p:spPr>
          <a:xfrm>
            <a:off x="2234140" y="2862465"/>
            <a:ext cx="613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rPr>
              <a:t>throws NullPointerException if s is null</a:t>
            </a:r>
            <a:endParaRPr sz="18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7" name="Google Shape;537;p63"/>
          <p:cNvCxnSpPr/>
          <p:nvPr/>
        </p:nvCxnSpPr>
        <p:spPr>
          <a:xfrm rot="10800000">
            <a:off x="1983625" y="2543775"/>
            <a:ext cx="291900" cy="452100"/>
          </a:xfrm>
          <a:prstGeom prst="straightConnector1">
            <a:avLst/>
          </a:prstGeom>
          <a:noFill/>
          <a:ln cap="flat" cmpd="sng" w="28575">
            <a:solidFill>
              <a:srgbClr val="3C40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8" name="Google Shape;538;p63"/>
          <p:cNvSpPr txBox="1"/>
          <p:nvPr>
            <p:ph idx="1" type="body"/>
          </p:nvPr>
        </p:nvSpPr>
        <p:spPr>
          <a:xfrm>
            <a:off x="303403" y="1075450"/>
            <a:ext cx="8403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If you’re certain a variable won’t be null, use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!!</a:t>
            </a:r>
            <a:r>
              <a:rPr lang="en" sz="1800"/>
              <a:t> to force the variable into a non-null type. Then you can call methods/properties on it.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9" name="Google Shape;539;p63"/>
          <p:cNvSpPr txBox="1"/>
          <p:nvPr/>
        </p:nvSpPr>
        <p:spPr>
          <a:xfrm>
            <a:off x="370350" y="2143425"/>
            <a:ext cx="330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len = s!!.length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63"/>
          <p:cNvSpPr txBox="1"/>
          <p:nvPr/>
        </p:nvSpPr>
        <p:spPr>
          <a:xfrm>
            <a:off x="440800" y="3601799"/>
            <a:ext cx="8128500" cy="750000"/>
          </a:xfrm>
          <a:prstGeom prst="rect">
            <a:avLst/>
          </a:prstGeom>
          <a:solidFill>
            <a:srgbClr val="D6F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Warning: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Because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!!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will throw an exception, it should only be used when it would be exceptional to hold a null value.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4"/>
          <p:cNvSpPr txBox="1"/>
          <p:nvPr>
            <p:ph idx="1" type="body"/>
          </p:nvPr>
        </p:nvSpPr>
        <p:spPr>
          <a:xfrm>
            <a:off x="311700" y="1505975"/>
            <a:ext cx="8398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Chain null tests with the 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lang="en" sz="1800">
                <a:highlight>
                  <a:srgbClr val="FFFFFF"/>
                </a:highlight>
              </a:rPr>
              <a:t> operator. 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numberOfBooks = numberOfBooks?.dec() ?: </a:t>
            </a:r>
            <a:r>
              <a:rPr lang="en" sz="1800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Google Shape;546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Google Shape;547;p64"/>
          <p:cNvSpPr txBox="1"/>
          <p:nvPr/>
        </p:nvSpPr>
        <p:spPr>
          <a:xfrm>
            <a:off x="311700" y="3651425"/>
            <a:ext cx="8502300" cy="702000"/>
          </a:xfrm>
          <a:prstGeom prst="rect">
            <a:avLst/>
          </a:prstGeom>
          <a:solidFill>
            <a:srgbClr val="D6F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800">
                <a:solidFill>
                  <a:srgbClr val="3C4043"/>
                </a:solidFill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lang="en" sz="18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operator is sometimes called the "Elvis operator," because it's like a smiley on its side with a pompadour hairstyle, like Elvis Presley styled his </a:t>
            </a:r>
            <a:r>
              <a:rPr lang="en" sz="18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hair</a:t>
            </a:r>
            <a:r>
              <a:rPr lang="en" sz="18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8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64"/>
          <p:cNvSpPr txBox="1"/>
          <p:nvPr>
            <p:ph type="title"/>
          </p:nvPr>
        </p:nvSpPr>
        <p:spPr>
          <a:xfrm>
            <a:off x="311700" y="247025"/>
            <a:ext cx="8657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Elvis operator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5"/>
          <p:cNvSpPr txBox="1"/>
          <p:nvPr>
            <p:ph type="title"/>
          </p:nvPr>
        </p:nvSpPr>
        <p:spPr>
          <a:xfrm>
            <a:off x="311700" y="0"/>
            <a:ext cx="8520600" cy="46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Summary</a:t>
            </a:r>
            <a:endParaRPr sz="4200"/>
          </a:p>
        </p:txBody>
      </p:sp>
      <p:sp>
        <p:nvSpPr>
          <p:cNvPr id="554" name="Google Shape;554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560" name="Google Shape;560;p66"/>
          <p:cNvSpPr txBox="1"/>
          <p:nvPr>
            <p:ph idx="1" type="body"/>
          </p:nvPr>
        </p:nvSpPr>
        <p:spPr>
          <a:xfrm>
            <a:off x="311700" y="1443166"/>
            <a:ext cx="8520600" cy="31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000"/>
              <a:buChar char="●"/>
            </a:pPr>
            <a:r>
              <a:rPr lang="en" sz="2000">
                <a:solidFill>
                  <a:srgbClr val="1C4587"/>
                </a:solidFill>
                <a:uFill>
                  <a:noFill/>
                </a:u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Create an IntelliJ IDEA project, opening REPL, and execute a function</a:t>
            </a:r>
            <a:endParaRPr sz="2000">
              <a:solidFill>
                <a:srgbClr val="1C4587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000"/>
              <a:buChar char="●"/>
            </a:pPr>
            <a:r>
              <a:rPr lang="en" sz="2000">
                <a:solidFill>
                  <a:srgbClr val="1C4587"/>
                </a:solidFill>
              </a:rPr>
              <a:t>Use o</a:t>
            </a:r>
            <a:r>
              <a:rPr lang="en" sz="2000">
                <a:solidFill>
                  <a:srgbClr val="1C4587"/>
                </a:solidFill>
                <a:uFill>
                  <a:noFill/>
                </a:u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perators and numeric operator methods</a:t>
            </a:r>
            <a:endParaRPr sz="2000">
              <a:solidFill>
                <a:srgbClr val="1C4587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000"/>
              <a:buChar char="●"/>
            </a:pPr>
            <a:r>
              <a:rPr lang="en" sz="2000">
                <a:solidFill>
                  <a:srgbClr val="1C4587"/>
                </a:solidFill>
              </a:rPr>
              <a:t>Use d</a:t>
            </a:r>
            <a:r>
              <a:rPr lang="en" sz="2000">
                <a:solidFill>
                  <a:srgbClr val="1C4587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ata types, type casting, strings, and string templates</a:t>
            </a:r>
            <a:endParaRPr sz="2000">
              <a:solidFill>
                <a:srgbClr val="1C4587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000"/>
              <a:buChar char="●"/>
            </a:pPr>
            <a:r>
              <a:rPr lang="en" sz="2000">
                <a:solidFill>
                  <a:srgbClr val="1C4587"/>
                </a:solidFill>
              </a:rPr>
              <a:t>Use v</a:t>
            </a:r>
            <a:r>
              <a:rPr lang="en" sz="2000">
                <a:solidFill>
                  <a:srgbClr val="1C4587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ariables and type inference, and mutable and immutable variables</a:t>
            </a:r>
            <a:endParaRPr sz="2000">
              <a:solidFill>
                <a:srgbClr val="1C4587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000"/>
              <a:buChar char="●"/>
            </a:pPr>
            <a:r>
              <a:rPr lang="en" sz="2000">
                <a:solidFill>
                  <a:srgbClr val="1C4587"/>
                </a:solidFill>
              </a:rPr>
              <a:t>Use c</a:t>
            </a:r>
            <a:r>
              <a:rPr lang="en" sz="2000">
                <a:solidFill>
                  <a:srgbClr val="1C4587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onditionals, control flow, and looping structures</a:t>
            </a:r>
            <a:endParaRPr sz="2000">
              <a:solidFill>
                <a:srgbClr val="1C4587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000"/>
              <a:buChar char="●"/>
            </a:pPr>
            <a:r>
              <a:rPr lang="en" sz="2000">
                <a:solidFill>
                  <a:srgbClr val="1C4587"/>
                </a:solidFill>
              </a:rPr>
              <a:t>Use l</a:t>
            </a:r>
            <a:r>
              <a:rPr lang="en" sz="2000">
                <a:solidFill>
                  <a:srgbClr val="1C4587"/>
                </a:solidFill>
                <a:uFill>
                  <a:noFill/>
                </a:uFill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ists and arrays</a:t>
            </a:r>
            <a:endParaRPr sz="2000">
              <a:solidFill>
                <a:srgbClr val="1C4587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000"/>
              <a:buChar char="●"/>
            </a:pPr>
            <a:r>
              <a:rPr lang="en" sz="2000">
                <a:solidFill>
                  <a:srgbClr val="1C4587"/>
                </a:solidFill>
              </a:rPr>
              <a:t>Use Kotlin's n</a:t>
            </a:r>
            <a:r>
              <a:rPr lang="en" sz="2000">
                <a:solidFill>
                  <a:srgbClr val="1C4587"/>
                </a:solidFill>
                <a:uFill>
                  <a:noFill/>
                </a:uFill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ull safety</a:t>
            </a:r>
            <a:r>
              <a:rPr lang="en" sz="2000">
                <a:solidFill>
                  <a:srgbClr val="1C4587"/>
                </a:solidFill>
              </a:rPr>
              <a:t> features</a:t>
            </a:r>
            <a:endParaRPr sz="20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61" name="Google Shape;56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2" name="Google Shape;562;p66"/>
          <p:cNvSpPr txBox="1"/>
          <p:nvPr/>
        </p:nvSpPr>
        <p:spPr>
          <a:xfrm>
            <a:off x="250900" y="999103"/>
            <a:ext cx="4218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In Lesson 1, you learned how to: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Pathway</a:t>
            </a:r>
            <a:endParaRPr/>
          </a:p>
        </p:txBody>
      </p:sp>
      <p:sp>
        <p:nvSpPr>
          <p:cNvPr id="568" name="Google Shape;568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9" name="Google Shape;569;p67"/>
          <p:cNvSpPr txBox="1"/>
          <p:nvPr>
            <p:ph idx="1" type="body"/>
          </p:nvPr>
        </p:nvSpPr>
        <p:spPr>
          <a:xfrm>
            <a:off x="311711" y="1490519"/>
            <a:ext cx="85206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Practice what you’ve learned by</a:t>
            </a:r>
            <a:br>
              <a:rPr lang="en" sz="2500"/>
            </a:br>
            <a:r>
              <a:rPr lang="en" sz="2500"/>
              <a:t>completing the pathway: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chemeClr val="hlink"/>
                </a:solidFill>
                <a:hlinkClick r:id="rId3"/>
              </a:rPr>
              <a:t>Lesson 1: Kotlin basics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570" name="Google Shape;570;p67"/>
          <p:cNvPicPr preferRelativeResize="0"/>
          <p:nvPr/>
        </p:nvPicPr>
        <p:blipFill rotWithShape="1">
          <a:blip r:embed="rId4">
            <a:alphaModFix/>
          </a:blip>
          <a:srcRect b="13226" l="12797" r="12273" t="12879"/>
          <a:stretch/>
        </p:blipFill>
        <p:spPr>
          <a:xfrm>
            <a:off x="5771650" y="1382495"/>
            <a:ext cx="2755850" cy="27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the project</a:t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377" y="1077200"/>
            <a:ext cx="5889244" cy="3365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REPL (Read-Eval-Print-Loop)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6304800" y="2904775"/>
            <a:ext cx="2325900" cy="1395900"/>
          </a:xfrm>
          <a:prstGeom prst="rect">
            <a:avLst/>
          </a:prstGeom>
          <a:solidFill>
            <a:srgbClr val="D6F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It may take a few moments before the Kotlin menu appears under </a:t>
            </a:r>
            <a:r>
              <a:rPr b="1" lang="en" sz="18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Tools</a:t>
            </a:r>
            <a:r>
              <a:rPr lang="en" sz="18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713" y="1287488"/>
            <a:ext cx="4375499" cy="3013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printHello() function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311700" y="923875"/>
            <a:ext cx="8520600" cy="3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2467" t="0"/>
          <a:stretch/>
        </p:blipFill>
        <p:spPr>
          <a:xfrm>
            <a:off x="311694" y="1457050"/>
            <a:ext cx="4828451" cy="274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6321650" y="3090150"/>
            <a:ext cx="2329500" cy="1116000"/>
          </a:xfrm>
          <a:prstGeom prst="rect">
            <a:avLst/>
          </a:prstGeom>
          <a:solidFill>
            <a:srgbClr val="D6F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Press </a:t>
            </a:r>
            <a:r>
              <a:rPr b="1" lang="en" sz="18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Control+Enter</a:t>
            </a:r>
            <a:r>
              <a:rPr lang="en" sz="18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lang="en" sz="18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Command+Enter</a:t>
            </a:r>
            <a:r>
              <a:rPr lang="en" sz="18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on</a:t>
            </a:r>
            <a:r>
              <a:rPr lang="en" sz="18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a Mac) to execute.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0"/>
            <a:ext cx="8520600" cy="46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Operators</a:t>
            </a:r>
            <a:endParaRPr sz="4200"/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